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0" r:id="rId3"/>
    <p:sldId id="281" r:id="rId4"/>
    <p:sldId id="275" r:id="rId5"/>
    <p:sldId id="276" r:id="rId6"/>
    <p:sldId id="282" r:id="rId7"/>
    <p:sldId id="280" r:id="rId8"/>
    <p:sldId id="303" r:id="rId9"/>
    <p:sldId id="297" r:id="rId10"/>
    <p:sldId id="292" r:id="rId11"/>
    <p:sldId id="259" r:id="rId12"/>
    <p:sldId id="261" r:id="rId13"/>
    <p:sldId id="304" r:id="rId14"/>
    <p:sldId id="285" r:id="rId15"/>
    <p:sldId id="286" r:id="rId16"/>
    <p:sldId id="287" r:id="rId17"/>
    <p:sldId id="288" r:id="rId18"/>
    <p:sldId id="269" r:id="rId19"/>
    <p:sldId id="293" r:id="rId20"/>
    <p:sldId id="310" r:id="rId21"/>
    <p:sldId id="305" r:id="rId22"/>
    <p:sldId id="312" r:id="rId23"/>
    <p:sldId id="294" r:id="rId24"/>
    <p:sldId id="306" r:id="rId25"/>
    <p:sldId id="308" r:id="rId26"/>
    <p:sldId id="307" r:id="rId27"/>
    <p:sldId id="295" r:id="rId28"/>
    <p:sldId id="311" r:id="rId29"/>
    <p:sldId id="313" r:id="rId30"/>
    <p:sldId id="309" r:id="rId31"/>
    <p:sldId id="296" r:id="rId32"/>
    <p:sldId id="299" r:id="rId33"/>
    <p:sldId id="301" r:id="rId34"/>
    <p:sldId id="300" r:id="rId35"/>
    <p:sldId id="274"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08" d="100"/>
          <a:sy n="108" d="100"/>
        </p:scale>
        <p:origin x="168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3D168-6189-4704-8B3C-9F1E790292BA}" type="datetimeFigureOut">
              <a:rPr lang="fr-FR" smtClean="0"/>
              <a:t>26/03/2021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86A6F-E55E-4D2A-8A22-6948C2B9D9E3}" type="slidenum">
              <a:rPr lang="fr-FR" smtClean="0"/>
              <a:t>‹N°›</a:t>
            </a:fld>
            <a:endParaRPr lang="fr-FR"/>
          </a:p>
        </p:txBody>
      </p:sp>
    </p:spTree>
    <p:extLst>
      <p:ext uri="{BB962C8B-B14F-4D97-AF65-F5344CB8AC3E}">
        <p14:creationId xmlns:p14="http://schemas.microsoft.com/office/powerpoint/2010/main" val="290998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5EE845-9389-43FE-828F-5BFDEFFBE24A}" type="slidenum">
              <a:rPr lang="fr-FR" smtClean="0"/>
              <a:t>7</a:t>
            </a:fld>
            <a:endParaRPr lang="fr-FR"/>
          </a:p>
        </p:txBody>
      </p:sp>
    </p:spTree>
    <p:extLst>
      <p:ext uri="{BB962C8B-B14F-4D97-AF65-F5344CB8AC3E}">
        <p14:creationId xmlns:p14="http://schemas.microsoft.com/office/powerpoint/2010/main" val="1728591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5EE845-9389-43FE-828F-5BFDEFFBE24A}" type="slidenum">
              <a:rPr lang="fr-FR" smtClean="0"/>
              <a:t>8</a:t>
            </a:fld>
            <a:endParaRPr lang="fr-FR"/>
          </a:p>
        </p:txBody>
      </p:sp>
    </p:spTree>
    <p:extLst>
      <p:ext uri="{BB962C8B-B14F-4D97-AF65-F5344CB8AC3E}">
        <p14:creationId xmlns:p14="http://schemas.microsoft.com/office/powerpoint/2010/main" val="2730987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65EE845-9389-43FE-828F-5BFDEFFBE24A}" type="slidenum">
              <a:rPr lang="fr-FR" smtClean="0"/>
              <a:t>13</a:t>
            </a:fld>
            <a:endParaRPr lang="fr-FR"/>
          </a:p>
        </p:txBody>
      </p:sp>
    </p:spTree>
    <p:extLst>
      <p:ext uri="{BB962C8B-B14F-4D97-AF65-F5344CB8AC3E}">
        <p14:creationId xmlns:p14="http://schemas.microsoft.com/office/powerpoint/2010/main" val="4163161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87AB6D-D5DC-4019-9A02-E17EDDC7C3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87AB6D-D5DC-4019-9A02-E17EDDC7C3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87AB6D-D5DC-4019-9A02-E17EDDC7C3E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mage">
    <p:spTree>
      <p:nvGrpSpPr>
        <p:cNvPr id="1" name=""/>
        <p:cNvGrpSpPr/>
        <p:nvPr/>
      </p:nvGrpSpPr>
      <p:grpSpPr>
        <a:xfrm>
          <a:off x="0" y="0"/>
          <a:ext cx="0" cy="0"/>
          <a:chOff x="0" y="0"/>
          <a:chExt cx="0" cy="0"/>
        </a:xfrm>
      </p:grpSpPr>
      <p:sp>
        <p:nvSpPr>
          <p:cNvPr id="7" name="Rectangle 6"/>
          <p:cNvSpPr/>
          <p:nvPr/>
        </p:nvSpPr>
        <p:spPr>
          <a:xfrm>
            <a:off x="0" y="0"/>
            <a:ext cx="9144000" cy="1268760"/>
          </a:xfrm>
          <a:prstGeom prst="rect">
            <a:avLst/>
          </a:prstGeom>
          <a:solidFill>
            <a:srgbClr val="63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0" y="1412776"/>
            <a:ext cx="9144000" cy="47851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67544" y="274638"/>
            <a:ext cx="7632848" cy="562074"/>
          </a:xfrm>
        </p:spPr>
        <p:txBody>
          <a:bodyPr>
            <a:normAutofit/>
          </a:bodyPr>
          <a:lstStyle>
            <a:lvl1pPr>
              <a:defRPr sz="2800">
                <a:solidFill>
                  <a:schemeClr val="bg1"/>
                </a:solidFill>
              </a:defRPr>
            </a:lvl1pPr>
          </a:lstStyle>
          <a:p>
            <a:r>
              <a:rPr lang="fr-FR"/>
              <a:t>Cliquez et modifiez le titre</a:t>
            </a:r>
            <a:endParaRPr lang="fr-FR" dirty="0"/>
          </a:p>
        </p:txBody>
      </p:sp>
      <p:pic>
        <p:nvPicPr>
          <p:cNvPr id="14"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75734" y="188760"/>
            <a:ext cx="918806" cy="108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6" name="Connecteur droit 15"/>
          <p:cNvCxnSpPr/>
          <p:nvPr userDrawn="1"/>
        </p:nvCxnSpPr>
        <p:spPr>
          <a:xfrm>
            <a:off x="0" y="6309320"/>
            <a:ext cx="6948264" cy="0"/>
          </a:xfrm>
          <a:prstGeom prst="line">
            <a:avLst/>
          </a:prstGeom>
          <a:ln w="190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772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87AB6D-D5DC-4019-9A02-E17EDDC7C3E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87AB6D-D5DC-4019-9A02-E17EDDC7C3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87AB6D-D5DC-4019-9A02-E17EDDC7C3E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87AB6D-D5DC-4019-9A02-E17EDDC7C3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87AB6D-D5DC-4019-9A02-E17EDDC7C3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687AB6D-D5DC-4019-9A02-E17EDDC7C3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87AB6D-D5DC-4019-9A02-E17EDDC7C3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87AB6D-D5DC-4019-9A02-E17EDDC7C3E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Portes Ouvertes (27 mars 2021)</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AB6D-D5DC-4019-9A02-E17EDDC7C3EA}" type="slidenum">
              <a:rPr lang="fr-FR" smtClean="0"/>
              <a:pPr/>
              <a:t>‹N°›</a:t>
            </a:fld>
            <a:endParaRPr lang="fr-FR"/>
          </a:p>
        </p:txBody>
      </p:sp>
      <p:sp>
        <p:nvSpPr>
          <p:cNvPr id="7" name="Rectangle 6"/>
          <p:cNvSpPr/>
          <p:nvPr userDrawn="1"/>
        </p:nvSpPr>
        <p:spPr>
          <a:xfrm>
            <a:off x="0" y="0"/>
            <a:ext cx="9144000" cy="1268760"/>
          </a:xfrm>
          <a:prstGeom prst="rect">
            <a:avLst/>
          </a:prstGeom>
          <a:solidFill>
            <a:srgbClr val="63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0" y="1412776"/>
            <a:ext cx="9144000" cy="478514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p:nvPr userDrawn="1"/>
        </p:nvCxnSpPr>
        <p:spPr>
          <a:xfrm>
            <a:off x="0" y="6309320"/>
            <a:ext cx="6948264" cy="0"/>
          </a:xfrm>
          <a:prstGeom prst="line">
            <a:avLst/>
          </a:prstGeom>
          <a:ln w="19050" cmpd="sng"/>
        </p:spPr>
        <p:style>
          <a:lnRef idx="2">
            <a:schemeClr val="accent1"/>
          </a:lnRef>
          <a:fillRef idx="0">
            <a:schemeClr val="accent1"/>
          </a:fillRef>
          <a:effectRef idx="1">
            <a:schemeClr val="accent1"/>
          </a:effectRef>
          <a:fontRef idx="minor">
            <a:schemeClr val="tx1"/>
          </a:fontRef>
        </p:style>
      </p:cxnSp>
      <p:pic>
        <p:nvPicPr>
          <p:cNvPr id="11" name="Image 2">
            <a:extLst>
              <a:ext uri="{FF2B5EF4-FFF2-40B4-BE49-F238E27FC236}">
                <a16:creationId xmlns:a16="http://schemas.microsoft.com/office/drawing/2014/main" id="{640FFAAA-11CB-41DB-ABDA-B3494398DBA3}"/>
              </a:ext>
            </a:extLst>
          </p:cNvPr>
          <p:cNvPicPr/>
          <p:nvPr userDrawn="1"/>
        </p:nvPicPr>
        <p:blipFill>
          <a:blip r:embed="rId14"/>
          <a:stretch/>
        </p:blipFill>
        <p:spPr>
          <a:xfrm>
            <a:off x="5929164" y="6126163"/>
            <a:ext cx="3024336" cy="706090"/>
          </a:xfrm>
          <a:prstGeom prst="rect">
            <a:avLst/>
          </a:prstGeom>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universite-paris-saclay.fr/f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Cecile.Blatrix@agroparistech.fr" TargetMode="External"/><Relationship Id="rId2" Type="http://schemas.openxmlformats.org/officeDocument/2006/relationships/hyperlink" Target="mailto:Jean-Marc.Douguet@paris-saclay.fr"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54510"/>
            <a:ext cx="7772400" cy="2331690"/>
          </a:xfrm>
          <a:solidFill>
            <a:schemeClr val="accent3">
              <a:lumMod val="40000"/>
              <a:lumOff val="60000"/>
            </a:schemeClr>
          </a:solidFill>
        </p:spPr>
        <p:txBody>
          <a:bodyPr>
            <a:normAutofit/>
          </a:bodyPr>
          <a:lstStyle/>
          <a:p>
            <a:r>
              <a:rPr lang="fr-FR" b="1" dirty="0">
                <a:solidFill>
                  <a:schemeClr val="accent3">
                    <a:lumMod val="50000"/>
                  </a:schemeClr>
                </a:solidFill>
                <a:effectLst>
                  <a:outerShdw blurRad="38100" dist="38100" dir="2700000" algn="tl">
                    <a:srgbClr val="000000">
                      <a:alpha val="43137"/>
                    </a:srgbClr>
                  </a:outerShdw>
                </a:effectLst>
              </a:rPr>
              <a:t>Portes Ouvertes :</a:t>
            </a:r>
            <a:br>
              <a:rPr lang="fr-FR" b="1" dirty="0">
                <a:solidFill>
                  <a:schemeClr val="accent3">
                    <a:lumMod val="50000"/>
                  </a:schemeClr>
                </a:solidFill>
                <a:effectLst>
                  <a:outerShdw blurRad="38100" dist="38100" dir="2700000" algn="tl">
                    <a:srgbClr val="000000">
                      <a:alpha val="43137"/>
                    </a:srgbClr>
                  </a:outerShdw>
                </a:effectLst>
              </a:rPr>
            </a:br>
            <a:r>
              <a:rPr lang="fr-FR" b="1" dirty="0">
                <a:solidFill>
                  <a:schemeClr val="accent3">
                    <a:lumMod val="50000"/>
                  </a:schemeClr>
                </a:solidFill>
                <a:effectLst>
                  <a:outerShdw blurRad="38100" dist="38100" dir="2700000" algn="tl">
                    <a:srgbClr val="000000">
                      <a:alpha val="43137"/>
                    </a:srgbClr>
                  </a:outerShdw>
                </a:effectLst>
              </a:rPr>
              <a:t>Mention Gestion des Territoires et Développement local</a:t>
            </a:r>
          </a:p>
        </p:txBody>
      </p:sp>
      <p:sp>
        <p:nvSpPr>
          <p:cNvPr id="3" name="Sous-titre 2"/>
          <p:cNvSpPr>
            <a:spLocks noGrp="1"/>
          </p:cNvSpPr>
          <p:nvPr>
            <p:ph type="subTitle" idx="1"/>
          </p:nvPr>
        </p:nvSpPr>
        <p:spPr>
          <a:xfrm>
            <a:off x="685800" y="4293096"/>
            <a:ext cx="7772400" cy="1345704"/>
          </a:xfrm>
        </p:spPr>
        <p:txBody>
          <a:bodyPr>
            <a:normAutofit/>
          </a:bodyPr>
          <a:lstStyle/>
          <a:p>
            <a:r>
              <a:rPr lang="fr-FR" sz="6000" dirty="0">
                <a:solidFill>
                  <a:schemeClr val="bg1"/>
                </a:solidFill>
              </a:rPr>
              <a:t>Université de </a:t>
            </a:r>
            <a:r>
              <a:rPr lang="fr-FR" sz="5400" dirty="0">
                <a:solidFill>
                  <a:schemeClr val="bg1"/>
                </a:solidFill>
              </a:rPr>
              <a:t>Paris-Saclay</a:t>
            </a:r>
            <a:endParaRPr lang="fr-FR" sz="6600" dirty="0">
              <a:solidFill>
                <a:schemeClr val="bg1"/>
              </a:solidFill>
            </a:endParaRPr>
          </a:p>
        </p:txBody>
      </p:sp>
      <p:sp>
        <p:nvSpPr>
          <p:cNvPr id="4" name="Espace réservé du numéro de diapositive 3"/>
          <p:cNvSpPr>
            <a:spLocks noGrp="1"/>
          </p:cNvSpPr>
          <p:nvPr>
            <p:ph type="sldNum" sz="quarter" idx="12"/>
          </p:nvPr>
        </p:nvSpPr>
        <p:spPr/>
        <p:txBody>
          <a:bodyPr/>
          <a:lstStyle/>
          <a:p>
            <a:fld id="{B687AB6D-D5DC-4019-9A02-E17EDDC7C3EA}" type="slidenum">
              <a:rPr lang="fr-FR" smtClean="0"/>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B5533-E242-439D-B66E-4E920280EC17}"/>
              </a:ext>
            </a:extLst>
          </p:cNvPr>
          <p:cNvSpPr>
            <a:spLocks noGrp="1"/>
          </p:cNvSpPr>
          <p:nvPr>
            <p:ph type="title"/>
          </p:nvPr>
        </p:nvSpPr>
        <p:spPr/>
        <p:txBody>
          <a:bodyPr>
            <a:normAutofit fontScale="90000"/>
          </a:bodyPr>
          <a:lstStyle/>
          <a:p>
            <a:r>
              <a:rPr lang="fr-FR" dirty="0"/>
              <a:t>M1 Gouvernance des territoires, des risques et de l’Environnement</a:t>
            </a:r>
          </a:p>
        </p:txBody>
      </p:sp>
      <p:sp>
        <p:nvSpPr>
          <p:cNvPr id="3" name="Espace réservé du texte 2">
            <a:extLst>
              <a:ext uri="{FF2B5EF4-FFF2-40B4-BE49-F238E27FC236}">
                <a16:creationId xmlns:a16="http://schemas.microsoft.com/office/drawing/2014/main" id="{738A5381-FC81-4439-BC97-7DFBE37DEF7D}"/>
              </a:ext>
            </a:extLst>
          </p:cNvPr>
          <p:cNvSpPr>
            <a:spLocks noGrp="1"/>
          </p:cNvSpPr>
          <p:nvPr>
            <p:ph type="body" idx="1"/>
          </p:nvPr>
        </p:nvSpPr>
        <p:spPr/>
        <p:txBody>
          <a:bodyPr>
            <a:normAutofit/>
          </a:bodyPr>
          <a:lstStyle/>
          <a:p>
            <a:r>
              <a:rPr lang="fr-FR" sz="6600" dirty="0">
                <a:solidFill>
                  <a:schemeClr val="bg1"/>
                </a:solidFill>
              </a:rPr>
              <a:t>M1 GETEDELO</a:t>
            </a:r>
          </a:p>
        </p:txBody>
      </p:sp>
      <p:sp>
        <p:nvSpPr>
          <p:cNvPr id="4" name="Espace réservé du numéro de diapositive 3">
            <a:extLst>
              <a:ext uri="{FF2B5EF4-FFF2-40B4-BE49-F238E27FC236}">
                <a16:creationId xmlns:a16="http://schemas.microsoft.com/office/drawing/2014/main" id="{84F00999-8B86-4C3D-9849-FCAC42966E6C}"/>
              </a:ext>
            </a:extLst>
          </p:cNvPr>
          <p:cNvSpPr>
            <a:spLocks noGrp="1"/>
          </p:cNvSpPr>
          <p:nvPr>
            <p:ph type="sldNum" sz="quarter" idx="12"/>
          </p:nvPr>
        </p:nvSpPr>
        <p:spPr/>
        <p:txBody>
          <a:bodyPr/>
          <a:lstStyle/>
          <a:p>
            <a:fld id="{B687AB6D-D5DC-4019-9A02-E17EDDC7C3EA}" type="slidenum">
              <a:rPr lang="fr-FR" smtClean="0"/>
              <a:pPr/>
              <a:t>10</a:t>
            </a:fld>
            <a:endParaRPr lang="fr-FR"/>
          </a:p>
        </p:txBody>
      </p:sp>
    </p:spTree>
    <p:extLst>
      <p:ext uri="{BB962C8B-B14F-4D97-AF65-F5344CB8AC3E}">
        <p14:creationId xmlns:p14="http://schemas.microsoft.com/office/powerpoint/2010/main" val="338624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60" y="1484784"/>
            <a:ext cx="6048308" cy="4525963"/>
          </a:xfrm>
        </p:spPr>
        <p:txBody>
          <a:bodyPr>
            <a:normAutofit fontScale="62500" lnSpcReduction="20000"/>
          </a:bodyPr>
          <a:lstStyle/>
          <a:p>
            <a:r>
              <a:rPr lang="fr-FR" u="sng" dirty="0"/>
              <a:t>Responsables</a:t>
            </a:r>
            <a:r>
              <a:rPr lang="fr-FR" dirty="0"/>
              <a:t> : Jean-Marc DOUGUET (</a:t>
            </a:r>
            <a:r>
              <a:rPr lang="fr-FR" dirty="0" err="1"/>
              <a:t>Univ</a:t>
            </a:r>
            <a:r>
              <a:rPr lang="fr-FR" dirty="0"/>
              <a:t> Paris Saclay; UVSQ) &amp; Cécile BLATRIX (</a:t>
            </a:r>
            <a:r>
              <a:rPr lang="fr-FR" dirty="0" err="1"/>
              <a:t>Univ</a:t>
            </a:r>
            <a:r>
              <a:rPr lang="fr-FR" dirty="0"/>
              <a:t> Paris Saclay; </a:t>
            </a:r>
            <a:r>
              <a:rPr lang="fr-FR" dirty="0" err="1"/>
              <a:t>AgroParisTech</a:t>
            </a:r>
            <a:r>
              <a:rPr lang="fr-FR" dirty="0"/>
              <a:t>)</a:t>
            </a:r>
          </a:p>
          <a:p>
            <a:r>
              <a:rPr lang="fr-FR" u="sng" dirty="0"/>
              <a:t>Objectifs</a:t>
            </a:r>
            <a:r>
              <a:rPr lang="fr-FR" dirty="0"/>
              <a:t>:</a:t>
            </a:r>
          </a:p>
          <a:p>
            <a:pPr lvl="1"/>
            <a:r>
              <a:rPr lang="fr-FR" dirty="0"/>
              <a:t>Accompagnement et gouvernance de la transition écologique, agroécologique, touristique et énergétique, dans les territoires urbains, péri-urbains et ruraux</a:t>
            </a:r>
          </a:p>
          <a:p>
            <a:pPr lvl="1"/>
            <a:r>
              <a:rPr lang="fr-FR" dirty="0"/>
              <a:t>Construire et réaliser des actions innovantes et des expérimentations visant à construire la soutenabilité et la résilience des territoires</a:t>
            </a:r>
          </a:p>
          <a:p>
            <a:pPr lvl="1"/>
            <a:r>
              <a:rPr lang="fr-FR" dirty="0"/>
              <a:t>Former des gestionnaires de l’environnement compétents directement adaptés aux besoins du territoire, des associations ou à ceux de l’entreprise.</a:t>
            </a:r>
          </a:p>
          <a:p>
            <a:pPr lvl="1"/>
            <a:r>
              <a:rPr lang="fr-FR" dirty="0"/>
              <a:t>Analyser et anticiper, sensibiliser, former et mobiliser les acteurs autour de stratégies collectives adaptatives et innovantes, notamment à travers la mobilisation des Technologies de l’Information et de la Communication </a:t>
            </a:r>
          </a:p>
          <a:p>
            <a:endParaRPr lang="fr-FR" dirty="0"/>
          </a:p>
        </p:txBody>
      </p:sp>
      <p:sp>
        <p:nvSpPr>
          <p:cNvPr id="4" name="Titre 3"/>
          <p:cNvSpPr>
            <a:spLocks noGrp="1"/>
          </p:cNvSpPr>
          <p:nvPr>
            <p:ph type="title"/>
          </p:nvPr>
        </p:nvSpPr>
        <p:spPr>
          <a:xfrm>
            <a:off x="102332" y="0"/>
            <a:ext cx="8229600" cy="1143000"/>
          </a:xfrm>
        </p:spPr>
        <p:txBody>
          <a:bodyPr>
            <a:normAutofit fontScale="90000"/>
          </a:bodyPr>
          <a:lstStyle/>
          <a:p>
            <a:r>
              <a:rPr lang="fr-FR" dirty="0">
                <a:solidFill>
                  <a:schemeClr val="bg1"/>
                </a:solidFill>
              </a:rPr>
              <a:t>M1 GETEDELO</a:t>
            </a:r>
            <a:br>
              <a:rPr lang="fr-FR" dirty="0">
                <a:solidFill>
                  <a:schemeClr val="bg1"/>
                </a:solidFill>
              </a:rPr>
            </a:br>
            <a:r>
              <a:rPr lang="fr-FR" sz="1600" dirty="0">
                <a:solidFill>
                  <a:schemeClr val="bg2"/>
                </a:solidFill>
              </a:rPr>
              <a:t>Gouvernance des territoires, des risques et de l’environnement</a:t>
            </a:r>
            <a:br>
              <a:rPr lang="fr-FR" sz="1600" dirty="0"/>
            </a:br>
            <a:endParaRPr lang="fr-FR" sz="1600" dirty="0">
              <a:solidFill>
                <a:schemeClr val="bg1"/>
              </a:solidFill>
            </a:endParaRP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11</a:t>
            </a:fld>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7385" y="3587962"/>
            <a:ext cx="3011873" cy="208823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67611" y="1184709"/>
            <a:ext cx="3140968" cy="235572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4762872" cy="4525963"/>
          </a:xfrm>
        </p:spPr>
        <p:txBody>
          <a:bodyPr>
            <a:normAutofit/>
          </a:bodyPr>
          <a:lstStyle/>
          <a:p>
            <a:r>
              <a:rPr lang="fr-FR" sz="2400" dirty="0"/>
              <a:t>Début de la formation: </a:t>
            </a:r>
            <a:r>
              <a:rPr lang="fr-FR" sz="2400" b="1" dirty="0"/>
              <a:t>14 septembre 2020</a:t>
            </a:r>
          </a:p>
          <a:p>
            <a:r>
              <a:rPr lang="fr-FR" sz="2400" dirty="0"/>
              <a:t>Enseignements en 2 semestres, divisés en 2 périodes (avec des périodes d’examens pour chaque période) + Stage de 2 mois minimum jusque fin juin/juillet</a:t>
            </a:r>
          </a:p>
          <a:p>
            <a:r>
              <a:rPr lang="fr-FR" sz="2400" dirty="0"/>
              <a:t>Période de soutenance : Deuxième semaine de juillet</a:t>
            </a:r>
          </a:p>
        </p:txBody>
      </p:sp>
      <p:sp>
        <p:nvSpPr>
          <p:cNvPr id="4" name="Titre 3"/>
          <p:cNvSpPr>
            <a:spLocks noGrp="1"/>
          </p:cNvSpPr>
          <p:nvPr>
            <p:ph type="title"/>
          </p:nvPr>
        </p:nvSpPr>
        <p:spPr/>
        <p:txBody>
          <a:bodyPr/>
          <a:lstStyle/>
          <a:p>
            <a:r>
              <a:rPr lang="fr-FR" dirty="0">
                <a:solidFill>
                  <a:schemeClr val="bg1"/>
                </a:solidFill>
              </a:rPr>
              <a:t>Organisation de la formation</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12</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253" y="1402754"/>
            <a:ext cx="2985547" cy="47853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74638"/>
            <a:ext cx="8064896" cy="850106"/>
          </a:xfrm>
        </p:spPr>
        <p:txBody>
          <a:bodyPr/>
          <a:lstStyle/>
          <a:p>
            <a:r>
              <a:rPr lang="fr-FR" dirty="0"/>
              <a:t>1 M1 vers 4 M2</a:t>
            </a:r>
          </a:p>
        </p:txBody>
      </p:sp>
      <p:sp>
        <p:nvSpPr>
          <p:cNvPr id="3" name="Espace réservé du numéro de diapositive 2"/>
          <p:cNvSpPr>
            <a:spLocks noGrp="1"/>
          </p:cNvSpPr>
          <p:nvPr>
            <p:ph type="sldNum" sz="quarter" idx="4294967295"/>
          </p:nvPr>
        </p:nvSpPr>
        <p:spPr>
          <a:xfrm>
            <a:off x="6553200" y="6356350"/>
            <a:ext cx="2133600" cy="365125"/>
          </a:xfrm>
        </p:spPr>
        <p:txBody>
          <a:bodyPr/>
          <a:lstStyle/>
          <a:p>
            <a:pPr>
              <a:defRPr/>
            </a:pPr>
            <a:fld id="{B9922D4F-81DF-E24F-A8C5-909B31502124}" type="slidenum">
              <a:rPr lang="fr-FR" smtClean="0"/>
              <a:pPr>
                <a:defRPr/>
              </a:pPr>
              <a:t>13</a:t>
            </a:fld>
            <a:endParaRPr lang="fr-FR" dirty="0"/>
          </a:p>
        </p:txBody>
      </p:sp>
      <p:pic>
        <p:nvPicPr>
          <p:cNvPr id="5" name="Image 4">
            <a:extLst>
              <a:ext uri="{FF2B5EF4-FFF2-40B4-BE49-F238E27FC236}">
                <a16:creationId xmlns:a16="http://schemas.microsoft.com/office/drawing/2014/main" id="{CBDDC279-8829-4986-A150-5DA116063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29" y="1484784"/>
            <a:ext cx="8782142" cy="4419523"/>
          </a:xfrm>
          <a:prstGeom prst="rect">
            <a:avLst/>
          </a:prstGeom>
        </p:spPr>
      </p:pic>
    </p:spTree>
    <p:extLst>
      <p:ext uri="{BB962C8B-B14F-4D97-AF65-F5344CB8AC3E}">
        <p14:creationId xmlns:p14="http://schemas.microsoft.com/office/powerpoint/2010/main" val="194198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solidFill>
                  <a:schemeClr val="bg1"/>
                </a:solidFill>
              </a:rPr>
              <a:t>Les UE obligatoires du S1 – 27 ECTS</a:t>
            </a:r>
          </a:p>
        </p:txBody>
      </p:sp>
      <p:graphicFrame>
        <p:nvGraphicFramePr>
          <p:cNvPr id="7" name="Espace réservé du contenu 6">
            <a:extLst>
              <a:ext uri="{FF2B5EF4-FFF2-40B4-BE49-F238E27FC236}">
                <a16:creationId xmlns:a16="http://schemas.microsoft.com/office/drawing/2014/main" id="{AC269C40-ABC0-436C-B776-E875274D6F75}"/>
              </a:ext>
            </a:extLst>
          </p:cNvPr>
          <p:cNvGraphicFramePr>
            <a:graphicFrameLocks noGrp="1"/>
          </p:cNvGraphicFramePr>
          <p:nvPr>
            <p:ph idx="1"/>
            <p:extLst>
              <p:ext uri="{D42A27DB-BD31-4B8C-83A1-F6EECF244321}">
                <p14:modId xmlns:p14="http://schemas.microsoft.com/office/powerpoint/2010/main" val="2289255837"/>
              </p:ext>
            </p:extLst>
          </p:nvPr>
        </p:nvGraphicFramePr>
        <p:xfrm>
          <a:off x="0" y="1417638"/>
          <a:ext cx="9144000" cy="5006629"/>
        </p:xfrm>
        <a:graphic>
          <a:graphicData uri="http://schemas.openxmlformats.org/drawingml/2006/table">
            <a:tbl>
              <a:tblPr>
                <a:tableStyleId>{5C22544A-7EE6-4342-B048-85BDC9FD1C3A}</a:tableStyleId>
              </a:tblPr>
              <a:tblGrid>
                <a:gridCol w="611560">
                  <a:extLst>
                    <a:ext uri="{9D8B030D-6E8A-4147-A177-3AD203B41FA5}">
                      <a16:colId xmlns:a16="http://schemas.microsoft.com/office/drawing/2014/main" val="1034550962"/>
                    </a:ext>
                  </a:extLst>
                </a:gridCol>
                <a:gridCol w="864096">
                  <a:extLst>
                    <a:ext uri="{9D8B030D-6E8A-4147-A177-3AD203B41FA5}">
                      <a16:colId xmlns:a16="http://schemas.microsoft.com/office/drawing/2014/main" val="1136112339"/>
                    </a:ext>
                  </a:extLst>
                </a:gridCol>
                <a:gridCol w="4565804">
                  <a:extLst>
                    <a:ext uri="{9D8B030D-6E8A-4147-A177-3AD203B41FA5}">
                      <a16:colId xmlns:a16="http://schemas.microsoft.com/office/drawing/2014/main" val="3205729477"/>
                    </a:ext>
                  </a:extLst>
                </a:gridCol>
                <a:gridCol w="594705">
                  <a:extLst>
                    <a:ext uri="{9D8B030D-6E8A-4147-A177-3AD203B41FA5}">
                      <a16:colId xmlns:a16="http://schemas.microsoft.com/office/drawing/2014/main" val="990069895"/>
                    </a:ext>
                  </a:extLst>
                </a:gridCol>
                <a:gridCol w="704837">
                  <a:extLst>
                    <a:ext uri="{9D8B030D-6E8A-4147-A177-3AD203B41FA5}">
                      <a16:colId xmlns:a16="http://schemas.microsoft.com/office/drawing/2014/main" val="1658689054"/>
                    </a:ext>
                  </a:extLst>
                </a:gridCol>
                <a:gridCol w="934538">
                  <a:extLst>
                    <a:ext uri="{9D8B030D-6E8A-4147-A177-3AD203B41FA5}">
                      <a16:colId xmlns:a16="http://schemas.microsoft.com/office/drawing/2014/main" val="4100712577"/>
                    </a:ext>
                  </a:extLst>
                </a:gridCol>
                <a:gridCol w="868460">
                  <a:extLst>
                    <a:ext uri="{9D8B030D-6E8A-4147-A177-3AD203B41FA5}">
                      <a16:colId xmlns:a16="http://schemas.microsoft.com/office/drawing/2014/main" val="2484132769"/>
                    </a:ext>
                  </a:extLst>
                </a:gridCol>
              </a:tblGrid>
              <a:tr h="446399">
                <a:tc>
                  <a:txBody>
                    <a:bodyPr/>
                    <a:lstStyle/>
                    <a:p>
                      <a:pPr algn="ctr" fontAlgn="ctr"/>
                      <a:r>
                        <a:rPr lang="fr-FR" sz="900" u="none" strike="noStrike" dirty="0">
                          <a:effectLst/>
                        </a:rPr>
                        <a:t>Choix des UE</a:t>
                      </a:r>
                      <a:endParaRPr lang="fr-FR" sz="900" b="0" i="0" u="none" strike="noStrike" dirty="0">
                        <a:solidFill>
                          <a:srgbClr val="FFFFFF"/>
                        </a:solidFill>
                        <a:effectLst/>
                        <a:latin typeface="Calibri" panose="020F0502020204030204" pitchFamily="34" charset="0"/>
                      </a:endParaRPr>
                    </a:p>
                  </a:txBody>
                  <a:tcPr marL="7789" marR="7789" marT="7789" marB="0" anchor="ctr"/>
                </a:tc>
                <a:tc>
                  <a:txBody>
                    <a:bodyPr/>
                    <a:lstStyle/>
                    <a:p>
                      <a:r>
                        <a:rPr lang="fr-FR" sz="900" u="none" strike="noStrike" dirty="0">
                          <a:effectLst/>
                        </a:rPr>
                        <a:t>Sélection</a:t>
                      </a:r>
                      <a:endParaRPr lang="fr-FR" dirty="0"/>
                    </a:p>
                  </a:txBody>
                  <a:tcPr marL="7789" marR="7789" marT="7789" marB="0" anchor="ctr"/>
                </a:tc>
                <a:tc>
                  <a:txBody>
                    <a:bodyPr/>
                    <a:lstStyle/>
                    <a:p>
                      <a:pPr algn="ctr"/>
                      <a:r>
                        <a:rPr lang="fr-FR" sz="1800" u="none" strike="noStrike" dirty="0">
                          <a:effectLst/>
                        </a:rPr>
                        <a:t>Intitulé de l'unité d'enseignement</a:t>
                      </a:r>
                      <a:endParaRPr lang="fr-FR" sz="4400" dirty="0"/>
                    </a:p>
                  </a:txBody>
                  <a:tcPr marL="7789" marR="7789" marT="7789" marB="0" anchor="ctr"/>
                </a:tc>
                <a:tc>
                  <a:txBody>
                    <a:bodyPr/>
                    <a:lstStyle/>
                    <a:p>
                      <a:pPr algn="ctr" fontAlgn="ctr"/>
                      <a:r>
                        <a:rPr lang="fr-FR" sz="900" u="none" strike="noStrike">
                          <a:effectLst/>
                        </a:rPr>
                        <a:t>ECTS</a:t>
                      </a:r>
                      <a:endParaRPr lang="fr-FR" sz="900" b="0" i="0" u="none" strike="noStrike">
                        <a:solidFill>
                          <a:srgbClr val="FFFFFF"/>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Nombre d'heures</a:t>
                      </a:r>
                      <a:endParaRPr lang="fr-FR" sz="900" b="0" i="0" u="none" strike="noStrike">
                        <a:solidFill>
                          <a:srgbClr val="FFFFFF"/>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Commentaires</a:t>
                      </a:r>
                      <a:endParaRPr lang="fr-FR" sz="900" b="0" i="0" u="none" strike="noStrike">
                        <a:solidFill>
                          <a:srgbClr val="FFFFFF"/>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Enseignant responsable</a:t>
                      </a:r>
                      <a:endParaRPr lang="fr-FR" sz="900" b="0" i="0" u="none" strike="noStrike">
                        <a:solidFill>
                          <a:srgbClr val="FFFFFF"/>
                        </a:solidFill>
                        <a:effectLst/>
                        <a:latin typeface="Calibri" panose="020F0502020204030204" pitchFamily="34" charset="0"/>
                      </a:endParaRPr>
                    </a:p>
                  </a:txBody>
                  <a:tcPr marL="7789" marR="7789" marT="7789" marB="0" anchor="ctr"/>
                </a:tc>
                <a:extLst>
                  <a:ext uri="{0D108BD9-81ED-4DB2-BD59-A6C34878D82A}">
                    <a16:rowId xmlns:a16="http://schemas.microsoft.com/office/drawing/2014/main" val="2472045571"/>
                  </a:ext>
                </a:extLst>
              </a:tr>
              <a:tr h="331723">
                <a:tc gridSpan="3">
                  <a:txBody>
                    <a:bodyPr/>
                    <a:lstStyle/>
                    <a:p>
                      <a:pPr algn="l" fontAlgn="ctr"/>
                      <a:r>
                        <a:rPr lang="fr-FR" sz="1000" u="none" strike="noStrike" dirty="0">
                          <a:effectLst/>
                        </a:rPr>
                        <a:t>Bloc 1 - Semestre 1 - Unités d'enseignement obligatoires</a:t>
                      </a:r>
                      <a:endParaRPr lang="fr-FR" sz="1000" b="1" i="1" u="none" strike="noStrike" dirty="0">
                        <a:solidFill>
                          <a:srgbClr val="000000"/>
                        </a:solidFill>
                        <a:effectLst/>
                        <a:latin typeface="Calibri" panose="020F0502020204030204" pitchFamily="34" charset="0"/>
                      </a:endParaRPr>
                    </a:p>
                  </a:txBody>
                  <a:tcPr marL="70102" marR="7789" marT="7789" marB="0" anchor="ctr"/>
                </a:tc>
                <a:tc hMerge="1">
                  <a:txBody>
                    <a:bodyPr/>
                    <a:lstStyle/>
                    <a:p>
                      <a:endParaRPr lang="fr-FR"/>
                    </a:p>
                  </a:txBody>
                  <a:tcPr/>
                </a:tc>
                <a:tc hMerge="1">
                  <a:txBody>
                    <a:bodyPr/>
                    <a:lstStyle/>
                    <a:p>
                      <a:endParaRPr lang="fr-FR"/>
                    </a:p>
                  </a:txBody>
                  <a:tcPr/>
                </a:tc>
                <a:tc>
                  <a:txBody>
                    <a:bodyPr/>
                    <a:lstStyle/>
                    <a:p>
                      <a:pPr algn="ctr" fontAlgn="ctr"/>
                      <a:r>
                        <a:rPr lang="fr-FR" sz="900" u="none" strike="noStrike">
                          <a:effectLst/>
                        </a:rPr>
                        <a:t>27</a:t>
                      </a:r>
                      <a:endParaRPr lang="fr-FR" sz="900" b="1" i="1"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 </a:t>
                      </a:r>
                      <a:endParaRPr lang="fr-FR" sz="900" b="1" i="1"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 </a:t>
                      </a:r>
                      <a:endParaRPr lang="fr-FR" sz="900" b="1" i="1"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 </a:t>
                      </a:r>
                      <a:endParaRPr lang="fr-FR" sz="900" b="1" i="1" u="none" strike="noStrike">
                        <a:solidFill>
                          <a:srgbClr val="000000"/>
                        </a:solidFill>
                        <a:effectLst/>
                        <a:latin typeface="Calibri" panose="020F0502020204030204" pitchFamily="34" charset="0"/>
                      </a:endParaRPr>
                    </a:p>
                  </a:txBody>
                  <a:tcPr marL="7789" marR="7789" marT="7789" marB="0" anchor="ctr"/>
                </a:tc>
                <a:extLst>
                  <a:ext uri="{0D108BD9-81ED-4DB2-BD59-A6C34878D82A}">
                    <a16:rowId xmlns:a16="http://schemas.microsoft.com/office/drawing/2014/main" val="329064865"/>
                  </a:ext>
                </a:extLst>
              </a:tr>
              <a:tr h="300363">
                <a:tc rowSpan="2">
                  <a:txBody>
                    <a:bodyPr/>
                    <a:lstStyle/>
                    <a:p>
                      <a:pPr algn="ctr" fontAlgn="ctr"/>
                      <a:r>
                        <a:rPr lang="fr-FR" sz="900" u="none" strike="noStrike">
                          <a:effectLst/>
                        </a:rPr>
                        <a:t>X</a:t>
                      </a:r>
                      <a:endParaRPr lang="fr-FR" sz="900" b="0" i="0" u="none" strike="noStrike">
                        <a:solidFill>
                          <a:srgbClr val="000000"/>
                        </a:solidFill>
                        <a:effectLst/>
                        <a:latin typeface="Calibri" panose="020F0502020204030204" pitchFamily="34" charset="0"/>
                      </a:endParaRPr>
                    </a:p>
                  </a:txBody>
                  <a:tcPr marL="7789" marR="7789" marT="7789" marB="0" anchor="ctr"/>
                </a:tc>
                <a:tc rowSpan="2">
                  <a:txBody>
                    <a:bodyPr/>
                    <a:lstStyle/>
                    <a:p>
                      <a:pPr algn="ctr" fontAlgn="ctr"/>
                      <a:r>
                        <a:rPr lang="fr-FR" sz="900" u="none" strike="noStrike">
                          <a:effectLst/>
                        </a:rPr>
                        <a:t>M1GT100</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1600" u="none" strike="noStrike" dirty="0">
                          <a:effectLst/>
                        </a:rPr>
                        <a:t>Statistiques et méthodes d'enquête</a:t>
                      </a:r>
                      <a:endParaRPr lang="fr-FR" sz="1600" b="0" i="0" u="none" strike="noStrike" dirty="0">
                        <a:solidFill>
                          <a:srgbClr val="000000"/>
                        </a:solidFill>
                        <a:effectLst/>
                        <a:latin typeface="Calibri" panose="020F0502020204030204" pitchFamily="34" charset="0"/>
                      </a:endParaRPr>
                    </a:p>
                  </a:txBody>
                  <a:tcPr marL="7789" marR="7789" marT="7789" marB="0" anchor="ctr"/>
                </a:tc>
                <a:tc rowSpan="2">
                  <a:txBody>
                    <a:bodyPr/>
                    <a:lstStyle/>
                    <a:p>
                      <a:pPr algn="ctr" fontAlgn="ctr"/>
                      <a:r>
                        <a:rPr lang="fr-FR" sz="900" u="none" strike="noStrike">
                          <a:effectLst/>
                        </a:rPr>
                        <a:t>3</a:t>
                      </a:r>
                      <a:endParaRPr lang="fr-FR" sz="900" b="1" i="0" u="none" strike="noStrike">
                        <a:solidFill>
                          <a:srgbClr val="000000"/>
                        </a:solidFill>
                        <a:effectLst/>
                        <a:latin typeface="Calibri" panose="020F0502020204030204" pitchFamily="34" charset="0"/>
                      </a:endParaRPr>
                    </a:p>
                  </a:txBody>
                  <a:tcPr marL="7789" marR="7789" marT="7789" marB="0" anchor="ctr"/>
                </a:tc>
                <a:tc rowSpan="2">
                  <a:txBody>
                    <a:bodyPr/>
                    <a:lstStyle/>
                    <a:p>
                      <a:pPr algn="ctr" fontAlgn="ctr"/>
                      <a:r>
                        <a:rPr lang="fr-FR" sz="900" u="none" strike="noStrike">
                          <a:effectLst/>
                        </a:rPr>
                        <a:t>20</a:t>
                      </a:r>
                      <a:endParaRPr lang="fr-FR" sz="900" b="0" i="0" u="none" strike="noStrike">
                        <a:solidFill>
                          <a:srgbClr val="000000"/>
                        </a:solidFill>
                        <a:effectLst/>
                        <a:latin typeface="Calibri" panose="020F0502020204030204" pitchFamily="34" charset="0"/>
                      </a:endParaRPr>
                    </a:p>
                  </a:txBody>
                  <a:tcPr marL="7789" marR="7789" marT="7789" marB="0" anchor="ctr"/>
                </a:tc>
                <a:tc rowSpan="2">
                  <a:txBody>
                    <a:bodyPr/>
                    <a:lstStyle/>
                    <a:p>
                      <a:pPr algn="ctr" fontAlgn="ctr"/>
                      <a:r>
                        <a:rPr lang="fr-FR" sz="900" u="none" strike="noStrike">
                          <a:effectLst/>
                        </a:rPr>
                        <a:t>Présentiel</a:t>
                      </a:r>
                      <a:endParaRPr lang="fr-FR" sz="900" b="0" i="0" u="none" strike="noStrike">
                        <a:solidFill>
                          <a:srgbClr val="000000"/>
                        </a:solidFill>
                        <a:effectLst/>
                        <a:latin typeface="Calibri" panose="020F0502020204030204" pitchFamily="34" charset="0"/>
                      </a:endParaRPr>
                    </a:p>
                  </a:txBody>
                  <a:tcPr marL="7789" marR="7789" marT="7789" marB="0" anchor="ctr"/>
                </a:tc>
                <a:tc rowSpan="2">
                  <a:txBody>
                    <a:bodyPr/>
                    <a:lstStyle/>
                    <a:p>
                      <a:pPr algn="ctr" fontAlgn="ctr"/>
                      <a:r>
                        <a:rPr lang="fr-FR" sz="900" u="none" strike="noStrike">
                          <a:effectLst/>
                        </a:rPr>
                        <a:t>K. Radja</a:t>
                      </a:r>
                      <a:endParaRPr lang="fr-FR" sz="900" b="0" i="0" u="none" strike="noStrike">
                        <a:solidFill>
                          <a:srgbClr val="000000"/>
                        </a:solidFill>
                        <a:effectLst/>
                        <a:latin typeface="Calibri" panose="020F0502020204030204" pitchFamily="34" charset="0"/>
                      </a:endParaRPr>
                    </a:p>
                  </a:txBody>
                  <a:tcPr marL="7789" marR="7789" marT="7789" marB="0" anchor="ctr"/>
                </a:tc>
                <a:extLst>
                  <a:ext uri="{0D108BD9-81ED-4DB2-BD59-A6C34878D82A}">
                    <a16:rowId xmlns:a16="http://schemas.microsoft.com/office/drawing/2014/main" val="1571860177"/>
                  </a:ext>
                </a:extLst>
              </a:tr>
              <a:tr h="205668">
                <a:tc vMerge="1">
                  <a:txBody>
                    <a:bodyPr/>
                    <a:lstStyle/>
                    <a:p>
                      <a:endParaRPr lang="fr-FR"/>
                    </a:p>
                  </a:txBody>
                  <a:tcPr/>
                </a:tc>
                <a:tc vMerge="1">
                  <a:txBody>
                    <a:bodyPr/>
                    <a:lstStyle/>
                    <a:p>
                      <a:endParaRPr lang="fr-FR"/>
                    </a:p>
                  </a:txBody>
                  <a:tcPr/>
                </a:tc>
                <a:tc>
                  <a:txBody>
                    <a:bodyPr/>
                    <a:lstStyle/>
                    <a:p>
                      <a:pPr algn="ctr"/>
                      <a:r>
                        <a:rPr lang="fr-FR" sz="1600" u="none" strike="noStrike" dirty="0">
                          <a:effectLst/>
                        </a:rPr>
                        <a:t>en sciences sociales</a:t>
                      </a:r>
                      <a:endParaRPr lang="fr-FR" sz="4000" dirty="0"/>
                    </a:p>
                  </a:txBody>
                  <a:tcPr marL="7789" marR="7789" marT="7789" marB="0" anchor="ct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706195800"/>
                  </a:ext>
                </a:extLst>
              </a:tr>
              <a:tr h="408572">
                <a:tc>
                  <a:txBody>
                    <a:bodyPr/>
                    <a:lstStyle/>
                    <a:p>
                      <a:pPr algn="ctr" fontAlgn="ctr"/>
                      <a:r>
                        <a:rPr lang="fr-FR" sz="900" u="none" strike="noStrike">
                          <a:effectLst/>
                        </a:rPr>
                        <a:t>X</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M1GT103</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1600" u="none" strike="noStrike" dirty="0">
                          <a:effectLst/>
                        </a:rPr>
                        <a:t>Anglais professionnel</a:t>
                      </a:r>
                      <a:endParaRPr lang="fr-FR" sz="1600" b="0" i="0" u="none" strike="noStrike" dirty="0">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3</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21</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Hybride</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M. O’Connor</a:t>
                      </a:r>
                      <a:endParaRPr lang="fr-FR" sz="900" b="0" i="0" u="none" strike="noStrike">
                        <a:solidFill>
                          <a:srgbClr val="000000"/>
                        </a:solidFill>
                        <a:effectLst/>
                        <a:latin typeface="Calibri" panose="020F0502020204030204" pitchFamily="34" charset="0"/>
                      </a:endParaRPr>
                    </a:p>
                  </a:txBody>
                  <a:tcPr marL="7789" marR="7789" marT="7789" marB="0" anchor="ctr"/>
                </a:tc>
                <a:extLst>
                  <a:ext uri="{0D108BD9-81ED-4DB2-BD59-A6C34878D82A}">
                    <a16:rowId xmlns:a16="http://schemas.microsoft.com/office/drawing/2014/main" val="3582101716"/>
                  </a:ext>
                </a:extLst>
              </a:tr>
              <a:tr h="205668">
                <a:tc rowSpan="2">
                  <a:txBody>
                    <a:bodyPr/>
                    <a:lstStyle/>
                    <a:p>
                      <a:pPr algn="ctr" fontAlgn="ctr"/>
                      <a:r>
                        <a:rPr lang="fr-FR" sz="900" u="none" strike="noStrike">
                          <a:effectLst/>
                        </a:rPr>
                        <a:t>X</a:t>
                      </a:r>
                      <a:endParaRPr lang="fr-FR" sz="900" b="1" i="0" u="none" strike="noStrike">
                        <a:solidFill>
                          <a:srgbClr val="000000"/>
                        </a:solidFill>
                        <a:effectLst/>
                        <a:latin typeface="Calibri" panose="020F0502020204030204" pitchFamily="34" charset="0"/>
                      </a:endParaRPr>
                    </a:p>
                  </a:txBody>
                  <a:tcPr marL="7789" marR="7789" marT="7789" marB="0" anchor="ctr"/>
                </a:tc>
                <a:tc rowSpan="2">
                  <a:txBody>
                    <a:bodyPr/>
                    <a:lstStyle/>
                    <a:p>
                      <a:pPr algn="ctr" fontAlgn="ctr"/>
                      <a:r>
                        <a:rPr lang="fr-FR" sz="900" u="none" strike="noStrike">
                          <a:effectLst/>
                        </a:rPr>
                        <a:t>M1GT108</a:t>
                      </a:r>
                      <a:endParaRPr lang="fr-FR" sz="900" b="1"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1600" u="none" strike="noStrike" dirty="0">
                          <a:effectLst/>
                        </a:rPr>
                        <a:t>Introduction aux grands cycles</a:t>
                      </a:r>
                      <a:endParaRPr lang="fr-FR" sz="1600" b="1" i="0" u="none" strike="noStrike" dirty="0">
                        <a:solidFill>
                          <a:srgbClr val="000000"/>
                        </a:solidFill>
                        <a:effectLst/>
                        <a:latin typeface="Calibri" panose="020F0502020204030204" pitchFamily="34" charset="0"/>
                      </a:endParaRPr>
                    </a:p>
                  </a:txBody>
                  <a:tcPr marL="7789" marR="7789" marT="7789" marB="0" anchor="ctr"/>
                </a:tc>
                <a:tc rowSpan="2">
                  <a:txBody>
                    <a:bodyPr/>
                    <a:lstStyle/>
                    <a:p>
                      <a:pPr algn="ctr" fontAlgn="ctr"/>
                      <a:r>
                        <a:rPr lang="fr-FR" sz="900" u="none" strike="noStrike">
                          <a:effectLst/>
                        </a:rPr>
                        <a:t>3</a:t>
                      </a:r>
                      <a:endParaRPr lang="fr-FR" sz="900" b="1" i="0" u="none" strike="noStrike">
                        <a:solidFill>
                          <a:srgbClr val="000000"/>
                        </a:solidFill>
                        <a:effectLst/>
                        <a:latin typeface="Calibri" panose="020F0502020204030204" pitchFamily="34" charset="0"/>
                      </a:endParaRPr>
                    </a:p>
                  </a:txBody>
                  <a:tcPr marL="7789" marR="7789" marT="7789" marB="0" anchor="ctr"/>
                </a:tc>
                <a:tc rowSpan="2">
                  <a:txBody>
                    <a:bodyPr/>
                    <a:lstStyle/>
                    <a:p>
                      <a:pPr algn="ctr" fontAlgn="ctr"/>
                      <a:r>
                        <a:rPr lang="fr-FR" sz="900" u="none" strike="noStrike">
                          <a:effectLst/>
                        </a:rPr>
                        <a:t>21</a:t>
                      </a:r>
                      <a:endParaRPr lang="fr-FR" sz="900" b="0" i="0" u="none" strike="noStrike">
                        <a:solidFill>
                          <a:srgbClr val="000000"/>
                        </a:solidFill>
                        <a:effectLst/>
                        <a:latin typeface="Calibri" panose="020F0502020204030204" pitchFamily="34" charset="0"/>
                      </a:endParaRPr>
                    </a:p>
                  </a:txBody>
                  <a:tcPr marL="7789" marR="7789" marT="7789" marB="0" anchor="ctr"/>
                </a:tc>
                <a:tc rowSpan="2">
                  <a:txBody>
                    <a:bodyPr/>
                    <a:lstStyle/>
                    <a:p>
                      <a:pPr algn="ctr" fontAlgn="ctr"/>
                      <a:r>
                        <a:rPr lang="fr-FR" sz="900" u="none" strike="noStrike">
                          <a:effectLst/>
                        </a:rPr>
                        <a:t>Hybride</a:t>
                      </a:r>
                      <a:endParaRPr lang="fr-FR" sz="900" b="0" i="0" u="none" strike="noStrike">
                        <a:solidFill>
                          <a:srgbClr val="000000"/>
                        </a:solidFill>
                        <a:effectLst/>
                        <a:latin typeface="Calibri" panose="020F0502020204030204" pitchFamily="34" charset="0"/>
                      </a:endParaRPr>
                    </a:p>
                  </a:txBody>
                  <a:tcPr marL="7789" marR="7789" marT="7789" marB="0" anchor="ctr"/>
                </a:tc>
                <a:tc rowSpan="2">
                  <a:txBody>
                    <a:bodyPr/>
                    <a:lstStyle/>
                    <a:p>
                      <a:pPr algn="ctr" fontAlgn="ctr"/>
                      <a:r>
                        <a:rPr lang="fr-FR" sz="900" u="none" strike="noStrike">
                          <a:effectLst/>
                        </a:rPr>
                        <a:t>M. O’Connor</a:t>
                      </a:r>
                      <a:endParaRPr lang="fr-FR" sz="900" b="0" i="0" u="none" strike="noStrike">
                        <a:solidFill>
                          <a:srgbClr val="000000"/>
                        </a:solidFill>
                        <a:effectLst/>
                        <a:latin typeface="Calibri" panose="020F0502020204030204" pitchFamily="34" charset="0"/>
                      </a:endParaRPr>
                    </a:p>
                  </a:txBody>
                  <a:tcPr marL="7789" marR="7789" marT="7789" marB="0" anchor="ctr"/>
                </a:tc>
                <a:extLst>
                  <a:ext uri="{0D108BD9-81ED-4DB2-BD59-A6C34878D82A}">
                    <a16:rowId xmlns:a16="http://schemas.microsoft.com/office/drawing/2014/main" val="1619110058"/>
                  </a:ext>
                </a:extLst>
              </a:tr>
              <a:tr h="205668">
                <a:tc vMerge="1">
                  <a:txBody>
                    <a:bodyPr/>
                    <a:lstStyle/>
                    <a:p>
                      <a:endParaRPr lang="fr-FR"/>
                    </a:p>
                  </a:txBody>
                  <a:tcPr/>
                </a:tc>
                <a:tc vMerge="1">
                  <a:txBody>
                    <a:bodyPr/>
                    <a:lstStyle/>
                    <a:p>
                      <a:endParaRPr lang="fr-FR"/>
                    </a:p>
                  </a:txBody>
                  <a:tcPr/>
                </a:tc>
                <a:tc>
                  <a:txBody>
                    <a:bodyPr/>
                    <a:lstStyle/>
                    <a:p>
                      <a:pPr algn="ctr"/>
                      <a:r>
                        <a:rPr lang="fr-FR" sz="1600" u="none" strike="noStrike" dirty="0">
                          <a:effectLst/>
                        </a:rPr>
                        <a:t>de la biosphère dans les territoires</a:t>
                      </a:r>
                      <a:endParaRPr lang="fr-FR" sz="4000" dirty="0"/>
                    </a:p>
                  </a:txBody>
                  <a:tcPr marL="7789" marR="7789" marT="7789" marB="0" anchor="ct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309974396"/>
                  </a:ext>
                </a:extLst>
              </a:tr>
              <a:tr h="408572">
                <a:tc>
                  <a:txBody>
                    <a:bodyPr/>
                    <a:lstStyle/>
                    <a:p>
                      <a:pPr algn="ctr" fontAlgn="ctr"/>
                      <a:r>
                        <a:rPr lang="fr-FR" sz="900" u="none" strike="noStrike">
                          <a:effectLst/>
                        </a:rPr>
                        <a:t>X</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M1GT109</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1600" u="none" strike="noStrike" dirty="0">
                          <a:effectLst/>
                        </a:rPr>
                        <a:t>Analyse des politiques publiques</a:t>
                      </a:r>
                      <a:endParaRPr lang="fr-FR" sz="1600" b="0" i="0" u="none" strike="noStrike" dirty="0">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3</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21</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Présentiel</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C. Blatrix</a:t>
                      </a:r>
                      <a:endParaRPr lang="fr-FR" sz="900" b="0" i="0" u="none" strike="noStrike">
                        <a:solidFill>
                          <a:srgbClr val="000000"/>
                        </a:solidFill>
                        <a:effectLst/>
                        <a:latin typeface="Calibri" panose="020F0502020204030204" pitchFamily="34" charset="0"/>
                      </a:endParaRPr>
                    </a:p>
                  </a:txBody>
                  <a:tcPr marL="7789" marR="7789" marT="7789" marB="0" anchor="ctr"/>
                </a:tc>
                <a:extLst>
                  <a:ext uri="{0D108BD9-81ED-4DB2-BD59-A6C34878D82A}">
                    <a16:rowId xmlns:a16="http://schemas.microsoft.com/office/drawing/2014/main" val="3989984493"/>
                  </a:ext>
                </a:extLst>
              </a:tr>
              <a:tr h="408572">
                <a:tc>
                  <a:txBody>
                    <a:bodyPr/>
                    <a:lstStyle/>
                    <a:p>
                      <a:pPr algn="ctr" fontAlgn="ctr"/>
                      <a:r>
                        <a:rPr lang="fr-FR" sz="900" u="none" strike="noStrike">
                          <a:effectLst/>
                        </a:rPr>
                        <a:t>X</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M1GT115</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1600" u="none" strike="noStrike" dirty="0">
                          <a:effectLst/>
                        </a:rPr>
                        <a:t>Ingénierie écologique</a:t>
                      </a:r>
                      <a:endParaRPr lang="fr-FR" sz="1600" b="0" i="0" u="none" strike="noStrike" dirty="0">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3</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12 (CM) &amp;  6 (TD)</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Présentiel</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N. Frascaria</a:t>
                      </a:r>
                      <a:endParaRPr lang="fr-FR" sz="900" b="0" i="0" u="none" strike="noStrike">
                        <a:solidFill>
                          <a:srgbClr val="000000"/>
                        </a:solidFill>
                        <a:effectLst/>
                        <a:latin typeface="Calibri" panose="020F0502020204030204" pitchFamily="34" charset="0"/>
                      </a:endParaRPr>
                    </a:p>
                  </a:txBody>
                  <a:tcPr marL="7789" marR="7789" marT="7789" marB="0" anchor="ctr"/>
                </a:tc>
                <a:extLst>
                  <a:ext uri="{0D108BD9-81ED-4DB2-BD59-A6C34878D82A}">
                    <a16:rowId xmlns:a16="http://schemas.microsoft.com/office/drawing/2014/main" val="2101473946"/>
                  </a:ext>
                </a:extLst>
              </a:tr>
              <a:tr h="446399">
                <a:tc>
                  <a:txBody>
                    <a:bodyPr/>
                    <a:lstStyle/>
                    <a:p>
                      <a:pPr algn="ctr" fontAlgn="ctr"/>
                      <a:r>
                        <a:rPr lang="fr-FR" sz="900" u="none" strike="noStrike">
                          <a:effectLst/>
                        </a:rPr>
                        <a:t>X</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M1GT204</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1600" u="none" strike="noStrike" dirty="0">
                          <a:effectLst/>
                        </a:rPr>
                        <a:t>Initiation à l'observation, à l'analyse et à la gouvernance des risques</a:t>
                      </a:r>
                      <a:endParaRPr lang="fr-FR" sz="1600" b="0" i="0" u="none" strike="noStrike" dirty="0">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3</a:t>
                      </a:r>
                      <a:endParaRPr lang="fr-FR" sz="900" b="1"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21</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Hybride</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J.M. Douguet</a:t>
                      </a:r>
                      <a:endParaRPr lang="fr-FR" sz="900" b="0" i="0" u="none" strike="noStrike">
                        <a:solidFill>
                          <a:srgbClr val="000000"/>
                        </a:solidFill>
                        <a:effectLst/>
                        <a:latin typeface="Calibri" panose="020F0502020204030204" pitchFamily="34" charset="0"/>
                      </a:endParaRPr>
                    </a:p>
                  </a:txBody>
                  <a:tcPr marL="7789" marR="7789" marT="7789" marB="0" anchor="ctr"/>
                </a:tc>
                <a:extLst>
                  <a:ext uri="{0D108BD9-81ED-4DB2-BD59-A6C34878D82A}">
                    <a16:rowId xmlns:a16="http://schemas.microsoft.com/office/drawing/2014/main" val="3344788462"/>
                  </a:ext>
                </a:extLst>
              </a:tr>
              <a:tr h="408572">
                <a:tc>
                  <a:txBody>
                    <a:bodyPr/>
                    <a:lstStyle/>
                    <a:p>
                      <a:pPr algn="ctr" fontAlgn="ctr"/>
                      <a:r>
                        <a:rPr lang="fr-FR" sz="900" u="none" strike="noStrike">
                          <a:effectLst/>
                        </a:rPr>
                        <a:t>X</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M1GT112</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1600" u="none" strike="noStrike" dirty="0">
                          <a:effectLst/>
                        </a:rPr>
                        <a:t>Time and </a:t>
                      </a:r>
                      <a:r>
                        <a:rPr lang="fr-FR" sz="1600" u="none" strike="noStrike" dirty="0" err="1">
                          <a:effectLst/>
                        </a:rPr>
                        <a:t>Uncertainty</a:t>
                      </a:r>
                      <a:endParaRPr lang="fr-FR" sz="1600" b="0" i="0" u="none" strike="noStrike" dirty="0">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3</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21</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Hybride</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M. O’Connor</a:t>
                      </a:r>
                      <a:endParaRPr lang="fr-FR" sz="900" b="0" i="0" u="none" strike="noStrike">
                        <a:solidFill>
                          <a:srgbClr val="000000"/>
                        </a:solidFill>
                        <a:effectLst/>
                        <a:latin typeface="Calibri" panose="020F0502020204030204" pitchFamily="34" charset="0"/>
                      </a:endParaRPr>
                    </a:p>
                  </a:txBody>
                  <a:tcPr marL="7789" marR="7789" marT="7789" marB="0" anchor="ctr"/>
                </a:tc>
                <a:extLst>
                  <a:ext uri="{0D108BD9-81ED-4DB2-BD59-A6C34878D82A}">
                    <a16:rowId xmlns:a16="http://schemas.microsoft.com/office/drawing/2014/main" val="252730279"/>
                  </a:ext>
                </a:extLst>
              </a:tr>
              <a:tr h="597101">
                <a:tc>
                  <a:txBody>
                    <a:bodyPr/>
                    <a:lstStyle/>
                    <a:p>
                      <a:pPr algn="ctr" fontAlgn="ctr"/>
                      <a:r>
                        <a:rPr lang="fr-FR" sz="900" u="none" strike="noStrike">
                          <a:effectLst/>
                        </a:rPr>
                        <a:t>X</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M1GT113</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1600" u="none" strike="noStrike" dirty="0">
                          <a:effectLst/>
                        </a:rPr>
                        <a:t>Les systèmes d'Information de l'observatoire des programmes communautaires de développement rural</a:t>
                      </a:r>
                      <a:endParaRPr lang="fr-FR" sz="1600" b="0" i="0" u="none" strike="noStrike" dirty="0">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3</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21</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Hybride</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M. O’Connor</a:t>
                      </a:r>
                      <a:endParaRPr lang="fr-FR" sz="900" b="0" i="0" u="none" strike="noStrike">
                        <a:solidFill>
                          <a:srgbClr val="000000"/>
                        </a:solidFill>
                        <a:effectLst/>
                        <a:latin typeface="Calibri" panose="020F0502020204030204" pitchFamily="34" charset="0"/>
                      </a:endParaRPr>
                    </a:p>
                  </a:txBody>
                  <a:tcPr marL="7789" marR="7789" marT="7789" marB="0" anchor="ctr"/>
                </a:tc>
                <a:extLst>
                  <a:ext uri="{0D108BD9-81ED-4DB2-BD59-A6C34878D82A}">
                    <a16:rowId xmlns:a16="http://schemas.microsoft.com/office/drawing/2014/main" val="937138468"/>
                  </a:ext>
                </a:extLst>
              </a:tr>
              <a:tr h="446399">
                <a:tc>
                  <a:txBody>
                    <a:bodyPr/>
                    <a:lstStyle/>
                    <a:p>
                      <a:pPr algn="ctr" fontAlgn="ctr"/>
                      <a:r>
                        <a:rPr lang="fr-FR" sz="900" u="none" strike="noStrike" dirty="0">
                          <a:effectLst/>
                        </a:rPr>
                        <a:t>X</a:t>
                      </a:r>
                      <a:endParaRPr lang="fr-FR" sz="900" b="0" i="0" u="none" strike="noStrike" dirty="0">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dirty="0">
                          <a:effectLst/>
                        </a:rPr>
                        <a:t>M1GT114</a:t>
                      </a:r>
                      <a:endParaRPr lang="fr-FR" sz="900" b="0" i="0" u="none" strike="noStrike" dirty="0">
                        <a:solidFill>
                          <a:srgbClr val="000000"/>
                        </a:solidFill>
                        <a:effectLst/>
                        <a:latin typeface="Calibri" panose="020F0502020204030204" pitchFamily="34" charset="0"/>
                      </a:endParaRPr>
                    </a:p>
                  </a:txBody>
                  <a:tcPr marL="7789" marR="7789" marT="7789" marB="0" anchor="ctr"/>
                </a:tc>
                <a:tc>
                  <a:txBody>
                    <a:bodyPr/>
                    <a:lstStyle/>
                    <a:p>
                      <a:pPr algn="ctr" fontAlgn="ctr"/>
                      <a:r>
                        <a:rPr lang="fr-FR" sz="1600" u="none" strike="noStrike" dirty="0">
                          <a:effectLst/>
                        </a:rPr>
                        <a:t>Environnement, politiques et action publique</a:t>
                      </a:r>
                      <a:endParaRPr lang="fr-FR" sz="1600" b="0" i="0" u="none" strike="noStrike" dirty="0">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3</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21</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a:effectLst/>
                        </a:rPr>
                        <a:t>Présentiel</a:t>
                      </a:r>
                      <a:endParaRPr lang="fr-FR" sz="900" b="0" i="0" u="none" strike="noStrike">
                        <a:solidFill>
                          <a:srgbClr val="000000"/>
                        </a:solidFill>
                        <a:effectLst/>
                        <a:latin typeface="Calibri" panose="020F0502020204030204" pitchFamily="34" charset="0"/>
                      </a:endParaRPr>
                    </a:p>
                  </a:txBody>
                  <a:tcPr marL="7789" marR="7789" marT="7789" marB="0" anchor="ctr"/>
                </a:tc>
                <a:tc>
                  <a:txBody>
                    <a:bodyPr/>
                    <a:lstStyle/>
                    <a:p>
                      <a:pPr algn="ctr" fontAlgn="ctr"/>
                      <a:r>
                        <a:rPr lang="fr-FR" sz="900" u="none" strike="noStrike" dirty="0">
                          <a:effectLst/>
                        </a:rPr>
                        <a:t>Cécile </a:t>
                      </a:r>
                      <a:r>
                        <a:rPr lang="fr-FR" sz="900" u="none" strike="noStrike" dirty="0" err="1">
                          <a:effectLst/>
                        </a:rPr>
                        <a:t>Blatrix</a:t>
                      </a:r>
                      <a:r>
                        <a:rPr lang="fr-FR" sz="900" u="none" strike="noStrike" dirty="0">
                          <a:effectLst/>
                        </a:rPr>
                        <a:t>, P. Chassé</a:t>
                      </a:r>
                      <a:endParaRPr lang="fr-FR" sz="900" b="0" i="0" u="none" strike="noStrike" dirty="0">
                        <a:solidFill>
                          <a:srgbClr val="000000"/>
                        </a:solidFill>
                        <a:effectLst/>
                        <a:latin typeface="Calibri" panose="020F0502020204030204" pitchFamily="34" charset="0"/>
                      </a:endParaRPr>
                    </a:p>
                  </a:txBody>
                  <a:tcPr marL="7789" marR="7789" marT="7789" marB="0" anchor="ctr"/>
                </a:tc>
                <a:extLst>
                  <a:ext uri="{0D108BD9-81ED-4DB2-BD59-A6C34878D82A}">
                    <a16:rowId xmlns:a16="http://schemas.microsoft.com/office/drawing/2014/main" val="3577481967"/>
                  </a:ext>
                </a:extLst>
              </a:tr>
            </a:tbl>
          </a:graphicData>
        </a:graphic>
      </p:graphicFrame>
      <p:sp>
        <p:nvSpPr>
          <p:cNvPr id="2" name="Espace réservé du numéro de diapositive 1"/>
          <p:cNvSpPr>
            <a:spLocks noGrp="1"/>
          </p:cNvSpPr>
          <p:nvPr>
            <p:ph type="sldNum" sz="quarter" idx="12"/>
          </p:nvPr>
        </p:nvSpPr>
        <p:spPr/>
        <p:txBody>
          <a:bodyPr/>
          <a:lstStyle/>
          <a:p>
            <a:fld id="{B687AB6D-D5DC-4019-9A02-E17EDDC7C3EA}" type="slidenum">
              <a:rPr lang="fr-FR" smtClean="0"/>
              <a:pPr/>
              <a:t>14</a:t>
            </a:fld>
            <a:endParaRPr lang="fr-FR"/>
          </a:p>
        </p:txBody>
      </p:sp>
    </p:spTree>
    <p:extLst>
      <p:ext uri="{BB962C8B-B14F-4D97-AF65-F5344CB8AC3E}">
        <p14:creationId xmlns:p14="http://schemas.microsoft.com/office/powerpoint/2010/main" val="4116993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a:extLst>
              <a:ext uri="{FF2B5EF4-FFF2-40B4-BE49-F238E27FC236}">
                <a16:creationId xmlns:a16="http://schemas.microsoft.com/office/drawing/2014/main" id="{290B7115-B5B5-406F-8900-38B4C4D685C5}"/>
              </a:ext>
            </a:extLst>
          </p:cNvPr>
          <p:cNvGraphicFramePr>
            <a:graphicFrameLocks noGrp="1"/>
          </p:cNvGraphicFramePr>
          <p:nvPr>
            <p:ph idx="1"/>
            <p:extLst>
              <p:ext uri="{D42A27DB-BD31-4B8C-83A1-F6EECF244321}">
                <p14:modId xmlns:p14="http://schemas.microsoft.com/office/powerpoint/2010/main" val="57541401"/>
              </p:ext>
            </p:extLst>
          </p:nvPr>
        </p:nvGraphicFramePr>
        <p:xfrm>
          <a:off x="0" y="1916832"/>
          <a:ext cx="9143999" cy="2880321"/>
        </p:xfrm>
        <a:graphic>
          <a:graphicData uri="http://schemas.openxmlformats.org/drawingml/2006/table">
            <a:tbl>
              <a:tblPr>
                <a:tableStyleId>{5C22544A-7EE6-4342-B048-85BDC9FD1C3A}</a:tableStyleId>
              </a:tblPr>
              <a:tblGrid>
                <a:gridCol w="1161701">
                  <a:extLst>
                    <a:ext uri="{9D8B030D-6E8A-4147-A177-3AD203B41FA5}">
                      <a16:colId xmlns:a16="http://schemas.microsoft.com/office/drawing/2014/main" val="4245661526"/>
                    </a:ext>
                  </a:extLst>
                </a:gridCol>
                <a:gridCol w="3643520">
                  <a:extLst>
                    <a:ext uri="{9D8B030D-6E8A-4147-A177-3AD203B41FA5}">
                      <a16:colId xmlns:a16="http://schemas.microsoft.com/office/drawing/2014/main" val="2826837722"/>
                    </a:ext>
                  </a:extLst>
                </a:gridCol>
                <a:gridCol w="831673">
                  <a:extLst>
                    <a:ext uri="{9D8B030D-6E8A-4147-A177-3AD203B41FA5}">
                      <a16:colId xmlns:a16="http://schemas.microsoft.com/office/drawing/2014/main" val="2067550167"/>
                    </a:ext>
                  </a:extLst>
                </a:gridCol>
                <a:gridCol w="985685">
                  <a:extLst>
                    <a:ext uri="{9D8B030D-6E8A-4147-A177-3AD203B41FA5}">
                      <a16:colId xmlns:a16="http://schemas.microsoft.com/office/drawing/2014/main" val="169351234"/>
                    </a:ext>
                  </a:extLst>
                </a:gridCol>
                <a:gridCol w="1306913">
                  <a:extLst>
                    <a:ext uri="{9D8B030D-6E8A-4147-A177-3AD203B41FA5}">
                      <a16:colId xmlns:a16="http://schemas.microsoft.com/office/drawing/2014/main" val="1095937703"/>
                    </a:ext>
                  </a:extLst>
                </a:gridCol>
                <a:gridCol w="1214507">
                  <a:extLst>
                    <a:ext uri="{9D8B030D-6E8A-4147-A177-3AD203B41FA5}">
                      <a16:colId xmlns:a16="http://schemas.microsoft.com/office/drawing/2014/main" val="354983474"/>
                    </a:ext>
                  </a:extLst>
                </a:gridCol>
              </a:tblGrid>
              <a:tr h="960107">
                <a:tc>
                  <a:txBody>
                    <a:bodyPr/>
                    <a:lstStyle/>
                    <a:p>
                      <a:pPr algn="ctr" fontAlgn="ctr"/>
                      <a:r>
                        <a:rPr lang="fr-FR" sz="1100" u="none" strike="noStrike">
                          <a:effectLst/>
                        </a:rPr>
                        <a:t>EN2990</a:t>
                      </a:r>
                      <a:endParaRPr lang="fr-F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Ecologie et écosystèmes</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27</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CM</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M. Girondot</a:t>
                      </a:r>
                      <a:endParaRPr lang="fr-F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69487959"/>
                  </a:ext>
                </a:extLst>
              </a:tr>
              <a:tr h="960107">
                <a:tc>
                  <a:txBody>
                    <a:bodyPr/>
                    <a:lstStyle/>
                    <a:p>
                      <a:pPr algn="ctr" fontAlgn="ctr"/>
                      <a:r>
                        <a:rPr lang="fr-FR" sz="1100" u="none" strike="noStrike">
                          <a:effectLst/>
                        </a:rPr>
                        <a:t>EN2988</a:t>
                      </a:r>
                      <a:endParaRPr lang="fr-F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Droit de l’environnement</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27</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CM</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A. Farinetti</a:t>
                      </a:r>
                      <a:endParaRPr lang="fr-F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91665556"/>
                  </a:ext>
                </a:extLst>
              </a:tr>
              <a:tr h="960107">
                <a:tc>
                  <a:txBody>
                    <a:bodyPr/>
                    <a:lstStyle/>
                    <a:p>
                      <a:pPr algn="ctr" fontAlgn="ctr"/>
                      <a:r>
                        <a:rPr lang="fr-FR" sz="1100" u="none" strike="noStrike">
                          <a:effectLst/>
                        </a:rPr>
                        <a:t>EN2991</a:t>
                      </a:r>
                      <a:endParaRPr lang="fr-F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Economie de l'environnement et des changements climatiques</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30</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CM</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dirty="0">
                          <a:effectLst/>
                        </a:rPr>
                        <a:t>P. </a:t>
                      </a:r>
                      <a:r>
                        <a:rPr lang="fr-FR" sz="1100" u="none" strike="noStrike" dirty="0" err="1">
                          <a:effectLst/>
                        </a:rPr>
                        <a:t>Schembri</a:t>
                      </a:r>
                      <a:endParaRPr lang="fr-F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53214626"/>
                  </a:ext>
                </a:extLst>
              </a:tr>
            </a:tbl>
          </a:graphicData>
        </a:graphic>
      </p:graphicFrame>
      <p:sp>
        <p:nvSpPr>
          <p:cNvPr id="4" name="Titre 3"/>
          <p:cNvSpPr>
            <a:spLocks noGrp="1"/>
          </p:cNvSpPr>
          <p:nvPr>
            <p:ph type="title"/>
          </p:nvPr>
        </p:nvSpPr>
        <p:spPr/>
        <p:txBody>
          <a:bodyPr/>
          <a:lstStyle/>
          <a:p>
            <a:r>
              <a:rPr lang="fr-FR" dirty="0">
                <a:solidFill>
                  <a:schemeClr val="bg1"/>
                </a:solidFill>
              </a:rPr>
              <a:t>Les UE optionnelles du S1 – 3ECTS</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15</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4829048"/>
            <a:ext cx="4968552" cy="1325032"/>
          </a:xfrm>
          <a:prstGeom prst="rect">
            <a:avLst/>
          </a:prstGeom>
        </p:spPr>
      </p:pic>
    </p:spTree>
    <p:extLst>
      <p:ext uri="{BB962C8B-B14F-4D97-AF65-F5344CB8AC3E}">
        <p14:creationId xmlns:p14="http://schemas.microsoft.com/office/powerpoint/2010/main" val="699986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4F2B675D-0D10-457D-88D8-0CC290377E6A}"/>
              </a:ext>
            </a:extLst>
          </p:cNvPr>
          <p:cNvGraphicFramePr>
            <a:graphicFrameLocks noGrp="1"/>
          </p:cNvGraphicFramePr>
          <p:nvPr>
            <p:ph idx="1"/>
            <p:extLst>
              <p:ext uri="{D42A27DB-BD31-4B8C-83A1-F6EECF244321}">
                <p14:modId xmlns:p14="http://schemas.microsoft.com/office/powerpoint/2010/main" val="2434808796"/>
              </p:ext>
            </p:extLst>
          </p:nvPr>
        </p:nvGraphicFramePr>
        <p:xfrm>
          <a:off x="0" y="1988840"/>
          <a:ext cx="9144000" cy="2376264"/>
        </p:xfrm>
        <a:graphic>
          <a:graphicData uri="http://schemas.openxmlformats.org/drawingml/2006/table">
            <a:tbl>
              <a:tblPr>
                <a:tableStyleId>{5C22544A-7EE6-4342-B048-85BDC9FD1C3A}</a:tableStyleId>
              </a:tblPr>
              <a:tblGrid>
                <a:gridCol w="1161702">
                  <a:extLst>
                    <a:ext uri="{9D8B030D-6E8A-4147-A177-3AD203B41FA5}">
                      <a16:colId xmlns:a16="http://schemas.microsoft.com/office/drawing/2014/main" val="3981797061"/>
                    </a:ext>
                  </a:extLst>
                </a:gridCol>
                <a:gridCol w="3643520">
                  <a:extLst>
                    <a:ext uri="{9D8B030D-6E8A-4147-A177-3AD203B41FA5}">
                      <a16:colId xmlns:a16="http://schemas.microsoft.com/office/drawing/2014/main" val="2845466643"/>
                    </a:ext>
                  </a:extLst>
                </a:gridCol>
                <a:gridCol w="831672">
                  <a:extLst>
                    <a:ext uri="{9D8B030D-6E8A-4147-A177-3AD203B41FA5}">
                      <a16:colId xmlns:a16="http://schemas.microsoft.com/office/drawing/2014/main" val="1718239627"/>
                    </a:ext>
                  </a:extLst>
                </a:gridCol>
                <a:gridCol w="985685">
                  <a:extLst>
                    <a:ext uri="{9D8B030D-6E8A-4147-A177-3AD203B41FA5}">
                      <a16:colId xmlns:a16="http://schemas.microsoft.com/office/drawing/2014/main" val="1826608121"/>
                    </a:ext>
                  </a:extLst>
                </a:gridCol>
                <a:gridCol w="1306914">
                  <a:extLst>
                    <a:ext uri="{9D8B030D-6E8A-4147-A177-3AD203B41FA5}">
                      <a16:colId xmlns:a16="http://schemas.microsoft.com/office/drawing/2014/main" val="4054907783"/>
                    </a:ext>
                  </a:extLst>
                </a:gridCol>
                <a:gridCol w="1214507">
                  <a:extLst>
                    <a:ext uri="{9D8B030D-6E8A-4147-A177-3AD203B41FA5}">
                      <a16:colId xmlns:a16="http://schemas.microsoft.com/office/drawing/2014/main" val="1833018088"/>
                    </a:ext>
                  </a:extLst>
                </a:gridCol>
              </a:tblGrid>
              <a:tr h="792088">
                <a:tc>
                  <a:txBody>
                    <a:bodyPr/>
                    <a:lstStyle/>
                    <a:p>
                      <a:pPr algn="ctr" fontAlgn="ctr"/>
                      <a:r>
                        <a:rPr lang="fr-FR" sz="1100" u="none" strike="noStrike">
                          <a:effectLst/>
                        </a:rPr>
                        <a:t>M1GT101</a:t>
                      </a:r>
                      <a:endParaRPr lang="fr-F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Conduite de projet</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21</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Hybride</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M. O’Connor</a:t>
                      </a:r>
                      <a:endParaRPr lang="fr-F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4294653"/>
                  </a:ext>
                </a:extLst>
              </a:tr>
              <a:tr h="792088">
                <a:tc>
                  <a:txBody>
                    <a:bodyPr/>
                    <a:lstStyle/>
                    <a:p>
                      <a:pPr algn="ctr" fontAlgn="ctr"/>
                      <a:r>
                        <a:rPr lang="fr-FR" sz="1100" u="none" strike="noStrike">
                          <a:effectLst/>
                        </a:rPr>
                        <a:t>M1GT102</a:t>
                      </a:r>
                      <a:endParaRPr lang="fr-F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Conférences BIOSPHERA</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3</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20</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en visio</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fr-FR" sz="1100" u="none" strike="noStrike">
                          <a:effectLst/>
                        </a:rPr>
                        <a:t>J.M. Douguet</a:t>
                      </a:r>
                      <a:endParaRPr lang="fr-FR"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95146276"/>
                  </a:ext>
                </a:extLst>
              </a:tr>
              <a:tr h="792088">
                <a:tc>
                  <a:txBody>
                    <a:bodyPr/>
                    <a:lstStyle/>
                    <a:p>
                      <a:pPr algn="ctr" fontAlgn="ctr"/>
                      <a:r>
                        <a:rPr lang="fr-FR" sz="1100" u="none" strike="noStrike">
                          <a:effectLst/>
                        </a:rPr>
                        <a:t>M1GT104</a:t>
                      </a:r>
                      <a:endParaRPr lang="fr-FR"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800" u="none" strike="noStrike" dirty="0">
                          <a:effectLst/>
                        </a:rPr>
                        <a:t>Stage</a:t>
                      </a:r>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6</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a:effectLst/>
                        </a:rPr>
                        <a:t> </a:t>
                      </a:r>
                      <a:endParaRPr lang="fr-FR"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fr-FR" sz="1100" u="none" strike="noStrike" dirty="0">
                          <a:effectLst/>
                        </a:rPr>
                        <a:t>M. </a:t>
                      </a:r>
                      <a:r>
                        <a:rPr lang="fr-FR" sz="1100" u="none" strike="noStrike" dirty="0" err="1">
                          <a:effectLst/>
                        </a:rPr>
                        <a:t>O'Connor</a:t>
                      </a:r>
                      <a:endParaRPr lang="fr-FR"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3889690"/>
                  </a:ext>
                </a:extLst>
              </a:tr>
            </a:tbl>
          </a:graphicData>
        </a:graphic>
      </p:graphicFrame>
      <p:sp>
        <p:nvSpPr>
          <p:cNvPr id="4" name="Titre 3"/>
          <p:cNvSpPr>
            <a:spLocks noGrp="1"/>
          </p:cNvSpPr>
          <p:nvPr>
            <p:ph type="title"/>
          </p:nvPr>
        </p:nvSpPr>
        <p:spPr/>
        <p:txBody>
          <a:bodyPr/>
          <a:lstStyle/>
          <a:p>
            <a:r>
              <a:rPr lang="fr-FR" dirty="0">
                <a:solidFill>
                  <a:schemeClr val="bg1"/>
                </a:solidFill>
              </a:rPr>
              <a:t>Les UE obligatoires du S2 - 12</a:t>
            </a:r>
          </a:p>
        </p:txBody>
      </p:sp>
      <p:sp>
        <p:nvSpPr>
          <p:cNvPr id="3" name="Espace réservé du numéro de diapositive 2"/>
          <p:cNvSpPr>
            <a:spLocks noGrp="1"/>
          </p:cNvSpPr>
          <p:nvPr>
            <p:ph type="sldNum" sz="quarter" idx="12"/>
          </p:nvPr>
        </p:nvSpPr>
        <p:spPr/>
        <p:txBody>
          <a:bodyPr/>
          <a:lstStyle/>
          <a:p>
            <a:fld id="{B687AB6D-D5DC-4019-9A02-E17EDDC7C3EA}" type="slidenum">
              <a:rPr lang="fr-FR" smtClean="0"/>
              <a:pPr/>
              <a:t>16</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4375918"/>
            <a:ext cx="6624736" cy="1766709"/>
          </a:xfrm>
          <a:prstGeom prst="rect">
            <a:avLst/>
          </a:prstGeom>
        </p:spPr>
      </p:pic>
    </p:spTree>
    <p:extLst>
      <p:ext uri="{BB962C8B-B14F-4D97-AF65-F5344CB8AC3E}">
        <p14:creationId xmlns:p14="http://schemas.microsoft.com/office/powerpoint/2010/main" val="2909790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a:extLst>
              <a:ext uri="{FF2B5EF4-FFF2-40B4-BE49-F238E27FC236}">
                <a16:creationId xmlns:a16="http://schemas.microsoft.com/office/drawing/2014/main" id="{73B933E9-F8DC-4EEE-A02C-842C9DD74E97}"/>
              </a:ext>
            </a:extLst>
          </p:cNvPr>
          <p:cNvGraphicFramePr>
            <a:graphicFrameLocks noGrp="1"/>
          </p:cNvGraphicFramePr>
          <p:nvPr>
            <p:ph idx="1"/>
            <p:extLst>
              <p:ext uri="{D42A27DB-BD31-4B8C-83A1-F6EECF244321}">
                <p14:modId xmlns:p14="http://schemas.microsoft.com/office/powerpoint/2010/main" val="1055994530"/>
              </p:ext>
            </p:extLst>
          </p:nvPr>
        </p:nvGraphicFramePr>
        <p:xfrm>
          <a:off x="0" y="1412776"/>
          <a:ext cx="9143999" cy="5157404"/>
        </p:xfrm>
        <a:graphic>
          <a:graphicData uri="http://schemas.openxmlformats.org/drawingml/2006/table">
            <a:tbl>
              <a:tblPr>
                <a:tableStyleId>{5C22544A-7EE6-4342-B048-85BDC9FD1C3A}</a:tableStyleId>
              </a:tblPr>
              <a:tblGrid>
                <a:gridCol w="1907704">
                  <a:extLst>
                    <a:ext uri="{9D8B030D-6E8A-4147-A177-3AD203B41FA5}">
                      <a16:colId xmlns:a16="http://schemas.microsoft.com/office/drawing/2014/main" val="220343792"/>
                    </a:ext>
                  </a:extLst>
                </a:gridCol>
                <a:gridCol w="3823736">
                  <a:extLst>
                    <a:ext uri="{9D8B030D-6E8A-4147-A177-3AD203B41FA5}">
                      <a16:colId xmlns:a16="http://schemas.microsoft.com/office/drawing/2014/main" val="3656215434"/>
                    </a:ext>
                  </a:extLst>
                </a:gridCol>
                <a:gridCol w="654132">
                  <a:extLst>
                    <a:ext uri="{9D8B030D-6E8A-4147-A177-3AD203B41FA5}">
                      <a16:colId xmlns:a16="http://schemas.microsoft.com/office/drawing/2014/main" val="2849912564"/>
                    </a:ext>
                  </a:extLst>
                </a:gridCol>
                <a:gridCol w="775266">
                  <a:extLst>
                    <a:ext uri="{9D8B030D-6E8A-4147-A177-3AD203B41FA5}">
                      <a16:colId xmlns:a16="http://schemas.microsoft.com/office/drawing/2014/main" val="4278004499"/>
                    </a:ext>
                  </a:extLst>
                </a:gridCol>
                <a:gridCol w="1027921">
                  <a:extLst>
                    <a:ext uri="{9D8B030D-6E8A-4147-A177-3AD203B41FA5}">
                      <a16:colId xmlns:a16="http://schemas.microsoft.com/office/drawing/2014/main" val="4116414158"/>
                    </a:ext>
                  </a:extLst>
                </a:gridCol>
                <a:gridCol w="955240">
                  <a:extLst>
                    <a:ext uri="{9D8B030D-6E8A-4147-A177-3AD203B41FA5}">
                      <a16:colId xmlns:a16="http://schemas.microsoft.com/office/drawing/2014/main" val="3650028427"/>
                    </a:ext>
                  </a:extLst>
                </a:gridCol>
              </a:tblGrid>
              <a:tr h="302343">
                <a:tc rowSpan="2">
                  <a:txBody>
                    <a:bodyPr/>
                    <a:lstStyle/>
                    <a:p>
                      <a:pPr algn="ctr" fontAlgn="ctr"/>
                      <a:r>
                        <a:rPr lang="fr-FR" sz="800" u="none" strike="noStrike">
                          <a:effectLst/>
                        </a:rPr>
                        <a:t>M1GT200</a:t>
                      </a:r>
                      <a:endParaRPr lang="fr-FR" sz="800" b="1"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1600" u="none" strike="noStrike" dirty="0">
                          <a:effectLst/>
                        </a:rPr>
                        <a:t>Institutions, politique agricole et politiques économiques</a:t>
                      </a:r>
                      <a:endParaRPr lang="fr-FR" sz="1600" b="0" i="0" u="none" strike="noStrike" dirty="0">
                        <a:solidFill>
                          <a:srgbClr val="000000"/>
                        </a:solidFill>
                        <a:effectLst/>
                        <a:latin typeface="Calibri" panose="020F0502020204030204" pitchFamily="34" charset="0"/>
                      </a:endParaRPr>
                    </a:p>
                  </a:txBody>
                  <a:tcPr marL="6753" marR="6753" marT="6753" marB="0" anchor="ctr"/>
                </a:tc>
                <a:tc rowSpan="2">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6753" marR="6753" marT="6753" marB="0" anchor="ctr"/>
                </a:tc>
                <a:tc rowSpan="2">
                  <a:txBody>
                    <a:bodyPr/>
                    <a:lstStyle/>
                    <a:p>
                      <a:pPr algn="ctr" fontAlgn="ctr"/>
                      <a:r>
                        <a:rPr lang="fr-FR" sz="800" u="none" strike="noStrike">
                          <a:effectLst/>
                        </a:rPr>
                        <a:t>21 (CM)</a:t>
                      </a:r>
                      <a:endParaRPr lang="fr-FR" sz="800" b="0" i="0" u="none" strike="noStrike">
                        <a:solidFill>
                          <a:srgbClr val="000000"/>
                        </a:solidFill>
                        <a:effectLst/>
                        <a:latin typeface="Calibri" panose="020F0502020204030204" pitchFamily="34" charset="0"/>
                      </a:endParaRPr>
                    </a:p>
                  </a:txBody>
                  <a:tcPr marL="6753" marR="6753" marT="6753" marB="0" anchor="ctr"/>
                </a:tc>
                <a:tc rowSpan="2">
                  <a:txBody>
                    <a:bodyPr/>
                    <a:lstStyle/>
                    <a:p>
                      <a:pPr algn="ctr" fontAlgn="ctr"/>
                      <a:r>
                        <a:rPr lang="fr-FR" sz="800" u="none" strike="noStrike">
                          <a:effectLst/>
                        </a:rPr>
                        <a:t>Présentiel</a:t>
                      </a:r>
                      <a:endParaRPr lang="fr-FR" sz="800" b="0" i="0" u="none" strike="noStrike">
                        <a:solidFill>
                          <a:srgbClr val="000000"/>
                        </a:solidFill>
                        <a:effectLst/>
                        <a:latin typeface="Calibri" panose="020F0502020204030204" pitchFamily="34" charset="0"/>
                      </a:endParaRPr>
                    </a:p>
                  </a:txBody>
                  <a:tcPr marL="6753" marR="6753" marT="6753" marB="0" anchor="ctr"/>
                </a:tc>
                <a:tc rowSpan="2">
                  <a:txBody>
                    <a:bodyPr/>
                    <a:lstStyle/>
                    <a:p>
                      <a:pPr algn="ctr" fontAlgn="ctr"/>
                      <a:r>
                        <a:rPr lang="fr-FR" sz="800" u="none" strike="noStrike">
                          <a:effectLst/>
                        </a:rPr>
                        <a:t>A.</a:t>
                      </a:r>
                      <a:r>
                        <a:rPr lang="fr-FR" sz="500" u="none" strike="noStrike">
                          <a:effectLst/>
                        </a:rPr>
                        <a:t>      </a:t>
                      </a:r>
                      <a:r>
                        <a:rPr lang="fr-FR" sz="800" u="none" strike="noStrike">
                          <a:effectLst/>
                        </a:rPr>
                        <a:t>Blatrix</a:t>
                      </a:r>
                      <a:endParaRPr lang="fr-FR" sz="800" b="0" i="0" u="none" strike="noStrike">
                        <a:solidFill>
                          <a:srgbClr val="000000"/>
                        </a:solidFill>
                        <a:effectLst/>
                        <a:latin typeface="Calibri" panose="020F0502020204030204" pitchFamily="34" charset="0"/>
                      </a:endParaRPr>
                    </a:p>
                  </a:txBody>
                  <a:tcPr marL="6753" marR="6753" marT="6753" marB="0" anchor="ctr"/>
                </a:tc>
                <a:extLst>
                  <a:ext uri="{0D108BD9-81ED-4DB2-BD59-A6C34878D82A}">
                    <a16:rowId xmlns:a16="http://schemas.microsoft.com/office/drawing/2014/main" val="2715979526"/>
                  </a:ext>
                </a:extLst>
              </a:tr>
              <a:tr h="181887">
                <a:tc vMerge="1">
                  <a:txBody>
                    <a:bodyPr/>
                    <a:lstStyle/>
                    <a:p>
                      <a:endParaRPr lang="fr-FR"/>
                    </a:p>
                  </a:txBody>
                  <a:tcPr/>
                </a:tc>
                <a:tc>
                  <a:txBody>
                    <a:bodyPr/>
                    <a:lstStyle/>
                    <a:p>
                      <a:pPr algn="ctr" fontAlgn="ctr"/>
                      <a:r>
                        <a:rPr lang="fr-FR" sz="1600" u="none" strike="noStrike" dirty="0">
                          <a:effectLst/>
                        </a:rPr>
                        <a:t>de l'Union Européenne</a:t>
                      </a:r>
                      <a:endParaRPr lang="fr-FR" sz="1600" b="0" i="0" u="none" strike="noStrike" dirty="0">
                        <a:solidFill>
                          <a:srgbClr val="000000"/>
                        </a:solidFill>
                        <a:effectLst/>
                        <a:latin typeface="Calibri" panose="020F0502020204030204" pitchFamily="34" charset="0"/>
                      </a:endParaRPr>
                    </a:p>
                  </a:txBody>
                  <a:tcPr marL="6753" marR="6753" marT="6753" marB="0" anchor="ct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983921130"/>
                  </a:ext>
                </a:extLst>
              </a:tr>
              <a:tr h="354654">
                <a:tc>
                  <a:txBody>
                    <a:bodyPr/>
                    <a:lstStyle/>
                    <a:p>
                      <a:pPr algn="ctr" fontAlgn="ctr"/>
                      <a:r>
                        <a:rPr lang="fr-FR" sz="800" u="none" strike="noStrike">
                          <a:effectLst/>
                        </a:rPr>
                        <a:t>M1GT212</a:t>
                      </a:r>
                      <a:endParaRPr lang="fr-FR" sz="800" b="1"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1600" u="none" strike="noStrike" dirty="0">
                          <a:effectLst/>
                        </a:rPr>
                        <a:t>Applications en SIG et traitement d'images</a:t>
                      </a:r>
                      <a:endParaRPr lang="fr-FR" sz="1600" b="0" i="0" u="none" strike="noStrike" dirty="0">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21 (CM)</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Présentiel</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I. Damiani</a:t>
                      </a:r>
                      <a:endParaRPr lang="fr-FR" sz="800" b="0" i="0" u="none" strike="noStrike">
                        <a:solidFill>
                          <a:srgbClr val="000000"/>
                        </a:solidFill>
                        <a:effectLst/>
                        <a:latin typeface="Calibri" panose="020F0502020204030204" pitchFamily="34" charset="0"/>
                      </a:endParaRPr>
                    </a:p>
                  </a:txBody>
                  <a:tcPr marL="6753" marR="6753" marT="6753" marB="0" anchor="ctr"/>
                </a:tc>
                <a:extLst>
                  <a:ext uri="{0D108BD9-81ED-4DB2-BD59-A6C34878D82A}">
                    <a16:rowId xmlns:a16="http://schemas.microsoft.com/office/drawing/2014/main" val="2408701884"/>
                  </a:ext>
                </a:extLst>
              </a:tr>
              <a:tr h="354654">
                <a:tc>
                  <a:txBody>
                    <a:bodyPr/>
                    <a:lstStyle/>
                    <a:p>
                      <a:pPr algn="ctr" fontAlgn="ctr"/>
                      <a:r>
                        <a:rPr lang="fr-FR" sz="800" u="none" strike="noStrike">
                          <a:effectLst/>
                        </a:rPr>
                        <a:t>M1GT202</a:t>
                      </a:r>
                      <a:endParaRPr lang="fr-FR" sz="800" b="1"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1600" u="none" strike="noStrike" dirty="0">
                          <a:effectLst/>
                        </a:rPr>
                        <a:t>Droit des territoires</a:t>
                      </a:r>
                      <a:endParaRPr lang="fr-FR" sz="1600" b="0" i="0" u="none" strike="noStrike" dirty="0">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21 (CM)</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Présentiel</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R. Brett</a:t>
                      </a:r>
                      <a:endParaRPr lang="fr-FR" sz="800" b="0" i="0" u="none" strike="noStrike">
                        <a:solidFill>
                          <a:srgbClr val="000000"/>
                        </a:solidFill>
                        <a:effectLst/>
                        <a:latin typeface="Calibri" panose="020F0502020204030204" pitchFamily="34" charset="0"/>
                      </a:endParaRPr>
                    </a:p>
                  </a:txBody>
                  <a:tcPr marL="6753" marR="6753" marT="6753" marB="0" anchor="ctr"/>
                </a:tc>
                <a:extLst>
                  <a:ext uri="{0D108BD9-81ED-4DB2-BD59-A6C34878D82A}">
                    <a16:rowId xmlns:a16="http://schemas.microsoft.com/office/drawing/2014/main" val="1867441865"/>
                  </a:ext>
                </a:extLst>
              </a:tr>
              <a:tr h="354654">
                <a:tc>
                  <a:txBody>
                    <a:bodyPr/>
                    <a:lstStyle/>
                    <a:p>
                      <a:pPr algn="ctr" fontAlgn="ctr"/>
                      <a:r>
                        <a:rPr lang="fr-FR" sz="800" u="none" strike="noStrike">
                          <a:effectLst/>
                        </a:rPr>
                        <a:t>M1GT213</a:t>
                      </a:r>
                      <a:endParaRPr lang="fr-FR" sz="800" b="1"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1600" u="none" strike="noStrike" dirty="0">
                          <a:effectLst/>
                        </a:rPr>
                        <a:t>Mondialisation, entreprises et territoires</a:t>
                      </a:r>
                      <a:endParaRPr lang="fr-FR" sz="1600" b="0" i="0" u="none" strike="noStrike" dirty="0">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21 (CM)</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Présentiel</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D. Messaoudi </a:t>
                      </a:r>
                      <a:endParaRPr lang="fr-FR" sz="800" b="0" i="0" u="none" strike="noStrike">
                        <a:solidFill>
                          <a:srgbClr val="000000"/>
                        </a:solidFill>
                        <a:effectLst/>
                        <a:latin typeface="Calibri" panose="020F0502020204030204" pitchFamily="34" charset="0"/>
                      </a:endParaRPr>
                    </a:p>
                  </a:txBody>
                  <a:tcPr marL="6753" marR="6753" marT="6753" marB="0" anchor="ctr"/>
                </a:tc>
                <a:extLst>
                  <a:ext uri="{0D108BD9-81ED-4DB2-BD59-A6C34878D82A}">
                    <a16:rowId xmlns:a16="http://schemas.microsoft.com/office/drawing/2014/main" val="173317686"/>
                  </a:ext>
                </a:extLst>
              </a:tr>
              <a:tr h="354654">
                <a:tc>
                  <a:txBody>
                    <a:bodyPr/>
                    <a:lstStyle/>
                    <a:p>
                      <a:pPr algn="ctr" fontAlgn="ctr"/>
                      <a:r>
                        <a:rPr lang="fr-FR" sz="800" u="none" strike="noStrike">
                          <a:effectLst/>
                        </a:rPr>
                        <a:t>M1GT201</a:t>
                      </a:r>
                      <a:endParaRPr lang="fr-FR" sz="800" b="1"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1600" u="none" strike="noStrike" dirty="0">
                          <a:effectLst/>
                        </a:rPr>
                        <a:t>Politiques agricoles et alimentaires</a:t>
                      </a:r>
                      <a:endParaRPr lang="fr-FR" sz="1600" b="0" i="0" u="none" strike="noStrike" dirty="0">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21 (CM)</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Présentiel</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L. Guillot</a:t>
                      </a:r>
                      <a:endParaRPr lang="fr-FR" sz="800" b="0" i="0" u="none" strike="noStrike">
                        <a:solidFill>
                          <a:srgbClr val="000000"/>
                        </a:solidFill>
                        <a:effectLst/>
                        <a:latin typeface="Calibri" panose="020F0502020204030204" pitchFamily="34" charset="0"/>
                      </a:endParaRPr>
                    </a:p>
                  </a:txBody>
                  <a:tcPr marL="6753" marR="6753" marT="6753" marB="0" anchor="ctr"/>
                </a:tc>
                <a:extLst>
                  <a:ext uri="{0D108BD9-81ED-4DB2-BD59-A6C34878D82A}">
                    <a16:rowId xmlns:a16="http://schemas.microsoft.com/office/drawing/2014/main" val="2571032099"/>
                  </a:ext>
                </a:extLst>
              </a:tr>
              <a:tr h="354654">
                <a:tc>
                  <a:txBody>
                    <a:bodyPr/>
                    <a:lstStyle/>
                    <a:p>
                      <a:pPr algn="ctr" fontAlgn="ctr"/>
                      <a:r>
                        <a:rPr lang="fr-FR" sz="800" u="none" strike="noStrike">
                          <a:effectLst/>
                        </a:rPr>
                        <a:t>M1GT205</a:t>
                      </a:r>
                      <a:endParaRPr lang="fr-FR" sz="800" b="1"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1600" u="none" strike="noStrike" dirty="0">
                          <a:effectLst/>
                        </a:rPr>
                        <a:t>Economie écologique</a:t>
                      </a:r>
                      <a:endParaRPr lang="fr-FR" sz="1600" b="0" i="0" u="none" strike="noStrike" dirty="0">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21 (CM)</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Présentiel</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J.M. Douguet</a:t>
                      </a:r>
                      <a:endParaRPr lang="fr-FR" sz="800" b="0" i="0" u="none" strike="noStrike">
                        <a:solidFill>
                          <a:srgbClr val="000000"/>
                        </a:solidFill>
                        <a:effectLst/>
                        <a:latin typeface="Calibri" panose="020F0502020204030204" pitchFamily="34" charset="0"/>
                      </a:endParaRPr>
                    </a:p>
                  </a:txBody>
                  <a:tcPr marL="6753" marR="6753" marT="6753" marB="0" anchor="ctr"/>
                </a:tc>
                <a:extLst>
                  <a:ext uri="{0D108BD9-81ED-4DB2-BD59-A6C34878D82A}">
                    <a16:rowId xmlns:a16="http://schemas.microsoft.com/office/drawing/2014/main" val="2102204108"/>
                  </a:ext>
                </a:extLst>
              </a:tr>
              <a:tr h="260591">
                <a:tc rowSpan="2">
                  <a:txBody>
                    <a:bodyPr/>
                    <a:lstStyle/>
                    <a:p>
                      <a:pPr algn="ctr" fontAlgn="ctr"/>
                      <a:r>
                        <a:rPr lang="fr-FR" sz="800" u="none" strike="noStrike">
                          <a:effectLst/>
                        </a:rPr>
                        <a:t>M1GT214</a:t>
                      </a:r>
                      <a:endParaRPr lang="fr-FR" sz="800" b="1"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1600" u="none" strike="noStrike" dirty="0">
                          <a:effectLst/>
                        </a:rPr>
                        <a:t>Approches de l'économie circulaire :</a:t>
                      </a:r>
                      <a:endParaRPr lang="fr-FR" sz="1600" b="0" i="0" u="none" strike="noStrike" dirty="0">
                        <a:solidFill>
                          <a:srgbClr val="000000"/>
                        </a:solidFill>
                        <a:effectLst/>
                        <a:latin typeface="Calibri" panose="020F0502020204030204" pitchFamily="34" charset="0"/>
                      </a:endParaRPr>
                    </a:p>
                  </a:txBody>
                  <a:tcPr marL="6753" marR="6753" marT="6753" marB="0" anchor="ctr"/>
                </a:tc>
                <a:tc rowSpan="2">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6753" marR="6753" marT="6753" marB="0" anchor="ctr"/>
                </a:tc>
                <a:tc rowSpan="2">
                  <a:txBody>
                    <a:bodyPr/>
                    <a:lstStyle/>
                    <a:p>
                      <a:pPr algn="ctr" fontAlgn="ctr"/>
                      <a:r>
                        <a:rPr lang="fr-FR" sz="800" u="none" strike="noStrike">
                          <a:effectLst/>
                        </a:rPr>
                        <a:t>21 (CM)</a:t>
                      </a:r>
                      <a:endParaRPr lang="fr-FR" sz="800" b="0" i="0" u="none" strike="noStrike">
                        <a:solidFill>
                          <a:srgbClr val="000000"/>
                        </a:solidFill>
                        <a:effectLst/>
                        <a:latin typeface="Calibri" panose="020F0502020204030204" pitchFamily="34" charset="0"/>
                      </a:endParaRPr>
                    </a:p>
                  </a:txBody>
                  <a:tcPr marL="6753" marR="6753" marT="6753" marB="0" anchor="ctr"/>
                </a:tc>
                <a:tc rowSpan="2">
                  <a:txBody>
                    <a:bodyPr/>
                    <a:lstStyle/>
                    <a:p>
                      <a:pPr algn="ctr" fontAlgn="ctr"/>
                      <a:r>
                        <a:rPr lang="fr-FR" sz="800" u="none" strike="noStrike">
                          <a:effectLst/>
                        </a:rPr>
                        <a:t>Hybride</a:t>
                      </a:r>
                      <a:endParaRPr lang="fr-FR" sz="800" b="0" i="0" u="none" strike="noStrike">
                        <a:solidFill>
                          <a:srgbClr val="000000"/>
                        </a:solidFill>
                        <a:effectLst/>
                        <a:latin typeface="Calibri" panose="020F0502020204030204" pitchFamily="34" charset="0"/>
                      </a:endParaRPr>
                    </a:p>
                  </a:txBody>
                  <a:tcPr marL="6753" marR="6753" marT="6753" marB="0" anchor="ctr"/>
                </a:tc>
                <a:tc rowSpan="2">
                  <a:txBody>
                    <a:bodyPr/>
                    <a:lstStyle/>
                    <a:p>
                      <a:pPr algn="ctr" fontAlgn="ctr"/>
                      <a:r>
                        <a:rPr lang="fr-FR" sz="800" u="none" strike="noStrike">
                          <a:effectLst/>
                        </a:rPr>
                        <a:t>M. O’Connor</a:t>
                      </a:r>
                      <a:endParaRPr lang="fr-FR" sz="800" b="0" i="0" u="none" strike="noStrike">
                        <a:solidFill>
                          <a:srgbClr val="000000"/>
                        </a:solidFill>
                        <a:effectLst/>
                        <a:latin typeface="Calibri" panose="020F0502020204030204" pitchFamily="34" charset="0"/>
                      </a:endParaRPr>
                    </a:p>
                  </a:txBody>
                  <a:tcPr marL="6753" marR="6753" marT="6753" marB="0" anchor="ctr"/>
                </a:tc>
                <a:extLst>
                  <a:ext uri="{0D108BD9-81ED-4DB2-BD59-A6C34878D82A}">
                    <a16:rowId xmlns:a16="http://schemas.microsoft.com/office/drawing/2014/main" val="1670210524"/>
                  </a:ext>
                </a:extLst>
              </a:tr>
              <a:tr h="178526">
                <a:tc vMerge="1">
                  <a:txBody>
                    <a:bodyPr/>
                    <a:lstStyle/>
                    <a:p>
                      <a:endParaRPr lang="fr-FR"/>
                    </a:p>
                  </a:txBody>
                  <a:tcPr/>
                </a:tc>
                <a:tc>
                  <a:txBody>
                    <a:bodyPr/>
                    <a:lstStyle/>
                    <a:p>
                      <a:pPr algn="ctr" fontAlgn="ctr"/>
                      <a:r>
                        <a:rPr lang="fr-FR" sz="1600" u="none" strike="noStrike" dirty="0">
                          <a:effectLst/>
                        </a:rPr>
                        <a:t>Concepts, Indicateurs et Pratiques</a:t>
                      </a:r>
                      <a:endParaRPr lang="fr-FR" sz="1600" b="0" i="0" u="none" strike="noStrike" dirty="0">
                        <a:solidFill>
                          <a:srgbClr val="000000"/>
                        </a:solidFill>
                        <a:effectLst/>
                        <a:latin typeface="Calibri" panose="020F0502020204030204" pitchFamily="34" charset="0"/>
                      </a:endParaRPr>
                    </a:p>
                  </a:txBody>
                  <a:tcPr marL="6753" marR="6753" marT="6753" marB="0" anchor="ct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54894229"/>
                  </a:ext>
                </a:extLst>
              </a:tr>
              <a:tr h="354654">
                <a:tc>
                  <a:txBody>
                    <a:bodyPr/>
                    <a:lstStyle/>
                    <a:p>
                      <a:pPr algn="ctr" fontAlgn="ctr"/>
                      <a:r>
                        <a:rPr lang="fr-FR" sz="800" u="none" strike="noStrike">
                          <a:effectLst/>
                        </a:rPr>
                        <a:t>M1GT207</a:t>
                      </a:r>
                      <a:endParaRPr lang="fr-FR" sz="800" b="1"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1600" u="none" strike="noStrike" dirty="0">
                          <a:effectLst/>
                        </a:rPr>
                        <a:t>Concurrence, énergie, environnement</a:t>
                      </a:r>
                      <a:endParaRPr lang="fr-FR" sz="1600" b="0" i="0" u="none" strike="noStrike" dirty="0">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21 (CM)</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Présentiel</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S. Allal</a:t>
                      </a:r>
                      <a:endParaRPr lang="fr-FR" sz="800" b="0" i="0" u="none" strike="noStrike">
                        <a:solidFill>
                          <a:srgbClr val="000000"/>
                        </a:solidFill>
                        <a:effectLst/>
                        <a:latin typeface="Calibri" panose="020F0502020204030204" pitchFamily="34" charset="0"/>
                      </a:endParaRPr>
                    </a:p>
                  </a:txBody>
                  <a:tcPr marL="6753" marR="6753" marT="6753" marB="0" anchor="ctr"/>
                </a:tc>
                <a:extLst>
                  <a:ext uri="{0D108BD9-81ED-4DB2-BD59-A6C34878D82A}">
                    <a16:rowId xmlns:a16="http://schemas.microsoft.com/office/drawing/2014/main" val="2105962285"/>
                  </a:ext>
                </a:extLst>
              </a:tr>
              <a:tr h="354654">
                <a:tc>
                  <a:txBody>
                    <a:bodyPr/>
                    <a:lstStyle/>
                    <a:p>
                      <a:pPr algn="ctr" fontAlgn="ctr"/>
                      <a:r>
                        <a:rPr lang="fr-FR" sz="800" u="none" strike="noStrike">
                          <a:effectLst/>
                        </a:rPr>
                        <a:t>M1GT215</a:t>
                      </a:r>
                      <a:endParaRPr lang="fr-FR" sz="800" b="1"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1600" u="none" strike="noStrike" dirty="0">
                          <a:effectLst/>
                        </a:rPr>
                        <a:t>Innovation durable et territoire</a:t>
                      </a:r>
                      <a:endParaRPr lang="fr-FR" sz="1600" b="0" i="0" u="none" strike="noStrike" dirty="0">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21 (CM)</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Présentiel</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I.Nicolaï</a:t>
                      </a:r>
                      <a:endParaRPr lang="fr-FR" sz="800" b="0" i="0" u="none" strike="noStrike">
                        <a:solidFill>
                          <a:srgbClr val="000000"/>
                        </a:solidFill>
                        <a:effectLst/>
                        <a:latin typeface="Calibri" panose="020F0502020204030204" pitchFamily="34" charset="0"/>
                      </a:endParaRPr>
                    </a:p>
                  </a:txBody>
                  <a:tcPr marL="6753" marR="6753" marT="6753" marB="0" anchor="ctr"/>
                </a:tc>
                <a:extLst>
                  <a:ext uri="{0D108BD9-81ED-4DB2-BD59-A6C34878D82A}">
                    <a16:rowId xmlns:a16="http://schemas.microsoft.com/office/drawing/2014/main" val="1655523330"/>
                  </a:ext>
                </a:extLst>
              </a:tr>
              <a:tr h="354654">
                <a:tc>
                  <a:txBody>
                    <a:bodyPr/>
                    <a:lstStyle/>
                    <a:p>
                      <a:pPr algn="ctr" fontAlgn="ctr"/>
                      <a:r>
                        <a:rPr lang="fr-FR" sz="800" u="none" strike="noStrike">
                          <a:effectLst/>
                        </a:rPr>
                        <a:t>M1GT209</a:t>
                      </a:r>
                      <a:endParaRPr lang="fr-FR" sz="800" b="1"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1600" u="none" strike="noStrike" dirty="0">
                          <a:effectLst/>
                        </a:rPr>
                        <a:t>Economie des territoires</a:t>
                      </a:r>
                      <a:endParaRPr lang="fr-FR" sz="1600" b="0" i="0" u="none" strike="noStrike" dirty="0">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18 (CM)</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Présentiel</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I.Nicolaï</a:t>
                      </a:r>
                      <a:endParaRPr lang="fr-FR" sz="800" b="0" i="0" u="none" strike="noStrike">
                        <a:solidFill>
                          <a:srgbClr val="000000"/>
                        </a:solidFill>
                        <a:effectLst/>
                        <a:latin typeface="Calibri" panose="020F0502020204030204" pitchFamily="34" charset="0"/>
                      </a:endParaRPr>
                    </a:p>
                  </a:txBody>
                  <a:tcPr marL="6753" marR="6753" marT="6753" marB="0" anchor="ctr"/>
                </a:tc>
                <a:extLst>
                  <a:ext uri="{0D108BD9-81ED-4DB2-BD59-A6C34878D82A}">
                    <a16:rowId xmlns:a16="http://schemas.microsoft.com/office/drawing/2014/main" val="4208788408"/>
                  </a:ext>
                </a:extLst>
              </a:tr>
              <a:tr h="354654">
                <a:tc>
                  <a:txBody>
                    <a:bodyPr/>
                    <a:lstStyle/>
                    <a:p>
                      <a:pPr algn="ctr" fontAlgn="ctr"/>
                      <a:r>
                        <a:rPr lang="fr-FR" sz="800" u="none" strike="noStrike">
                          <a:effectLst/>
                        </a:rPr>
                        <a:t>M1GT210</a:t>
                      </a:r>
                      <a:endParaRPr lang="fr-FR" sz="800" b="1"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1600" u="none" strike="noStrike" dirty="0">
                          <a:effectLst/>
                        </a:rPr>
                        <a:t>NTIC &amp; apprentissage</a:t>
                      </a:r>
                      <a:endParaRPr lang="fr-FR" sz="1600" b="0" i="0" u="none" strike="noStrike" dirty="0">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21 (CM)</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Hybride</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J.M. Douguet</a:t>
                      </a:r>
                      <a:endParaRPr lang="fr-FR" sz="800" b="0" i="0" u="none" strike="noStrike">
                        <a:solidFill>
                          <a:srgbClr val="000000"/>
                        </a:solidFill>
                        <a:effectLst/>
                        <a:latin typeface="Calibri" panose="020F0502020204030204" pitchFamily="34" charset="0"/>
                      </a:endParaRPr>
                    </a:p>
                  </a:txBody>
                  <a:tcPr marL="6753" marR="6753" marT="6753" marB="0" anchor="ctr"/>
                </a:tc>
                <a:extLst>
                  <a:ext uri="{0D108BD9-81ED-4DB2-BD59-A6C34878D82A}">
                    <a16:rowId xmlns:a16="http://schemas.microsoft.com/office/drawing/2014/main" val="2211169256"/>
                  </a:ext>
                </a:extLst>
              </a:tr>
              <a:tr h="354654">
                <a:tc>
                  <a:txBody>
                    <a:bodyPr/>
                    <a:lstStyle/>
                    <a:p>
                      <a:pPr algn="ctr" fontAlgn="ctr"/>
                      <a:r>
                        <a:rPr lang="fr-FR" sz="800" u="none" strike="noStrike">
                          <a:effectLst/>
                        </a:rPr>
                        <a:t>M1GT216</a:t>
                      </a:r>
                      <a:endParaRPr lang="fr-FR" sz="800" b="1"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1600" u="none" strike="noStrike" dirty="0">
                          <a:effectLst/>
                        </a:rPr>
                        <a:t>Du tourisme de masse au tourisme durable</a:t>
                      </a:r>
                      <a:endParaRPr lang="fr-FR" sz="1600" b="0" i="0" u="none" strike="noStrike" dirty="0">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21 (CM)</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Présentiel</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F. Leriche</a:t>
                      </a:r>
                      <a:endParaRPr lang="fr-FR" sz="800" b="0" i="0" u="none" strike="noStrike">
                        <a:solidFill>
                          <a:srgbClr val="000000"/>
                        </a:solidFill>
                        <a:effectLst/>
                        <a:latin typeface="Calibri" panose="020F0502020204030204" pitchFamily="34" charset="0"/>
                      </a:endParaRPr>
                    </a:p>
                  </a:txBody>
                  <a:tcPr marL="6753" marR="6753" marT="6753" marB="0" anchor="ctr"/>
                </a:tc>
                <a:extLst>
                  <a:ext uri="{0D108BD9-81ED-4DB2-BD59-A6C34878D82A}">
                    <a16:rowId xmlns:a16="http://schemas.microsoft.com/office/drawing/2014/main" val="740496005"/>
                  </a:ext>
                </a:extLst>
              </a:tr>
              <a:tr h="354654">
                <a:tc>
                  <a:txBody>
                    <a:bodyPr/>
                    <a:lstStyle/>
                    <a:p>
                      <a:pPr algn="ctr" fontAlgn="ctr"/>
                      <a:r>
                        <a:rPr lang="fr-FR" sz="800" u="none" strike="noStrike">
                          <a:effectLst/>
                        </a:rPr>
                        <a:t>M1GT217</a:t>
                      </a:r>
                      <a:endParaRPr lang="fr-FR" sz="800" b="1"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1600" u="none" strike="noStrike" dirty="0">
                          <a:effectLst/>
                        </a:rPr>
                        <a:t>Economie des transports et de la mobilité</a:t>
                      </a:r>
                      <a:endParaRPr lang="fr-FR" sz="1600" b="0" i="0" u="none" strike="noStrike" dirty="0">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3</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21 (CM)</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a:effectLst/>
                        </a:rPr>
                        <a:t>Présentiel</a:t>
                      </a:r>
                      <a:endParaRPr lang="fr-FR" sz="800" b="0" i="0" u="none" strike="noStrike">
                        <a:solidFill>
                          <a:srgbClr val="000000"/>
                        </a:solidFill>
                        <a:effectLst/>
                        <a:latin typeface="Calibri" panose="020F0502020204030204" pitchFamily="34" charset="0"/>
                      </a:endParaRPr>
                    </a:p>
                  </a:txBody>
                  <a:tcPr marL="6753" marR="6753" marT="6753" marB="0" anchor="ctr"/>
                </a:tc>
                <a:tc>
                  <a:txBody>
                    <a:bodyPr/>
                    <a:lstStyle/>
                    <a:p>
                      <a:pPr algn="ctr" fontAlgn="ctr"/>
                      <a:r>
                        <a:rPr lang="fr-FR" sz="800" u="none" strike="noStrike" dirty="0">
                          <a:effectLst/>
                        </a:rPr>
                        <a:t>J. Bulteau</a:t>
                      </a:r>
                      <a:endParaRPr lang="fr-FR" sz="800" b="0" i="0" u="none" strike="noStrike" dirty="0">
                        <a:solidFill>
                          <a:srgbClr val="000000"/>
                        </a:solidFill>
                        <a:effectLst/>
                        <a:latin typeface="Calibri" panose="020F0502020204030204" pitchFamily="34" charset="0"/>
                      </a:endParaRPr>
                    </a:p>
                  </a:txBody>
                  <a:tcPr marL="6753" marR="6753" marT="6753" marB="0" anchor="ctr"/>
                </a:tc>
                <a:extLst>
                  <a:ext uri="{0D108BD9-81ED-4DB2-BD59-A6C34878D82A}">
                    <a16:rowId xmlns:a16="http://schemas.microsoft.com/office/drawing/2014/main" val="2536207221"/>
                  </a:ext>
                </a:extLst>
              </a:tr>
            </a:tbl>
          </a:graphicData>
        </a:graphic>
      </p:graphicFrame>
      <p:sp>
        <p:nvSpPr>
          <p:cNvPr id="4" name="Titre 3"/>
          <p:cNvSpPr>
            <a:spLocks noGrp="1"/>
          </p:cNvSpPr>
          <p:nvPr>
            <p:ph type="title"/>
          </p:nvPr>
        </p:nvSpPr>
        <p:spPr>
          <a:xfrm>
            <a:off x="457200" y="274638"/>
            <a:ext cx="8229600" cy="922114"/>
          </a:xfrm>
        </p:spPr>
        <p:txBody>
          <a:bodyPr>
            <a:normAutofit fontScale="90000"/>
          </a:bodyPr>
          <a:lstStyle/>
          <a:p>
            <a:r>
              <a:rPr lang="fr-FR" dirty="0">
                <a:solidFill>
                  <a:schemeClr val="bg1"/>
                </a:solidFill>
              </a:rPr>
              <a:t>Les UE optionnelles du S2 – 6 UE au choix – 18 ECTS</a:t>
            </a:r>
          </a:p>
        </p:txBody>
      </p:sp>
      <p:sp>
        <p:nvSpPr>
          <p:cNvPr id="3" name="Espace réservé du numéro de diapositive 2"/>
          <p:cNvSpPr>
            <a:spLocks noGrp="1"/>
          </p:cNvSpPr>
          <p:nvPr>
            <p:ph type="sldNum" sz="quarter" idx="12"/>
          </p:nvPr>
        </p:nvSpPr>
        <p:spPr/>
        <p:txBody>
          <a:bodyPr/>
          <a:lstStyle/>
          <a:p>
            <a:fld id="{B687AB6D-D5DC-4019-9A02-E17EDDC7C3EA}" type="slidenum">
              <a:rPr lang="fr-FR" smtClean="0"/>
              <a:pPr/>
              <a:t>17</a:t>
            </a:fld>
            <a:endParaRPr lang="fr-FR"/>
          </a:p>
        </p:txBody>
      </p:sp>
    </p:spTree>
    <p:extLst>
      <p:ext uri="{BB962C8B-B14F-4D97-AF65-F5344CB8AC3E}">
        <p14:creationId xmlns:p14="http://schemas.microsoft.com/office/powerpoint/2010/main" val="3638684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5482952" cy="4525963"/>
          </a:xfrm>
        </p:spPr>
        <p:txBody>
          <a:bodyPr>
            <a:normAutofit/>
          </a:bodyPr>
          <a:lstStyle/>
          <a:p>
            <a:pPr marL="0" indent="0">
              <a:buNone/>
            </a:pPr>
            <a:endParaRPr lang="fr-FR" sz="2000" dirty="0"/>
          </a:p>
          <a:p>
            <a:pPr lvl="1"/>
            <a:r>
              <a:rPr lang="fr-FR" sz="2000" dirty="0"/>
              <a:t>Lundi: enseignements à GUYANCOURT</a:t>
            </a:r>
          </a:p>
          <a:p>
            <a:pPr lvl="1"/>
            <a:r>
              <a:rPr lang="fr-FR" sz="2000" dirty="0"/>
              <a:t>Mardi: enseignements à GUYANCOURT</a:t>
            </a:r>
          </a:p>
          <a:p>
            <a:pPr lvl="1"/>
            <a:r>
              <a:rPr lang="fr-FR" sz="2000" dirty="0"/>
              <a:t>Mercredi: enseignements à Paris (AGROPARISTECH)</a:t>
            </a:r>
          </a:p>
          <a:p>
            <a:pPr lvl="1"/>
            <a:r>
              <a:rPr lang="fr-FR" sz="2000" dirty="0"/>
              <a:t>Jeudi: enseignements à ORSAY</a:t>
            </a:r>
          </a:p>
          <a:p>
            <a:pPr lvl="1"/>
            <a:r>
              <a:rPr lang="fr-FR" sz="2000" dirty="0"/>
              <a:t>Vendredi: enseignements à Guyancourt</a:t>
            </a:r>
          </a:p>
          <a:p>
            <a:pPr lvl="1"/>
            <a:endParaRPr lang="fr-FR" dirty="0"/>
          </a:p>
          <a:p>
            <a:pPr lvl="1"/>
            <a:endParaRPr lang="fr-FR" dirty="0"/>
          </a:p>
        </p:txBody>
      </p:sp>
      <p:sp>
        <p:nvSpPr>
          <p:cNvPr id="4" name="Titre 3"/>
          <p:cNvSpPr>
            <a:spLocks noGrp="1"/>
          </p:cNvSpPr>
          <p:nvPr>
            <p:ph type="title"/>
          </p:nvPr>
        </p:nvSpPr>
        <p:spPr/>
        <p:txBody>
          <a:bodyPr/>
          <a:lstStyle/>
          <a:p>
            <a:r>
              <a:rPr lang="fr-FR" dirty="0">
                <a:solidFill>
                  <a:schemeClr val="bg1"/>
                </a:solidFill>
              </a:rPr>
              <a:t>Organisation de l’emploi du temps</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18</a:t>
            </a:fld>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088480" y="2048424"/>
            <a:ext cx="4509120" cy="33818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B5533-E242-439D-B66E-4E920280EC17}"/>
              </a:ext>
            </a:extLst>
          </p:cNvPr>
          <p:cNvSpPr>
            <a:spLocks noGrp="1"/>
          </p:cNvSpPr>
          <p:nvPr>
            <p:ph type="title"/>
          </p:nvPr>
        </p:nvSpPr>
        <p:spPr/>
        <p:txBody>
          <a:bodyPr>
            <a:normAutofit/>
          </a:bodyPr>
          <a:lstStyle/>
          <a:p>
            <a:r>
              <a:rPr lang="fr-FR" dirty="0"/>
              <a:t>M2 Gouvernance des territoires, Ecologie et </a:t>
            </a:r>
            <a:r>
              <a:rPr lang="fr-FR" dirty="0" err="1"/>
              <a:t>Societe</a:t>
            </a:r>
            <a:endParaRPr lang="fr-FR" dirty="0"/>
          </a:p>
        </p:txBody>
      </p:sp>
      <p:sp>
        <p:nvSpPr>
          <p:cNvPr id="3" name="Espace réservé du texte 2">
            <a:extLst>
              <a:ext uri="{FF2B5EF4-FFF2-40B4-BE49-F238E27FC236}">
                <a16:creationId xmlns:a16="http://schemas.microsoft.com/office/drawing/2014/main" id="{738A5381-FC81-4439-BC97-7DFBE37DEF7D}"/>
              </a:ext>
            </a:extLst>
          </p:cNvPr>
          <p:cNvSpPr>
            <a:spLocks noGrp="1"/>
          </p:cNvSpPr>
          <p:nvPr>
            <p:ph type="body" idx="1"/>
          </p:nvPr>
        </p:nvSpPr>
        <p:spPr/>
        <p:txBody>
          <a:bodyPr>
            <a:normAutofit/>
          </a:bodyPr>
          <a:lstStyle/>
          <a:p>
            <a:r>
              <a:rPr lang="fr-FR" sz="6600" dirty="0">
                <a:solidFill>
                  <a:schemeClr val="bg1"/>
                </a:solidFill>
              </a:rPr>
              <a:t>M2 GTES</a:t>
            </a:r>
          </a:p>
        </p:txBody>
      </p:sp>
      <p:sp>
        <p:nvSpPr>
          <p:cNvPr id="4" name="Espace réservé du numéro de diapositive 3">
            <a:extLst>
              <a:ext uri="{FF2B5EF4-FFF2-40B4-BE49-F238E27FC236}">
                <a16:creationId xmlns:a16="http://schemas.microsoft.com/office/drawing/2014/main" id="{84F00999-8B86-4C3D-9849-FCAC42966E6C}"/>
              </a:ext>
            </a:extLst>
          </p:cNvPr>
          <p:cNvSpPr>
            <a:spLocks noGrp="1"/>
          </p:cNvSpPr>
          <p:nvPr>
            <p:ph type="sldNum" sz="quarter" idx="12"/>
          </p:nvPr>
        </p:nvSpPr>
        <p:spPr/>
        <p:txBody>
          <a:bodyPr/>
          <a:lstStyle/>
          <a:p>
            <a:fld id="{B687AB6D-D5DC-4019-9A02-E17EDDC7C3EA}" type="slidenum">
              <a:rPr lang="fr-FR" smtClean="0"/>
              <a:pPr/>
              <a:t>19</a:t>
            </a:fld>
            <a:endParaRPr lang="fr-FR"/>
          </a:p>
        </p:txBody>
      </p:sp>
    </p:spTree>
    <p:extLst>
      <p:ext uri="{BB962C8B-B14F-4D97-AF65-F5344CB8AC3E}">
        <p14:creationId xmlns:p14="http://schemas.microsoft.com/office/powerpoint/2010/main" val="3801513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776"/>
            <a:ext cx="8229600" cy="5170586"/>
          </a:xfrm>
        </p:spPr>
        <p:txBody>
          <a:bodyPr>
            <a:normAutofit fontScale="92500"/>
          </a:bodyPr>
          <a:lstStyle/>
          <a:p>
            <a:r>
              <a:rPr lang="fr-FR" sz="2400" dirty="0"/>
              <a:t>Des formations thématiques de pointe en sciences  et ingénieries, sciences de la vie et santé,  sciences sociales et humanités.</a:t>
            </a:r>
          </a:p>
          <a:p>
            <a:r>
              <a:rPr lang="fr-FR" sz="2400" dirty="0"/>
              <a:t>Située au sud de Paris, sur un vaste territoire (de Paris à Orsay, en passant par Évry et Versailles)</a:t>
            </a:r>
          </a:p>
          <a:p>
            <a:r>
              <a:rPr lang="fr-FR" sz="2400" dirty="0"/>
              <a:t>48 000 étudiants, 9 000 enseignants et enseignants-chercheurs et 11 000 personnels techniques et administratifs</a:t>
            </a:r>
          </a:p>
          <a:p>
            <a:r>
              <a:rPr lang="fr-FR" sz="2400" dirty="0"/>
              <a:t>275 laboratoires partagés avec le CEA, le CNRS, l'IHES, l'</a:t>
            </a:r>
            <a:r>
              <a:rPr lang="fr-FR" sz="2400" dirty="0" err="1"/>
              <a:t>inrae</a:t>
            </a:r>
            <a:r>
              <a:rPr lang="fr-FR" sz="2400" dirty="0"/>
              <a:t>, l'</a:t>
            </a:r>
            <a:r>
              <a:rPr lang="fr-FR" sz="2400" dirty="0" err="1"/>
              <a:t>inria</a:t>
            </a:r>
            <a:r>
              <a:rPr lang="fr-FR" sz="2400" dirty="0"/>
              <a:t>, </a:t>
            </a:r>
            <a:r>
              <a:rPr lang="fr-FR" sz="2400" dirty="0" err="1"/>
              <a:t>l'inserm</a:t>
            </a:r>
            <a:r>
              <a:rPr lang="fr-FR" sz="2400" dirty="0"/>
              <a:t>, l'</a:t>
            </a:r>
            <a:r>
              <a:rPr lang="fr-FR" sz="2400" dirty="0" err="1"/>
              <a:t>Onéra</a:t>
            </a:r>
            <a:r>
              <a:rPr lang="fr-FR" sz="2400" dirty="0"/>
              <a:t>, </a:t>
            </a:r>
          </a:p>
          <a:p>
            <a:r>
              <a:rPr lang="fr-FR" sz="2400" dirty="0"/>
              <a:t>13% du potentiel de recherche français;  100 start-up créées par an</a:t>
            </a:r>
          </a:p>
          <a:p>
            <a:r>
              <a:rPr lang="fr-FR" sz="2400" dirty="0"/>
              <a:t>Dans le dernier classement de Shangaï, elle se situe à la 14</a:t>
            </a:r>
            <a:r>
              <a:rPr lang="fr-FR" sz="2400" baseline="30000" dirty="0"/>
              <a:t>ème</a:t>
            </a:r>
            <a:r>
              <a:rPr lang="fr-FR" sz="2400" dirty="0"/>
              <a:t> place au niveau international</a:t>
            </a:r>
          </a:p>
          <a:p>
            <a:r>
              <a:rPr lang="fr-FR" sz="2400" dirty="0"/>
              <a:t>Site internet institutionnel: </a:t>
            </a:r>
            <a:r>
              <a:rPr lang="fr-FR" sz="2400" dirty="0">
                <a:hlinkClick r:id="rId2"/>
              </a:rPr>
              <a:t>http://www.universite-paris-saclay.fr/fr</a:t>
            </a:r>
            <a:endParaRPr lang="fr-FR" sz="2400" dirty="0"/>
          </a:p>
        </p:txBody>
      </p:sp>
      <p:sp>
        <p:nvSpPr>
          <p:cNvPr id="4" name="Titre 3"/>
          <p:cNvSpPr>
            <a:spLocks noGrp="1"/>
          </p:cNvSpPr>
          <p:nvPr>
            <p:ph type="title"/>
          </p:nvPr>
        </p:nvSpPr>
        <p:spPr/>
        <p:txBody>
          <a:bodyPr/>
          <a:lstStyle/>
          <a:p>
            <a:r>
              <a:rPr lang="fr-FR" dirty="0">
                <a:solidFill>
                  <a:schemeClr val="bg1"/>
                </a:solidFill>
              </a:rPr>
              <a:t>Université Paris Saclay</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2</a:t>
            </a:fld>
            <a:endParaRPr lang="fr-FR"/>
          </a:p>
        </p:txBody>
      </p:sp>
    </p:spTree>
    <p:extLst>
      <p:ext uri="{BB962C8B-B14F-4D97-AF65-F5344CB8AC3E}">
        <p14:creationId xmlns:p14="http://schemas.microsoft.com/office/powerpoint/2010/main" val="251969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7787208" cy="4525963"/>
          </a:xfrm>
        </p:spPr>
        <p:txBody>
          <a:bodyPr>
            <a:normAutofit/>
          </a:bodyPr>
          <a:lstStyle/>
          <a:p>
            <a:r>
              <a:rPr lang="fr-FR" sz="2000" dirty="0"/>
              <a:t>Formation initiale et formation continue</a:t>
            </a:r>
          </a:p>
          <a:p>
            <a:r>
              <a:rPr lang="fr-FR" sz="2000" dirty="0"/>
              <a:t>Nombre d’étudiants: 20</a:t>
            </a:r>
          </a:p>
          <a:p>
            <a:r>
              <a:rPr lang="fr-FR" sz="2000" dirty="0"/>
              <a:t>GTES vise à former, à travers des approches scientifiques, des gestionnaires de projets pour gérer les conditions d'une transition écologique de durabilité forte. </a:t>
            </a:r>
          </a:p>
          <a:p>
            <a:r>
              <a:rPr lang="fr-FR" sz="2000" dirty="0"/>
              <a:t>Les étudiant.es sont des futurs professionnels qui vont être confrontés à un environnement de plus en plus incertain, marqué par des irréversibilités. Le Master 2 vise donc à gérer les interactions entre le milieu humain et le milieu naturel et leurs conséquences. </a:t>
            </a:r>
          </a:p>
          <a:p>
            <a:r>
              <a:rPr lang="fr-FR" sz="2000" dirty="0"/>
              <a:t>La démarche repose sur l'acquisition de savoirs interdisciplinaires (science politique, stratégie, écologie, droit et économie) et de démarches spécifiques (audit patrimonial, gestion de projet). Cette formation forme aussi des chercheurs.</a:t>
            </a:r>
          </a:p>
          <a:p>
            <a:pPr lvl="1"/>
            <a:endParaRPr lang="fr-FR" dirty="0"/>
          </a:p>
          <a:p>
            <a:pPr lvl="1"/>
            <a:endParaRPr lang="fr-FR" dirty="0"/>
          </a:p>
        </p:txBody>
      </p:sp>
      <p:sp>
        <p:nvSpPr>
          <p:cNvPr id="4" name="Titre 3"/>
          <p:cNvSpPr>
            <a:spLocks noGrp="1"/>
          </p:cNvSpPr>
          <p:nvPr>
            <p:ph type="title"/>
          </p:nvPr>
        </p:nvSpPr>
        <p:spPr/>
        <p:txBody>
          <a:bodyPr/>
          <a:lstStyle/>
          <a:p>
            <a:r>
              <a:rPr lang="fr-FR" dirty="0">
                <a:solidFill>
                  <a:schemeClr val="bg1"/>
                </a:solidFill>
              </a:rPr>
              <a:t>Les objectifs du M2 GTES</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20</a:t>
            </a:fld>
            <a:endParaRPr lang="fr-FR"/>
          </a:p>
        </p:txBody>
      </p:sp>
    </p:spTree>
    <p:extLst>
      <p:ext uri="{BB962C8B-B14F-4D97-AF65-F5344CB8AC3E}">
        <p14:creationId xmlns:p14="http://schemas.microsoft.com/office/powerpoint/2010/main" val="413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a:solidFill>
                  <a:schemeClr val="bg1"/>
                </a:solidFill>
              </a:rPr>
              <a:t>Les unités d’enseignement M2 GTES </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21</a:t>
            </a:fld>
            <a:endParaRPr lang="fr-FR"/>
          </a:p>
        </p:txBody>
      </p:sp>
      <p:sp>
        <p:nvSpPr>
          <p:cNvPr id="9" name="Espace réservé du contenu 8">
            <a:extLst>
              <a:ext uri="{FF2B5EF4-FFF2-40B4-BE49-F238E27FC236}">
                <a16:creationId xmlns:a16="http://schemas.microsoft.com/office/drawing/2014/main" id="{FE5D6421-89BF-4D1F-8888-36050C9F5C2A}"/>
              </a:ext>
            </a:extLst>
          </p:cNvPr>
          <p:cNvSpPr>
            <a:spLocks noGrp="1"/>
          </p:cNvSpPr>
          <p:nvPr>
            <p:ph idx="1"/>
          </p:nvPr>
        </p:nvSpPr>
        <p:spPr>
          <a:xfrm>
            <a:off x="395536" y="1417638"/>
            <a:ext cx="8424936" cy="4525963"/>
          </a:xfrm>
        </p:spPr>
        <p:txBody>
          <a:bodyPr>
            <a:normAutofit fontScale="25000" lnSpcReduction="20000"/>
          </a:bodyPr>
          <a:lstStyle/>
          <a:p>
            <a:pPr marL="0" indent="0">
              <a:buNone/>
            </a:pPr>
            <a:r>
              <a:rPr lang="fr-FR" sz="5200" b="1" dirty="0"/>
              <a:t>Unités fondamentales</a:t>
            </a:r>
          </a:p>
          <a:p>
            <a:r>
              <a:rPr lang="fr-FR" sz="5200" dirty="0"/>
              <a:t>Savoirs, incertitudes et perspectives en matière d'écologie</a:t>
            </a:r>
          </a:p>
          <a:p>
            <a:r>
              <a:rPr lang="fr-FR" sz="5200" dirty="0"/>
              <a:t>Démocratie, transition, durabilité</a:t>
            </a:r>
          </a:p>
          <a:p>
            <a:r>
              <a:rPr lang="fr-FR" sz="5200" dirty="0"/>
              <a:t>Décisions publiques et environnement</a:t>
            </a:r>
          </a:p>
          <a:p>
            <a:endParaRPr lang="fr-FR" sz="5200" dirty="0"/>
          </a:p>
          <a:p>
            <a:pPr marL="0" indent="0">
              <a:buNone/>
            </a:pPr>
            <a:r>
              <a:rPr lang="fr-FR" sz="5200" b="1" dirty="0"/>
              <a:t>Unités Ecologie et processus de décision</a:t>
            </a:r>
          </a:p>
          <a:p>
            <a:r>
              <a:rPr lang="fr-FR" sz="5200" dirty="0"/>
              <a:t>Concertation et Délibération</a:t>
            </a:r>
          </a:p>
          <a:p>
            <a:r>
              <a:rPr lang="fr-FR" sz="5200" dirty="0"/>
              <a:t>Ecologie</a:t>
            </a:r>
          </a:p>
          <a:p>
            <a:r>
              <a:rPr lang="fr-FR" sz="5200" dirty="0" err="1"/>
              <a:t>ECOVIV-L'économique</a:t>
            </a:r>
            <a:r>
              <a:rPr lang="fr-FR" sz="5200" dirty="0"/>
              <a:t> et le vivant</a:t>
            </a:r>
          </a:p>
          <a:p>
            <a:r>
              <a:rPr lang="fr-FR" sz="5200" dirty="0"/>
              <a:t>Sociologie de l'alimentation durable</a:t>
            </a:r>
          </a:p>
          <a:p>
            <a:r>
              <a:rPr lang="fr-FR" sz="5200" dirty="0"/>
              <a:t>Unités Action publique et gouvernance multiniveaux</a:t>
            </a:r>
          </a:p>
          <a:p>
            <a:r>
              <a:rPr lang="fr-FR" sz="5200" dirty="0"/>
              <a:t>Droit de l'environnement et du vivant</a:t>
            </a:r>
          </a:p>
          <a:p>
            <a:r>
              <a:rPr lang="fr-FR" sz="5200" dirty="0"/>
              <a:t>Actions publiques territoriales et environnement</a:t>
            </a:r>
          </a:p>
          <a:p>
            <a:r>
              <a:rPr lang="fr-FR" sz="5200" dirty="0"/>
              <a:t>Mobilisations. Construire la décision publique</a:t>
            </a:r>
          </a:p>
          <a:p>
            <a:r>
              <a:rPr lang="fr-FR" sz="5200" dirty="0"/>
              <a:t>International </a:t>
            </a:r>
            <a:r>
              <a:rPr lang="fr-FR" sz="5200" dirty="0" err="1"/>
              <a:t>environmental</a:t>
            </a:r>
            <a:r>
              <a:rPr lang="fr-FR" sz="5200" dirty="0"/>
              <a:t> </a:t>
            </a:r>
            <a:r>
              <a:rPr lang="fr-FR" sz="5200" dirty="0" err="1"/>
              <a:t>negotiations</a:t>
            </a:r>
            <a:endParaRPr lang="fr-FR" sz="5200" dirty="0"/>
          </a:p>
          <a:p>
            <a:endParaRPr lang="fr-FR" sz="5200" dirty="0"/>
          </a:p>
          <a:p>
            <a:pPr marL="0" indent="0">
              <a:buNone/>
            </a:pPr>
            <a:r>
              <a:rPr lang="fr-FR" sz="5200" b="1" dirty="0"/>
              <a:t>Unités d'expertises</a:t>
            </a:r>
          </a:p>
          <a:p>
            <a:r>
              <a:rPr lang="fr-FR" sz="5200" dirty="0"/>
              <a:t>Terrains</a:t>
            </a:r>
          </a:p>
          <a:p>
            <a:r>
              <a:rPr lang="fr-FR" sz="5200" dirty="0"/>
              <a:t>Outils et pratiques pour la </a:t>
            </a:r>
            <a:r>
              <a:rPr lang="fr-FR" sz="5200" dirty="0" err="1"/>
              <a:t>durabilite</a:t>
            </a:r>
            <a:r>
              <a:rPr lang="fr-FR" sz="5200" dirty="0"/>
              <a:t>? : gestion de projet</a:t>
            </a:r>
          </a:p>
          <a:p>
            <a:r>
              <a:rPr lang="fr-FR" sz="5200" dirty="0"/>
              <a:t>Ingénierie écologique</a:t>
            </a:r>
          </a:p>
          <a:p>
            <a:r>
              <a:rPr lang="fr-FR" sz="5200" dirty="0"/>
              <a:t>Savoirs, incertitudes et perspectives en matière d'écologie (TD)</a:t>
            </a:r>
          </a:p>
          <a:p>
            <a:r>
              <a:rPr lang="fr-FR" sz="5200" dirty="0"/>
              <a:t>Médiation multimédia : Concertation et Délibération (TD)</a:t>
            </a:r>
          </a:p>
          <a:p>
            <a:r>
              <a:rPr lang="fr-FR" sz="5200" dirty="0"/>
              <a:t>Approche patrimoniale de la gestion du vivant : concepts, méthodes et procédures</a:t>
            </a:r>
          </a:p>
          <a:p>
            <a:r>
              <a:rPr lang="fr-FR" sz="5200" dirty="0"/>
              <a:t>TD anglais.</a:t>
            </a:r>
          </a:p>
          <a:p>
            <a:pPr marL="0" indent="0">
              <a:buNone/>
            </a:pPr>
            <a:endParaRPr lang="fr-FR" dirty="0"/>
          </a:p>
        </p:txBody>
      </p:sp>
    </p:spTree>
    <p:extLst>
      <p:ext uri="{BB962C8B-B14F-4D97-AF65-F5344CB8AC3E}">
        <p14:creationId xmlns:p14="http://schemas.microsoft.com/office/powerpoint/2010/main" val="3984103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p:spPr>
        <p:txBody>
          <a:bodyPr>
            <a:normAutofit/>
          </a:bodyPr>
          <a:lstStyle/>
          <a:p>
            <a:r>
              <a:rPr lang="fr-FR" sz="1200" dirty="0"/>
              <a:t>La formation vise à former des gestionnaires de projets sur les questions environnementales, au niveau national comme international. Cela concerne des métiers du public, du privé (entreprises) et de l'associatif. Ce sont des métiers en pleine expansion, souhaitant des étudiants formés à cette double compétence sciences sociales/sciences du vivant, et disposant d'une capacité d'intervention forte dans la gestion.</a:t>
            </a:r>
          </a:p>
          <a:p>
            <a:endParaRPr lang="fr-FR" sz="1200" dirty="0"/>
          </a:p>
          <a:p>
            <a:r>
              <a:rPr lang="fr-FR" sz="1200" b="1" dirty="0"/>
              <a:t>Gestionnaire de projets</a:t>
            </a:r>
            <a:br>
              <a:rPr lang="fr-FR" sz="1200" dirty="0"/>
            </a:br>
            <a:r>
              <a:rPr lang="fr-FR" sz="1200" dirty="0"/>
              <a:t>-Conception/facilitation/mise en œuvre de démarches de développement durable dans les entreprises et les institutions publiques</a:t>
            </a:r>
            <a:br>
              <a:rPr lang="fr-FR" sz="1200" dirty="0"/>
            </a:br>
            <a:r>
              <a:rPr lang="fr-FR" sz="1200" dirty="0"/>
              <a:t>-Gestion des ressources et milieux naturels (PNR, Agences de l'Eau, collectivités locales…)</a:t>
            </a:r>
            <a:br>
              <a:rPr lang="fr-FR" sz="1200" dirty="0"/>
            </a:br>
            <a:r>
              <a:rPr lang="fr-FR" sz="1200" dirty="0"/>
              <a:t>-Ingénieur de la fonction publique territoriale</a:t>
            </a:r>
            <a:br>
              <a:rPr lang="fr-FR" sz="1200" dirty="0"/>
            </a:br>
            <a:r>
              <a:rPr lang="fr-FR" sz="1200" dirty="0"/>
              <a:t>-Responsable démocratie locale dans une collectivité ou une institution publique</a:t>
            </a:r>
            <a:br>
              <a:rPr lang="fr-FR" sz="1200" dirty="0"/>
            </a:br>
            <a:r>
              <a:rPr lang="fr-FR" sz="1200" dirty="0"/>
              <a:t>-Consultant, chargé d'études</a:t>
            </a:r>
            <a:br>
              <a:rPr lang="fr-FR" sz="1200" dirty="0"/>
            </a:br>
            <a:r>
              <a:rPr lang="fr-FR" sz="1200" dirty="0"/>
              <a:t>-Chargé d'études dans des bureaux d'études spécialisés en environnement et/ou cabinet de conseils plus généralistes…</a:t>
            </a:r>
            <a:br>
              <a:rPr lang="fr-FR" sz="1200" dirty="0"/>
            </a:br>
            <a:r>
              <a:rPr lang="fr-FR" sz="1200" dirty="0"/>
              <a:t>-Prospective et veille stratégique</a:t>
            </a:r>
            <a:br>
              <a:rPr lang="fr-FR" sz="1200" dirty="0"/>
            </a:br>
            <a:r>
              <a:rPr lang="fr-FR" sz="1200" dirty="0"/>
              <a:t>-Démarche patrimoniale : auditeur patrimonial, facilitateur stratégique</a:t>
            </a:r>
          </a:p>
          <a:p>
            <a:r>
              <a:rPr lang="fr-FR" sz="1200" b="1" dirty="0"/>
              <a:t>Animateur de projets</a:t>
            </a:r>
            <a:br>
              <a:rPr lang="fr-FR" sz="1200" dirty="0"/>
            </a:br>
            <a:r>
              <a:rPr lang="fr-FR" sz="1200" dirty="0"/>
              <a:t>-Conception et animation de démarches de concertation</a:t>
            </a:r>
            <a:br>
              <a:rPr lang="fr-FR" sz="1200" dirty="0"/>
            </a:br>
            <a:r>
              <a:rPr lang="fr-FR" sz="1200" dirty="0"/>
              <a:t>-Conception et animation de démarches d'évaluation</a:t>
            </a:r>
            <a:br>
              <a:rPr lang="fr-FR" sz="1200" dirty="0"/>
            </a:br>
            <a:r>
              <a:rPr lang="fr-FR" sz="1200" dirty="0"/>
              <a:t>-Responsable dans les organismes de gestion des ressources et milieux naturels</a:t>
            </a:r>
          </a:p>
          <a:p>
            <a:r>
              <a:rPr lang="fr-FR" sz="1200" b="1" dirty="0"/>
              <a:t>Recherche</a:t>
            </a:r>
            <a:br>
              <a:rPr lang="fr-FR" sz="1200" dirty="0"/>
            </a:br>
            <a:r>
              <a:rPr lang="fr-FR" sz="1200" dirty="0"/>
              <a:t>-Sciences politiques, écologie et stratégies</a:t>
            </a:r>
          </a:p>
          <a:p>
            <a:pPr lvl="1"/>
            <a:endParaRPr lang="fr-FR" dirty="0"/>
          </a:p>
          <a:p>
            <a:pPr lvl="1"/>
            <a:endParaRPr lang="fr-FR" dirty="0"/>
          </a:p>
        </p:txBody>
      </p:sp>
      <p:sp>
        <p:nvSpPr>
          <p:cNvPr id="4" name="Titre 3"/>
          <p:cNvSpPr>
            <a:spLocks noGrp="1"/>
          </p:cNvSpPr>
          <p:nvPr>
            <p:ph type="title"/>
          </p:nvPr>
        </p:nvSpPr>
        <p:spPr/>
        <p:txBody>
          <a:bodyPr/>
          <a:lstStyle/>
          <a:p>
            <a:r>
              <a:rPr lang="fr-FR" dirty="0">
                <a:solidFill>
                  <a:schemeClr val="bg1"/>
                </a:solidFill>
              </a:rPr>
              <a:t>Les débouchés du M2 GTES</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22</a:t>
            </a:fld>
            <a:endParaRPr lang="fr-FR"/>
          </a:p>
        </p:txBody>
      </p:sp>
    </p:spTree>
    <p:extLst>
      <p:ext uri="{BB962C8B-B14F-4D97-AF65-F5344CB8AC3E}">
        <p14:creationId xmlns:p14="http://schemas.microsoft.com/office/powerpoint/2010/main" val="2999003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B5533-E242-439D-B66E-4E920280EC17}"/>
              </a:ext>
            </a:extLst>
          </p:cNvPr>
          <p:cNvSpPr>
            <a:spLocks noGrp="1"/>
          </p:cNvSpPr>
          <p:nvPr>
            <p:ph type="title"/>
          </p:nvPr>
        </p:nvSpPr>
        <p:spPr/>
        <p:txBody>
          <a:bodyPr>
            <a:normAutofit/>
          </a:bodyPr>
          <a:lstStyle/>
          <a:p>
            <a:r>
              <a:rPr lang="fr-FR" dirty="0"/>
              <a:t>M2 Analyse économique  et Gouvernance des risques</a:t>
            </a:r>
          </a:p>
        </p:txBody>
      </p:sp>
      <p:sp>
        <p:nvSpPr>
          <p:cNvPr id="3" name="Espace réservé du texte 2">
            <a:extLst>
              <a:ext uri="{FF2B5EF4-FFF2-40B4-BE49-F238E27FC236}">
                <a16:creationId xmlns:a16="http://schemas.microsoft.com/office/drawing/2014/main" id="{738A5381-FC81-4439-BC97-7DFBE37DEF7D}"/>
              </a:ext>
            </a:extLst>
          </p:cNvPr>
          <p:cNvSpPr>
            <a:spLocks noGrp="1"/>
          </p:cNvSpPr>
          <p:nvPr>
            <p:ph type="body" idx="1"/>
          </p:nvPr>
        </p:nvSpPr>
        <p:spPr/>
        <p:txBody>
          <a:bodyPr>
            <a:normAutofit/>
          </a:bodyPr>
          <a:lstStyle/>
          <a:p>
            <a:r>
              <a:rPr lang="fr-FR" sz="6600" dirty="0">
                <a:solidFill>
                  <a:schemeClr val="bg1"/>
                </a:solidFill>
              </a:rPr>
              <a:t>M2 AEGR</a:t>
            </a:r>
          </a:p>
        </p:txBody>
      </p:sp>
      <p:sp>
        <p:nvSpPr>
          <p:cNvPr id="4" name="Espace réservé du numéro de diapositive 3">
            <a:extLst>
              <a:ext uri="{FF2B5EF4-FFF2-40B4-BE49-F238E27FC236}">
                <a16:creationId xmlns:a16="http://schemas.microsoft.com/office/drawing/2014/main" id="{84F00999-8B86-4C3D-9849-FCAC42966E6C}"/>
              </a:ext>
            </a:extLst>
          </p:cNvPr>
          <p:cNvSpPr>
            <a:spLocks noGrp="1"/>
          </p:cNvSpPr>
          <p:nvPr>
            <p:ph type="sldNum" sz="quarter" idx="12"/>
          </p:nvPr>
        </p:nvSpPr>
        <p:spPr/>
        <p:txBody>
          <a:bodyPr/>
          <a:lstStyle/>
          <a:p>
            <a:fld id="{B687AB6D-D5DC-4019-9A02-E17EDDC7C3EA}" type="slidenum">
              <a:rPr lang="fr-FR" smtClean="0"/>
              <a:pPr/>
              <a:t>23</a:t>
            </a:fld>
            <a:endParaRPr lang="fr-FR"/>
          </a:p>
        </p:txBody>
      </p:sp>
    </p:spTree>
    <p:extLst>
      <p:ext uri="{BB962C8B-B14F-4D97-AF65-F5344CB8AC3E}">
        <p14:creationId xmlns:p14="http://schemas.microsoft.com/office/powerpoint/2010/main" val="3389560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363272" cy="4525963"/>
          </a:xfrm>
        </p:spPr>
        <p:txBody>
          <a:bodyPr>
            <a:normAutofit fontScale="92500" lnSpcReduction="20000"/>
          </a:bodyPr>
          <a:lstStyle/>
          <a:p>
            <a:r>
              <a:rPr lang="fr-FR" sz="2000" dirty="0"/>
              <a:t>Master en apprentissage </a:t>
            </a:r>
          </a:p>
          <a:p>
            <a:r>
              <a:rPr lang="fr-FR" sz="2000" dirty="0"/>
              <a:t>Rythme: 2 semaines en formation et 2 semaines en entreprise</a:t>
            </a:r>
          </a:p>
          <a:p>
            <a:r>
              <a:rPr lang="fr-FR" sz="2000" dirty="0"/>
              <a:t>Nombre d’étudiants: 25  </a:t>
            </a:r>
          </a:p>
          <a:p>
            <a:r>
              <a:rPr lang="fr-FR" sz="2000" dirty="0"/>
              <a:t>Il permet aux étudiants d’acquérir de fortes compétences avec une capacité à produire et présenter un état de l’art sur l’évaluation, la prévention et la gouvernance des risques et d’accéder à des fonctions spécialisées en termes d’anticipation, de diagnostic, de décision, d’animation, d’intelligence collective et de pratique de leadership.</a:t>
            </a:r>
          </a:p>
          <a:p>
            <a:r>
              <a:rPr lang="fr-FR" sz="2000" dirty="0"/>
              <a:t>Les cours complètent les fondements disciplinaires des étudiants  avec des compétences transversales de l'analyse des enjeux de la maîtrise des risques et d'accompagnement de projets et programmes</a:t>
            </a:r>
          </a:p>
          <a:p>
            <a:r>
              <a:rPr lang="fr-FR" sz="2000" dirty="0"/>
              <a:t>La formation offre aussi aux étudiants une initiation à la recherche interdisciplinaire et un enseignement novateur, rendu possible par le croisement des sciences de l'environnement, des sciences du danger (cindynique) et les sciences humaines (économie, gestion, sciences politiques).</a:t>
            </a:r>
          </a:p>
          <a:p>
            <a:r>
              <a:rPr lang="fr-FR" sz="2000" dirty="0"/>
              <a:t>Le développement des compétences linguistiques fait partie du référentiel de la formation.</a:t>
            </a:r>
          </a:p>
          <a:p>
            <a:pPr lvl="1"/>
            <a:endParaRPr lang="fr-FR" dirty="0"/>
          </a:p>
          <a:p>
            <a:pPr lvl="1"/>
            <a:endParaRPr lang="fr-FR" dirty="0"/>
          </a:p>
        </p:txBody>
      </p:sp>
      <p:sp>
        <p:nvSpPr>
          <p:cNvPr id="4" name="Titre 3"/>
          <p:cNvSpPr>
            <a:spLocks noGrp="1"/>
          </p:cNvSpPr>
          <p:nvPr>
            <p:ph type="title"/>
          </p:nvPr>
        </p:nvSpPr>
        <p:spPr/>
        <p:txBody>
          <a:bodyPr/>
          <a:lstStyle/>
          <a:p>
            <a:r>
              <a:rPr lang="fr-FR" dirty="0">
                <a:solidFill>
                  <a:schemeClr val="bg1"/>
                </a:solidFill>
              </a:rPr>
              <a:t>Les objectifs du M2 AEGR</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24</a:t>
            </a:fld>
            <a:endParaRPr lang="fr-FR"/>
          </a:p>
        </p:txBody>
      </p:sp>
    </p:spTree>
    <p:extLst>
      <p:ext uri="{BB962C8B-B14F-4D97-AF65-F5344CB8AC3E}">
        <p14:creationId xmlns:p14="http://schemas.microsoft.com/office/powerpoint/2010/main" val="3675633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a:solidFill>
                  <a:schemeClr val="bg1"/>
                </a:solidFill>
              </a:rPr>
              <a:t>Les unités d’enseignement M2 AEGR</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25</a:t>
            </a:fld>
            <a:endParaRPr lang="fr-FR"/>
          </a:p>
        </p:txBody>
      </p:sp>
      <p:sp>
        <p:nvSpPr>
          <p:cNvPr id="6" name="Espace réservé du contenu 5">
            <a:extLst>
              <a:ext uri="{FF2B5EF4-FFF2-40B4-BE49-F238E27FC236}">
                <a16:creationId xmlns:a16="http://schemas.microsoft.com/office/drawing/2014/main" id="{F754DAC6-5F29-44AA-B0EC-356305B0BF8C}"/>
              </a:ext>
            </a:extLst>
          </p:cNvPr>
          <p:cNvSpPr>
            <a:spLocks noGrp="1"/>
          </p:cNvSpPr>
          <p:nvPr>
            <p:ph idx="1"/>
          </p:nvPr>
        </p:nvSpPr>
        <p:spPr/>
        <p:txBody>
          <a:bodyPr/>
          <a:lstStyle/>
          <a:p>
            <a:endParaRPr lang="fr-FR"/>
          </a:p>
        </p:txBody>
      </p:sp>
      <p:graphicFrame>
        <p:nvGraphicFramePr>
          <p:cNvPr id="7" name="Espace réservé du contenu 3">
            <a:extLst>
              <a:ext uri="{FF2B5EF4-FFF2-40B4-BE49-F238E27FC236}">
                <a16:creationId xmlns:a16="http://schemas.microsoft.com/office/drawing/2014/main" id="{69C0C4D5-9EF2-4618-AB14-2E0145054C17}"/>
              </a:ext>
            </a:extLst>
          </p:cNvPr>
          <p:cNvGraphicFramePr>
            <a:graphicFrameLocks/>
          </p:cNvGraphicFramePr>
          <p:nvPr>
            <p:extLst>
              <p:ext uri="{D42A27DB-BD31-4B8C-83A1-F6EECF244321}">
                <p14:modId xmlns:p14="http://schemas.microsoft.com/office/powerpoint/2010/main" val="2642146934"/>
              </p:ext>
            </p:extLst>
          </p:nvPr>
        </p:nvGraphicFramePr>
        <p:xfrm>
          <a:off x="323528" y="1600200"/>
          <a:ext cx="8424935" cy="4421088"/>
        </p:xfrm>
        <a:graphic>
          <a:graphicData uri="http://schemas.openxmlformats.org/drawingml/2006/table">
            <a:tbl>
              <a:tblPr>
                <a:tableStyleId>{5C22544A-7EE6-4342-B048-85BDC9FD1C3A}</a:tableStyleId>
              </a:tblPr>
              <a:tblGrid>
                <a:gridCol w="1168877">
                  <a:extLst>
                    <a:ext uri="{9D8B030D-6E8A-4147-A177-3AD203B41FA5}">
                      <a16:colId xmlns:a16="http://schemas.microsoft.com/office/drawing/2014/main" val="881966745"/>
                    </a:ext>
                  </a:extLst>
                </a:gridCol>
                <a:gridCol w="6648168">
                  <a:extLst>
                    <a:ext uri="{9D8B030D-6E8A-4147-A177-3AD203B41FA5}">
                      <a16:colId xmlns:a16="http://schemas.microsoft.com/office/drawing/2014/main" val="1634567714"/>
                    </a:ext>
                  </a:extLst>
                </a:gridCol>
                <a:gridCol w="607890">
                  <a:extLst>
                    <a:ext uri="{9D8B030D-6E8A-4147-A177-3AD203B41FA5}">
                      <a16:colId xmlns:a16="http://schemas.microsoft.com/office/drawing/2014/main" val="2267592333"/>
                    </a:ext>
                  </a:extLst>
                </a:gridCol>
              </a:tblGrid>
              <a:tr h="276318">
                <a:tc>
                  <a:txBody>
                    <a:bodyPr/>
                    <a:lstStyle/>
                    <a:p>
                      <a:pPr algn="ctr">
                        <a:lnSpc>
                          <a:spcPct val="115000"/>
                        </a:lnSpc>
                        <a:spcBef>
                          <a:spcPts val="100"/>
                        </a:spcBef>
                        <a:spcAft>
                          <a:spcPts val="240"/>
                        </a:spcAft>
                      </a:pPr>
                      <a:r>
                        <a:rPr lang="fr-FR" sz="1100">
                          <a:effectLst/>
                        </a:rPr>
                        <a:t>Semestre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ECTS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715416200"/>
                  </a:ext>
                </a:extLst>
              </a:tr>
              <a:tr h="276318">
                <a:tc>
                  <a:txBody>
                    <a:bodyPr/>
                    <a:lstStyle/>
                    <a:p>
                      <a:pPr algn="ctr">
                        <a:lnSpc>
                          <a:spcPct val="115000"/>
                        </a:lnSpc>
                        <a:spcBef>
                          <a:spcPts val="100"/>
                        </a:spcBef>
                        <a:spcAft>
                          <a:spcPts val="240"/>
                        </a:spcAft>
                      </a:pPr>
                      <a:r>
                        <a:rPr lang="fr-FR" sz="1100">
                          <a:effectLst/>
                        </a:rPr>
                        <a:t>s3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dirty="0">
                          <a:effectLst/>
                        </a:rPr>
                        <a:t>Anglais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567963799"/>
                  </a:ext>
                </a:extLst>
              </a:tr>
              <a:tr h="276318">
                <a:tc>
                  <a:txBody>
                    <a:bodyPr/>
                    <a:lstStyle/>
                    <a:p>
                      <a:pPr algn="ctr">
                        <a:lnSpc>
                          <a:spcPct val="115000"/>
                        </a:lnSpc>
                        <a:spcBef>
                          <a:spcPts val="100"/>
                        </a:spcBef>
                        <a:spcAft>
                          <a:spcPts val="240"/>
                        </a:spcAft>
                      </a:pPr>
                      <a:r>
                        <a:rPr lang="fr-FR" sz="1100">
                          <a:effectLst/>
                        </a:rPr>
                        <a:t>s3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Economie du changement climatique et risques énergétiques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30449258"/>
                  </a:ext>
                </a:extLst>
              </a:tr>
              <a:tr h="552636">
                <a:tc>
                  <a:txBody>
                    <a:bodyPr/>
                    <a:lstStyle/>
                    <a:p>
                      <a:pPr algn="ctr">
                        <a:lnSpc>
                          <a:spcPct val="115000"/>
                        </a:lnSpc>
                        <a:spcBef>
                          <a:spcPts val="100"/>
                        </a:spcBef>
                        <a:spcAft>
                          <a:spcPts val="240"/>
                        </a:spcAft>
                      </a:pPr>
                      <a:r>
                        <a:rPr lang="fr-FR" sz="1100">
                          <a:effectLst/>
                        </a:rPr>
                        <a:t>s3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Analyse économique et maîtrise du risque : gestion des risques et prévention des accidents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049462560"/>
                  </a:ext>
                </a:extLst>
              </a:tr>
              <a:tr h="276318">
                <a:tc>
                  <a:txBody>
                    <a:bodyPr/>
                    <a:lstStyle/>
                    <a:p>
                      <a:pPr algn="ctr">
                        <a:lnSpc>
                          <a:spcPct val="115000"/>
                        </a:lnSpc>
                        <a:spcBef>
                          <a:spcPts val="100"/>
                        </a:spcBef>
                        <a:spcAft>
                          <a:spcPts val="240"/>
                        </a:spcAft>
                      </a:pPr>
                      <a:r>
                        <a:rPr lang="fr-FR" sz="1100">
                          <a:effectLst/>
                        </a:rPr>
                        <a:t>s3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Economie du risque et de l'assurance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619834074"/>
                  </a:ext>
                </a:extLst>
              </a:tr>
              <a:tr h="276318">
                <a:tc>
                  <a:txBody>
                    <a:bodyPr/>
                    <a:lstStyle/>
                    <a:p>
                      <a:pPr algn="ctr">
                        <a:lnSpc>
                          <a:spcPct val="115000"/>
                        </a:lnSpc>
                        <a:spcBef>
                          <a:spcPts val="100"/>
                        </a:spcBef>
                        <a:spcAft>
                          <a:spcPts val="240"/>
                        </a:spcAft>
                      </a:pPr>
                      <a:r>
                        <a:rPr lang="fr-FR" sz="1100">
                          <a:effectLst/>
                        </a:rPr>
                        <a:t>s3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Gestion du risque radiologique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847262605"/>
                  </a:ext>
                </a:extLst>
              </a:tr>
              <a:tr h="276318">
                <a:tc>
                  <a:txBody>
                    <a:bodyPr/>
                    <a:lstStyle/>
                    <a:p>
                      <a:pPr algn="ctr">
                        <a:lnSpc>
                          <a:spcPct val="115000"/>
                        </a:lnSpc>
                        <a:spcBef>
                          <a:spcPts val="100"/>
                        </a:spcBef>
                        <a:spcAft>
                          <a:spcPts val="240"/>
                        </a:spcAft>
                      </a:pPr>
                      <a:r>
                        <a:rPr lang="fr-FR" sz="1100">
                          <a:effectLst/>
                        </a:rPr>
                        <a:t>s3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Gestion des risques urbains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940807147"/>
                  </a:ext>
                </a:extLst>
              </a:tr>
              <a:tr h="552636">
                <a:tc>
                  <a:txBody>
                    <a:bodyPr/>
                    <a:lstStyle/>
                    <a:p>
                      <a:pPr algn="ctr">
                        <a:lnSpc>
                          <a:spcPct val="115000"/>
                        </a:lnSpc>
                        <a:spcBef>
                          <a:spcPts val="100"/>
                        </a:spcBef>
                        <a:spcAft>
                          <a:spcPts val="240"/>
                        </a:spcAft>
                      </a:pPr>
                      <a:r>
                        <a:rPr lang="fr-FR" sz="1100">
                          <a:effectLst/>
                        </a:rPr>
                        <a:t>S3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Démarche Qualité, Sécurité, Environnement : application à des installations à risques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696507989"/>
                  </a:ext>
                </a:extLst>
              </a:tr>
              <a:tr h="276318">
                <a:tc>
                  <a:txBody>
                    <a:bodyPr/>
                    <a:lstStyle/>
                    <a:p>
                      <a:pPr algn="ctr">
                        <a:lnSpc>
                          <a:spcPct val="115000"/>
                        </a:lnSpc>
                        <a:spcBef>
                          <a:spcPts val="100"/>
                        </a:spcBef>
                        <a:spcAft>
                          <a:spcPts val="240"/>
                        </a:spcAft>
                      </a:pPr>
                      <a:r>
                        <a:rPr lang="fr-FR" sz="1100">
                          <a:effectLst/>
                        </a:rPr>
                        <a:t>s3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Système d’information et retour d’expérience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325476389"/>
                  </a:ext>
                </a:extLst>
              </a:tr>
              <a:tr h="276318">
                <a:tc>
                  <a:txBody>
                    <a:bodyPr/>
                    <a:lstStyle/>
                    <a:p>
                      <a:pPr algn="ctr">
                        <a:lnSpc>
                          <a:spcPct val="115000"/>
                        </a:lnSpc>
                        <a:spcBef>
                          <a:spcPts val="100"/>
                        </a:spcBef>
                        <a:spcAft>
                          <a:spcPts val="240"/>
                        </a:spcAft>
                      </a:pPr>
                      <a:r>
                        <a:rPr lang="fr-FR" sz="1100">
                          <a:effectLst/>
                        </a:rPr>
                        <a:t>s3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Cycle de conférences AEGR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165436316"/>
                  </a:ext>
                </a:extLst>
              </a:tr>
              <a:tr h="276318">
                <a:tc>
                  <a:txBody>
                    <a:bodyPr/>
                    <a:lstStyle/>
                    <a:p>
                      <a:pPr algn="ctr">
                        <a:lnSpc>
                          <a:spcPct val="115000"/>
                        </a:lnSpc>
                        <a:spcBef>
                          <a:spcPts val="100"/>
                        </a:spcBef>
                        <a:spcAft>
                          <a:spcPts val="240"/>
                        </a:spcAft>
                      </a:pPr>
                      <a:r>
                        <a:rPr lang="fr-FR" sz="1100">
                          <a:effectLst/>
                        </a:rPr>
                        <a:t>s4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dirty="0">
                          <a:effectLst/>
                        </a:rPr>
                        <a:t>Stage et mémoire AEGR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dirty="0">
                          <a:effectLst/>
                        </a:rPr>
                        <a:t>18</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972506617"/>
                  </a:ext>
                </a:extLst>
              </a:tr>
              <a:tr h="276318">
                <a:tc>
                  <a:txBody>
                    <a:bodyPr/>
                    <a:lstStyle/>
                    <a:p>
                      <a:pPr algn="ctr">
                        <a:lnSpc>
                          <a:spcPct val="115000"/>
                        </a:lnSpc>
                        <a:spcBef>
                          <a:spcPts val="100"/>
                        </a:spcBef>
                        <a:spcAft>
                          <a:spcPts val="240"/>
                        </a:spcAft>
                      </a:pPr>
                      <a:r>
                        <a:rPr lang="fr-FR" sz="1100">
                          <a:effectLst/>
                        </a:rPr>
                        <a:t>s4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Modélisation, gestion de projet et prise de décision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740654935"/>
                  </a:ext>
                </a:extLst>
              </a:tr>
              <a:tr h="276318">
                <a:tc>
                  <a:txBody>
                    <a:bodyPr/>
                    <a:lstStyle/>
                    <a:p>
                      <a:pPr algn="ctr">
                        <a:lnSpc>
                          <a:spcPct val="115000"/>
                        </a:lnSpc>
                        <a:spcBef>
                          <a:spcPts val="100"/>
                        </a:spcBef>
                        <a:spcAft>
                          <a:spcPts val="240"/>
                        </a:spcAft>
                      </a:pPr>
                      <a:r>
                        <a:rPr lang="fr-FR" sz="1100">
                          <a:effectLst/>
                        </a:rPr>
                        <a:t>s4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Gestion du risque industriel et droit de l'environnement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724266038"/>
                  </a:ext>
                </a:extLst>
              </a:tr>
              <a:tr h="276318">
                <a:tc>
                  <a:txBody>
                    <a:bodyPr/>
                    <a:lstStyle/>
                    <a:p>
                      <a:pPr algn="ctr">
                        <a:lnSpc>
                          <a:spcPct val="115000"/>
                        </a:lnSpc>
                        <a:spcBef>
                          <a:spcPts val="100"/>
                        </a:spcBef>
                        <a:spcAft>
                          <a:spcPts val="240"/>
                        </a:spcAft>
                      </a:pPr>
                      <a:r>
                        <a:rPr lang="fr-FR" sz="1100">
                          <a:effectLst/>
                        </a:rPr>
                        <a:t>s4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dirty="0">
                          <a:effectLst/>
                        </a:rPr>
                        <a:t>Politiques environnementales comparées et  développement durable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100"/>
                        </a:spcBef>
                        <a:spcAft>
                          <a:spcPts val="240"/>
                        </a:spcAft>
                      </a:pPr>
                      <a:r>
                        <a:rPr lang="fr-FR" sz="1100" dirty="0">
                          <a:effectLst/>
                        </a:rPr>
                        <a:t>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581966370"/>
                  </a:ext>
                </a:extLst>
              </a:tr>
            </a:tbl>
          </a:graphicData>
        </a:graphic>
      </p:graphicFrame>
    </p:spTree>
    <p:extLst>
      <p:ext uri="{BB962C8B-B14F-4D97-AF65-F5344CB8AC3E}">
        <p14:creationId xmlns:p14="http://schemas.microsoft.com/office/powerpoint/2010/main" val="2905897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363272" cy="4525963"/>
          </a:xfrm>
        </p:spPr>
        <p:txBody>
          <a:bodyPr>
            <a:normAutofit fontScale="92500" lnSpcReduction="10000"/>
          </a:bodyPr>
          <a:lstStyle/>
          <a:p>
            <a:r>
              <a:rPr lang="fr-FR" sz="2000" dirty="0"/>
              <a:t>Forme des analystes et des gestionnaires du risque dans une perspective de développement durable, directement adaptés aux besoins des entreprises et des territoires : </a:t>
            </a:r>
            <a:r>
              <a:rPr lang="fr-FR" sz="2000" i="1" dirty="0"/>
              <a:t>Chargé d’études de danger ; Conseil ou audit en gestion du risque ; Responsables des services « à risque » en milieu industriel ; Chargé de l’évaluation des risques ; Chargé de mission énergie/ environnement ; Responsable Étude des  risques dans les compagnies d’assurance ; Officier sécurité en risques  technologiques ; Management et ingénierie qualité industrielle ; Chargé de mission  prévention ; Chargé de développement territorial ; Responsable / Animateur Coordonnateur Qualité Sécurité Environnement;  Ingénieur d'étude risques,...</a:t>
            </a:r>
          </a:p>
          <a:p>
            <a:endParaRPr lang="fr-FR" sz="2000" dirty="0"/>
          </a:p>
          <a:p>
            <a:r>
              <a:rPr lang="fr-FR" sz="2000" b="1" u="sng" dirty="0"/>
              <a:t>Partenaires</a:t>
            </a:r>
            <a:r>
              <a:rPr lang="fr-FR" sz="2000" dirty="0"/>
              <a:t>: le Centre d’étude sur l’Évaluation de la Protection dans le domaine Nucléaire (CEPN), l’Institut des Sciences et techniques Nucléaires (INSTN), l’Observatoire Méditerranéen de l’Énergie (OME) et l’Agence de l’environnement et de la maitrise de l’énergie (ADEME) , Électricité De France (EDF), GDF, la fondation Renault</a:t>
            </a:r>
          </a:p>
          <a:p>
            <a:pPr lvl="1"/>
            <a:endParaRPr lang="fr-FR" dirty="0"/>
          </a:p>
          <a:p>
            <a:pPr lvl="1"/>
            <a:endParaRPr lang="fr-FR" dirty="0"/>
          </a:p>
        </p:txBody>
      </p:sp>
      <p:sp>
        <p:nvSpPr>
          <p:cNvPr id="4" name="Titre 3"/>
          <p:cNvSpPr>
            <a:spLocks noGrp="1"/>
          </p:cNvSpPr>
          <p:nvPr>
            <p:ph type="title"/>
          </p:nvPr>
        </p:nvSpPr>
        <p:spPr/>
        <p:txBody>
          <a:bodyPr/>
          <a:lstStyle/>
          <a:p>
            <a:r>
              <a:rPr lang="fr-FR" dirty="0">
                <a:solidFill>
                  <a:schemeClr val="bg1"/>
                </a:solidFill>
              </a:rPr>
              <a:t>Les débouchés du M2 AEGR</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26</a:t>
            </a:fld>
            <a:endParaRPr lang="fr-FR"/>
          </a:p>
        </p:txBody>
      </p:sp>
    </p:spTree>
    <p:extLst>
      <p:ext uri="{BB962C8B-B14F-4D97-AF65-F5344CB8AC3E}">
        <p14:creationId xmlns:p14="http://schemas.microsoft.com/office/powerpoint/2010/main" val="1899131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B5533-E242-439D-B66E-4E920280EC17}"/>
              </a:ext>
            </a:extLst>
          </p:cNvPr>
          <p:cNvSpPr>
            <a:spLocks noGrp="1"/>
          </p:cNvSpPr>
          <p:nvPr>
            <p:ph type="title"/>
          </p:nvPr>
        </p:nvSpPr>
        <p:spPr/>
        <p:txBody>
          <a:bodyPr>
            <a:normAutofit fontScale="90000"/>
          </a:bodyPr>
          <a:lstStyle/>
          <a:p>
            <a:r>
              <a:rPr lang="fr-FR" dirty="0"/>
              <a:t>M2 dynamiques des pays émergents et en </a:t>
            </a:r>
            <a:r>
              <a:rPr lang="fr-FR" dirty="0" err="1"/>
              <a:t>developpement</a:t>
            </a:r>
            <a:endParaRPr lang="fr-FR" dirty="0"/>
          </a:p>
        </p:txBody>
      </p:sp>
      <p:sp>
        <p:nvSpPr>
          <p:cNvPr id="3" name="Espace réservé du texte 2">
            <a:extLst>
              <a:ext uri="{FF2B5EF4-FFF2-40B4-BE49-F238E27FC236}">
                <a16:creationId xmlns:a16="http://schemas.microsoft.com/office/drawing/2014/main" id="{738A5381-FC81-4439-BC97-7DFBE37DEF7D}"/>
              </a:ext>
            </a:extLst>
          </p:cNvPr>
          <p:cNvSpPr>
            <a:spLocks noGrp="1"/>
          </p:cNvSpPr>
          <p:nvPr>
            <p:ph type="body" idx="1"/>
          </p:nvPr>
        </p:nvSpPr>
        <p:spPr/>
        <p:txBody>
          <a:bodyPr>
            <a:normAutofit/>
          </a:bodyPr>
          <a:lstStyle/>
          <a:p>
            <a:r>
              <a:rPr lang="fr-FR" sz="6600" dirty="0">
                <a:solidFill>
                  <a:schemeClr val="bg1"/>
                </a:solidFill>
              </a:rPr>
              <a:t>M2 DYNPED</a:t>
            </a:r>
          </a:p>
        </p:txBody>
      </p:sp>
      <p:sp>
        <p:nvSpPr>
          <p:cNvPr id="4" name="Espace réservé du numéro de diapositive 3">
            <a:extLst>
              <a:ext uri="{FF2B5EF4-FFF2-40B4-BE49-F238E27FC236}">
                <a16:creationId xmlns:a16="http://schemas.microsoft.com/office/drawing/2014/main" id="{84F00999-8B86-4C3D-9849-FCAC42966E6C}"/>
              </a:ext>
            </a:extLst>
          </p:cNvPr>
          <p:cNvSpPr>
            <a:spLocks noGrp="1"/>
          </p:cNvSpPr>
          <p:nvPr>
            <p:ph type="sldNum" sz="quarter" idx="12"/>
          </p:nvPr>
        </p:nvSpPr>
        <p:spPr/>
        <p:txBody>
          <a:bodyPr/>
          <a:lstStyle/>
          <a:p>
            <a:fld id="{B687AB6D-D5DC-4019-9A02-E17EDDC7C3EA}" type="slidenum">
              <a:rPr lang="fr-FR" smtClean="0"/>
              <a:pPr/>
              <a:t>27</a:t>
            </a:fld>
            <a:endParaRPr lang="fr-FR"/>
          </a:p>
        </p:txBody>
      </p:sp>
    </p:spTree>
    <p:extLst>
      <p:ext uri="{BB962C8B-B14F-4D97-AF65-F5344CB8AC3E}">
        <p14:creationId xmlns:p14="http://schemas.microsoft.com/office/powerpoint/2010/main" val="4111649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7715200" cy="4525963"/>
          </a:xfrm>
        </p:spPr>
        <p:txBody>
          <a:bodyPr>
            <a:normAutofit fontScale="85000" lnSpcReduction="10000"/>
          </a:bodyPr>
          <a:lstStyle/>
          <a:p>
            <a:r>
              <a:rPr lang="fr-FR" sz="2000" dirty="0"/>
              <a:t>Formation initiale et continue</a:t>
            </a:r>
          </a:p>
          <a:p>
            <a:r>
              <a:rPr lang="fr-FR" sz="2000" dirty="0"/>
              <a:t>Nombre d’étudiants: 25</a:t>
            </a:r>
          </a:p>
          <a:p>
            <a:r>
              <a:rPr lang="fr-FR" sz="2000" dirty="0"/>
              <a:t>DYNPED est une formation porté par trois établissements (AGROPARITECH, Universités de Paris Diderot et Paris Panthéon Sorbonne). Cette formation amène les étudiants à faire du terrain, en lien avec des institutions, des organisations au niveau international pour traiter de questions de développement agricole et de transition agroécologique.</a:t>
            </a:r>
          </a:p>
          <a:p>
            <a:r>
              <a:rPr lang="fr-FR" sz="2000" dirty="0"/>
              <a:t>Le M2 vise à former des spécialistes du développement agricole, dotés d'une solide culture scientifique et théorique générale et capables de mobiliser des outils dans le cadre de recherches, d'études ou de montage de projets dans des aires régionales variées et extra-européennes, dans l'articulation entre dynamiques des milieux naturels et construction des rapports sociétés-territoires.</a:t>
            </a:r>
          </a:p>
          <a:p>
            <a:r>
              <a:rPr lang="fr-FR" sz="2000" dirty="0"/>
              <a:t>Il s'agit de donner aux étudiants la maîtrise d'un socle de connaissances théoriques sur le développement agricole et les pays du Sud, la maîtrise d'une méthodologie de recherche adaptée aux problématiques du développement et la maîtrise d'outils manipulés par les praticiens du développement (panel de techniques : analyse diagnostic des systèmes agraires, géomatique, SIG, télédétection, statistiques, enquêtes de terrain, langue étrangère).</a:t>
            </a:r>
          </a:p>
          <a:p>
            <a:pPr lvl="1"/>
            <a:endParaRPr lang="fr-FR" dirty="0"/>
          </a:p>
          <a:p>
            <a:pPr lvl="1"/>
            <a:endParaRPr lang="fr-FR" dirty="0"/>
          </a:p>
        </p:txBody>
      </p:sp>
      <p:sp>
        <p:nvSpPr>
          <p:cNvPr id="4" name="Titre 3"/>
          <p:cNvSpPr>
            <a:spLocks noGrp="1"/>
          </p:cNvSpPr>
          <p:nvPr>
            <p:ph type="title"/>
          </p:nvPr>
        </p:nvSpPr>
        <p:spPr/>
        <p:txBody>
          <a:bodyPr/>
          <a:lstStyle/>
          <a:p>
            <a:r>
              <a:rPr lang="fr-FR" dirty="0">
                <a:solidFill>
                  <a:schemeClr val="bg1"/>
                </a:solidFill>
              </a:rPr>
              <a:t>Les objectifs M2 DYNPED </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28</a:t>
            </a:fld>
            <a:endParaRPr lang="fr-FR"/>
          </a:p>
        </p:txBody>
      </p:sp>
    </p:spTree>
    <p:extLst>
      <p:ext uri="{BB962C8B-B14F-4D97-AF65-F5344CB8AC3E}">
        <p14:creationId xmlns:p14="http://schemas.microsoft.com/office/powerpoint/2010/main" val="3068739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solidFill>
                  <a:schemeClr val="bg1"/>
                </a:solidFill>
              </a:rPr>
              <a:t>Les unités d’enseignement DYNPED </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29</a:t>
            </a:fld>
            <a:endParaRPr lang="fr-FR"/>
          </a:p>
        </p:txBody>
      </p:sp>
      <p:graphicFrame>
        <p:nvGraphicFramePr>
          <p:cNvPr id="7" name="Tableau 7">
            <a:extLst>
              <a:ext uri="{FF2B5EF4-FFF2-40B4-BE49-F238E27FC236}">
                <a16:creationId xmlns:a16="http://schemas.microsoft.com/office/drawing/2014/main" id="{C4C392BB-951E-4F25-956D-84BAE074B0DB}"/>
              </a:ext>
            </a:extLst>
          </p:cNvPr>
          <p:cNvGraphicFramePr>
            <a:graphicFrameLocks noGrp="1"/>
          </p:cNvGraphicFramePr>
          <p:nvPr>
            <p:ph idx="1"/>
          </p:nvPr>
        </p:nvGraphicFramePr>
        <p:xfrm>
          <a:off x="0" y="1124744"/>
          <a:ext cx="9144000" cy="5600814"/>
        </p:xfrm>
        <a:graphic>
          <a:graphicData uri="http://schemas.openxmlformats.org/drawingml/2006/table">
            <a:tbl>
              <a:tblPr firstRow="1" bandRow="1">
                <a:tableStyleId>{5C22544A-7EE6-4342-B048-85BDC9FD1C3A}</a:tableStyleId>
              </a:tblPr>
              <a:tblGrid>
                <a:gridCol w="6153748">
                  <a:extLst>
                    <a:ext uri="{9D8B030D-6E8A-4147-A177-3AD203B41FA5}">
                      <a16:colId xmlns:a16="http://schemas.microsoft.com/office/drawing/2014/main" val="760873749"/>
                    </a:ext>
                  </a:extLst>
                </a:gridCol>
                <a:gridCol w="2990252">
                  <a:extLst>
                    <a:ext uri="{9D8B030D-6E8A-4147-A177-3AD203B41FA5}">
                      <a16:colId xmlns:a16="http://schemas.microsoft.com/office/drawing/2014/main" val="3271933718"/>
                    </a:ext>
                  </a:extLst>
                </a:gridCol>
              </a:tblGrid>
              <a:tr h="355178">
                <a:tc>
                  <a:txBody>
                    <a:bodyPr/>
                    <a:lstStyle/>
                    <a:p>
                      <a:pPr algn="ctr"/>
                      <a:r>
                        <a:rPr lang="fr-FR" dirty="0"/>
                        <a:t>Unités d’enseignement</a:t>
                      </a:r>
                    </a:p>
                  </a:txBody>
                  <a:tcPr/>
                </a:tc>
                <a:tc>
                  <a:txBody>
                    <a:bodyPr/>
                    <a:lstStyle/>
                    <a:p>
                      <a:pPr algn="ctr"/>
                      <a:r>
                        <a:rPr lang="fr-FR" dirty="0"/>
                        <a:t>Obligatoire/option</a:t>
                      </a:r>
                    </a:p>
                  </a:txBody>
                  <a:tcPr/>
                </a:tc>
                <a:extLst>
                  <a:ext uri="{0D108BD9-81ED-4DB2-BD59-A6C34878D82A}">
                    <a16:rowId xmlns:a16="http://schemas.microsoft.com/office/drawing/2014/main" val="3305235245"/>
                  </a:ext>
                </a:extLst>
              </a:tr>
              <a:tr h="367919">
                <a:tc>
                  <a:txBody>
                    <a:bodyPr/>
                    <a:lstStyle/>
                    <a:p>
                      <a:r>
                        <a:rPr lang="fr-FR" sz="1100" u="none" kern="1200" dirty="0">
                          <a:solidFill>
                            <a:schemeClr val="dk1"/>
                          </a:solidFill>
                          <a:latin typeface="+mn-lt"/>
                          <a:ea typeface="+mn-ea"/>
                          <a:cs typeface="+mn-cs"/>
                        </a:rPr>
                        <a:t>Territoires du développement et mondialisation </a:t>
                      </a:r>
                    </a:p>
                  </a:txBody>
                  <a:tcPr/>
                </a:tc>
                <a:tc>
                  <a:txBody>
                    <a:bodyPr/>
                    <a:lstStyle/>
                    <a:p>
                      <a:pPr algn="ctr"/>
                      <a:r>
                        <a:rPr lang="fr-FR" sz="1100" dirty="0"/>
                        <a:t>Obligatoire</a:t>
                      </a:r>
                    </a:p>
                  </a:txBody>
                  <a:tcPr/>
                </a:tc>
                <a:extLst>
                  <a:ext uri="{0D108BD9-81ED-4DB2-BD59-A6C34878D82A}">
                    <a16:rowId xmlns:a16="http://schemas.microsoft.com/office/drawing/2014/main" val="981457456"/>
                  </a:ext>
                </a:extLst>
              </a:tr>
              <a:tr h="0">
                <a:tc>
                  <a:txBody>
                    <a:bodyPr/>
                    <a:lstStyle/>
                    <a:p>
                      <a:r>
                        <a:rPr lang="fr-FR" sz="1100" u="none" kern="1200" dirty="0">
                          <a:solidFill>
                            <a:schemeClr val="dk1"/>
                          </a:solidFill>
                          <a:latin typeface="+mn-lt"/>
                          <a:ea typeface="+mn-ea"/>
                          <a:cs typeface="+mn-cs"/>
                        </a:rPr>
                        <a:t>Méthodologie et pratique du développement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Obligatoire</a:t>
                      </a:r>
                    </a:p>
                  </a:txBody>
                  <a:tcPr/>
                </a:tc>
                <a:extLst>
                  <a:ext uri="{0D108BD9-81ED-4DB2-BD59-A6C34878D82A}">
                    <a16:rowId xmlns:a16="http://schemas.microsoft.com/office/drawing/2014/main" val="838199340"/>
                  </a:ext>
                </a:extLst>
              </a:tr>
              <a:tr h="367919">
                <a:tc>
                  <a:txBody>
                    <a:bodyPr/>
                    <a:lstStyle/>
                    <a:p>
                      <a:r>
                        <a:rPr lang="fr-FR" sz="1100" u="none" kern="1200" dirty="0">
                          <a:solidFill>
                            <a:schemeClr val="dk1"/>
                          </a:solidFill>
                          <a:latin typeface="+mn-lt"/>
                          <a:ea typeface="+mn-ea"/>
                          <a:cs typeface="+mn-cs"/>
                        </a:rPr>
                        <a:t>Pouvoirs et logiques territoriales </a:t>
                      </a:r>
                    </a:p>
                  </a:txBody>
                  <a:tcPr/>
                </a:tc>
                <a:tc>
                  <a:txBody>
                    <a:bodyPr/>
                    <a:lstStyle/>
                    <a:p>
                      <a:pPr algn="ctr"/>
                      <a:r>
                        <a:rPr lang="fr-FR" sz="1100" dirty="0"/>
                        <a:t>Option</a:t>
                      </a:r>
                    </a:p>
                  </a:txBody>
                  <a:tcPr/>
                </a:tc>
                <a:extLst>
                  <a:ext uri="{0D108BD9-81ED-4DB2-BD59-A6C34878D82A}">
                    <a16:rowId xmlns:a16="http://schemas.microsoft.com/office/drawing/2014/main" val="3072853132"/>
                  </a:ext>
                </a:extLst>
              </a:tr>
              <a:tr h="319596">
                <a:tc>
                  <a:txBody>
                    <a:bodyPr/>
                    <a:lstStyle/>
                    <a:p>
                      <a:r>
                        <a:rPr lang="fr-FR" sz="1100" u="none" kern="1200" dirty="0">
                          <a:solidFill>
                            <a:schemeClr val="dk1"/>
                          </a:solidFill>
                          <a:latin typeface="+mn-lt"/>
                          <a:ea typeface="+mn-ea"/>
                          <a:cs typeface="+mn-cs"/>
                        </a:rPr>
                        <a:t>Gestion des espaces ruraux, développement et environnement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Option</a:t>
                      </a:r>
                    </a:p>
                  </a:txBody>
                  <a:tcPr/>
                </a:tc>
                <a:extLst>
                  <a:ext uri="{0D108BD9-81ED-4DB2-BD59-A6C34878D82A}">
                    <a16:rowId xmlns:a16="http://schemas.microsoft.com/office/drawing/2014/main" val="2242270316"/>
                  </a:ext>
                </a:extLst>
              </a:tr>
              <a:tr h="233484">
                <a:tc>
                  <a:txBody>
                    <a:bodyPr/>
                    <a:lstStyle/>
                    <a:p>
                      <a:r>
                        <a:rPr lang="fr-FR" sz="1100" u="none" kern="1200" dirty="0">
                          <a:solidFill>
                            <a:schemeClr val="dk1"/>
                          </a:solidFill>
                          <a:latin typeface="+mn-lt"/>
                          <a:ea typeface="+mn-ea"/>
                          <a:cs typeface="+mn-cs"/>
                        </a:rPr>
                        <a:t>Dynamiques des relations villes-campagnes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Option</a:t>
                      </a:r>
                    </a:p>
                  </a:txBody>
                  <a:tcPr/>
                </a:tc>
                <a:extLst>
                  <a:ext uri="{0D108BD9-81ED-4DB2-BD59-A6C34878D82A}">
                    <a16:rowId xmlns:a16="http://schemas.microsoft.com/office/drawing/2014/main" val="2529792986"/>
                  </a:ext>
                </a:extLst>
              </a:tr>
              <a:tr h="291388">
                <a:tc>
                  <a:txBody>
                    <a:bodyPr/>
                    <a:lstStyle/>
                    <a:p>
                      <a:r>
                        <a:rPr lang="fr-FR" sz="1100" dirty="0"/>
                        <a:t>Dynamiques </a:t>
                      </a:r>
                      <a:r>
                        <a:rPr lang="fr-FR" sz="1100" kern="1200" dirty="0">
                          <a:solidFill>
                            <a:schemeClr val="dk1"/>
                          </a:solidFill>
                          <a:latin typeface="+mn-lt"/>
                          <a:ea typeface="+mn-ea"/>
                          <a:cs typeface="+mn-cs"/>
                        </a:rPr>
                        <a:t>de l'urbanisation </a:t>
                      </a:r>
                      <a:r>
                        <a:rPr lang="fr-FR" sz="1100" dirty="0"/>
                        <a:t>et des sociétés urbaines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Option</a:t>
                      </a:r>
                    </a:p>
                  </a:txBody>
                  <a:tcPr/>
                </a:tc>
                <a:extLst>
                  <a:ext uri="{0D108BD9-81ED-4DB2-BD59-A6C34878D82A}">
                    <a16:rowId xmlns:a16="http://schemas.microsoft.com/office/drawing/2014/main" val="4180467742"/>
                  </a:ext>
                </a:extLst>
              </a:tr>
              <a:tr h="367919">
                <a:tc>
                  <a:txBody>
                    <a:bodyPr/>
                    <a:lstStyle/>
                    <a:p>
                      <a:r>
                        <a:rPr lang="fr-FR" sz="1100" dirty="0"/>
                        <a:t>Différenciation des systèmes agraires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Option</a:t>
                      </a:r>
                    </a:p>
                  </a:txBody>
                  <a:tcPr/>
                </a:tc>
                <a:extLst>
                  <a:ext uri="{0D108BD9-81ED-4DB2-BD59-A6C34878D82A}">
                    <a16:rowId xmlns:a16="http://schemas.microsoft.com/office/drawing/2014/main" val="1440049855"/>
                  </a:ext>
                </a:extLst>
              </a:tr>
              <a:tr h="367919">
                <a:tc>
                  <a:txBody>
                    <a:bodyPr/>
                    <a:lstStyle/>
                    <a:p>
                      <a:r>
                        <a:rPr lang="fr-FR" sz="1100" dirty="0"/>
                        <a:t>Approches critiques des relations environnement et développement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Option</a:t>
                      </a:r>
                    </a:p>
                  </a:txBody>
                  <a:tcPr/>
                </a:tc>
                <a:extLst>
                  <a:ext uri="{0D108BD9-81ED-4DB2-BD59-A6C34878D82A}">
                    <a16:rowId xmlns:a16="http://schemas.microsoft.com/office/drawing/2014/main" val="2027225329"/>
                  </a:ext>
                </a:extLst>
              </a:tr>
              <a:tr h="367919">
                <a:tc>
                  <a:txBody>
                    <a:bodyPr/>
                    <a:lstStyle/>
                    <a:p>
                      <a:r>
                        <a:rPr lang="fr-FR" sz="1100" dirty="0"/>
                        <a:t>Villes et dynamiques régionales en Asie du Sud et du Sud-Est ou Amérique ou Afrique subsaharienne ou Asie orientale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Option</a:t>
                      </a:r>
                    </a:p>
                    <a:p>
                      <a:pPr algn="ctr"/>
                      <a:endParaRPr lang="fr-FR" sz="1100" dirty="0"/>
                    </a:p>
                  </a:txBody>
                  <a:tcPr/>
                </a:tc>
                <a:extLst>
                  <a:ext uri="{0D108BD9-81ED-4DB2-BD59-A6C34878D82A}">
                    <a16:rowId xmlns:a16="http://schemas.microsoft.com/office/drawing/2014/main" val="3442806862"/>
                  </a:ext>
                </a:extLst>
              </a:tr>
              <a:tr h="367919">
                <a:tc>
                  <a:txBody>
                    <a:bodyPr/>
                    <a:lstStyle/>
                    <a:p>
                      <a:r>
                        <a:rPr lang="fr-FR" sz="1100" dirty="0"/>
                        <a:t>UE de langue </a:t>
                      </a:r>
                    </a:p>
                  </a:txBody>
                  <a:tcPr/>
                </a:tc>
                <a:tc>
                  <a:txBody>
                    <a:bodyPr/>
                    <a:lstStyle/>
                    <a:p>
                      <a:pPr algn="ctr"/>
                      <a:endParaRPr lang="fr-FR" sz="1100" dirty="0"/>
                    </a:p>
                  </a:txBody>
                  <a:tcPr/>
                </a:tc>
                <a:extLst>
                  <a:ext uri="{0D108BD9-81ED-4DB2-BD59-A6C34878D82A}">
                    <a16:rowId xmlns:a16="http://schemas.microsoft.com/office/drawing/2014/main" val="1294424867"/>
                  </a:ext>
                </a:extLst>
              </a:tr>
              <a:tr h="367919">
                <a:tc>
                  <a:txBody>
                    <a:bodyPr/>
                    <a:lstStyle/>
                    <a:p>
                      <a:r>
                        <a:rPr lang="fr-FR" sz="1100" dirty="0"/>
                        <a:t>Statistique et cartographie </a:t>
                      </a:r>
                      <a:r>
                        <a:rPr lang="fr-FR" sz="1100" dirty="0" err="1"/>
                        <a:t>appiquées</a:t>
                      </a:r>
                      <a:r>
                        <a:rPr lang="fr-FR" sz="1100" dirty="0"/>
                        <a:t> aux pays en développement </a:t>
                      </a:r>
                    </a:p>
                  </a:txBody>
                  <a:tcPr/>
                </a:tc>
                <a:tc>
                  <a:txBody>
                    <a:bodyPr/>
                    <a:lstStyle/>
                    <a:p>
                      <a:pPr algn="ctr"/>
                      <a:endParaRPr lang="fr-FR" sz="1100" dirty="0"/>
                    </a:p>
                  </a:txBody>
                  <a:tcPr/>
                </a:tc>
                <a:extLst>
                  <a:ext uri="{0D108BD9-81ED-4DB2-BD59-A6C34878D82A}">
                    <a16:rowId xmlns:a16="http://schemas.microsoft.com/office/drawing/2014/main" val="3515079128"/>
                  </a:ext>
                </a:extLst>
              </a:tr>
              <a:tr h="367919">
                <a:tc>
                  <a:txBody>
                    <a:bodyPr/>
                    <a:lstStyle/>
                    <a:p>
                      <a:r>
                        <a:rPr lang="fr-FR" sz="1100" dirty="0"/>
                        <a:t>SIG appliqués aux pays en développement </a:t>
                      </a:r>
                    </a:p>
                  </a:txBody>
                  <a:tcPr/>
                </a:tc>
                <a:tc>
                  <a:txBody>
                    <a:bodyPr/>
                    <a:lstStyle/>
                    <a:p>
                      <a:pPr algn="ctr"/>
                      <a:endParaRPr lang="fr-FR" sz="1100" dirty="0"/>
                    </a:p>
                  </a:txBody>
                  <a:tcPr/>
                </a:tc>
                <a:extLst>
                  <a:ext uri="{0D108BD9-81ED-4DB2-BD59-A6C34878D82A}">
                    <a16:rowId xmlns:a16="http://schemas.microsoft.com/office/drawing/2014/main" val="1302746384"/>
                  </a:ext>
                </a:extLst>
              </a:tr>
              <a:tr h="367919">
                <a:tc>
                  <a:txBody>
                    <a:bodyPr/>
                    <a:lstStyle/>
                    <a:p>
                      <a:r>
                        <a:rPr lang="fr-FR" sz="1100" dirty="0"/>
                        <a:t>Documentaire scientifique </a:t>
                      </a:r>
                    </a:p>
                  </a:txBody>
                  <a:tcPr/>
                </a:tc>
                <a:tc>
                  <a:txBody>
                    <a:bodyPr/>
                    <a:lstStyle/>
                    <a:p>
                      <a:pPr algn="ctr"/>
                      <a:endParaRPr lang="fr-FR" sz="1100" dirty="0"/>
                    </a:p>
                  </a:txBody>
                  <a:tcPr/>
                </a:tc>
                <a:extLst>
                  <a:ext uri="{0D108BD9-81ED-4DB2-BD59-A6C34878D82A}">
                    <a16:rowId xmlns:a16="http://schemas.microsoft.com/office/drawing/2014/main" val="2186189487"/>
                  </a:ext>
                </a:extLst>
              </a:tr>
              <a:tr h="367919">
                <a:tc>
                  <a:txBody>
                    <a:bodyPr/>
                    <a:lstStyle/>
                    <a:p>
                      <a:r>
                        <a:rPr lang="fr-FR" sz="1100" dirty="0"/>
                        <a:t>Analyse-diagnostic de systèmes agraires </a:t>
                      </a:r>
                    </a:p>
                  </a:txBody>
                  <a:tcPr/>
                </a:tc>
                <a:tc>
                  <a:txBody>
                    <a:bodyPr/>
                    <a:lstStyle/>
                    <a:p>
                      <a:pPr algn="ctr"/>
                      <a:endParaRPr lang="fr-FR" sz="1100" dirty="0"/>
                    </a:p>
                  </a:txBody>
                  <a:tcPr/>
                </a:tc>
                <a:extLst>
                  <a:ext uri="{0D108BD9-81ED-4DB2-BD59-A6C34878D82A}">
                    <a16:rowId xmlns:a16="http://schemas.microsoft.com/office/drawing/2014/main" val="1102935721"/>
                  </a:ext>
                </a:extLst>
              </a:tr>
              <a:tr h="367919">
                <a:tc>
                  <a:txBody>
                    <a:bodyPr/>
                    <a:lstStyle/>
                    <a:p>
                      <a:r>
                        <a:rPr lang="fr-FR" sz="1100" dirty="0"/>
                        <a:t>Marchés et Politiques agricoles </a:t>
                      </a:r>
                    </a:p>
                  </a:txBody>
                  <a:tcPr/>
                </a:tc>
                <a:tc>
                  <a:txBody>
                    <a:bodyPr/>
                    <a:lstStyle/>
                    <a:p>
                      <a:pPr algn="ctr"/>
                      <a:endParaRPr lang="fr-FR" sz="1100" dirty="0"/>
                    </a:p>
                  </a:txBody>
                  <a:tcPr/>
                </a:tc>
                <a:extLst>
                  <a:ext uri="{0D108BD9-81ED-4DB2-BD59-A6C34878D82A}">
                    <a16:rowId xmlns:a16="http://schemas.microsoft.com/office/drawing/2014/main" val="1197883598"/>
                  </a:ext>
                </a:extLst>
              </a:tr>
            </a:tbl>
          </a:graphicData>
        </a:graphic>
      </p:graphicFrame>
    </p:spTree>
    <p:extLst>
      <p:ext uri="{BB962C8B-B14F-4D97-AF65-F5344CB8AC3E}">
        <p14:creationId xmlns:p14="http://schemas.microsoft.com/office/powerpoint/2010/main" val="307286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r>
              <a:rPr lang="fr-FR" dirty="0"/>
              <a:t>7 défis, en cohérence avec la stratégie nationale et européenne :</a:t>
            </a:r>
          </a:p>
          <a:p>
            <a:pPr lvl="1">
              <a:buFont typeface="Arial" panose="020B0604020202020204" pitchFamily="34" charset="0"/>
              <a:buChar char="•"/>
            </a:pPr>
            <a:r>
              <a:rPr lang="fr-FR" dirty="0"/>
              <a:t>Santé et Bien-être</a:t>
            </a:r>
          </a:p>
          <a:p>
            <a:pPr lvl="1">
              <a:buFont typeface="Arial" panose="020B0604020202020204" pitchFamily="34" charset="0"/>
              <a:buChar char="•"/>
            </a:pPr>
            <a:r>
              <a:rPr lang="fr-FR" dirty="0"/>
              <a:t>Energie, Climat, Environnement, Développement Durable</a:t>
            </a:r>
          </a:p>
          <a:p>
            <a:pPr lvl="1">
              <a:buFont typeface="Arial" panose="020B0604020202020204" pitchFamily="34" charset="0"/>
              <a:buChar char="•"/>
            </a:pPr>
            <a:r>
              <a:rPr lang="fr-FR" dirty="0"/>
              <a:t>Biodiversité, Agriculture et Alimentation</a:t>
            </a:r>
          </a:p>
          <a:p>
            <a:pPr lvl="1">
              <a:buFont typeface="Arial" panose="020B0604020202020204" pitchFamily="34" charset="0"/>
              <a:buChar char="•"/>
            </a:pPr>
            <a:r>
              <a:rPr lang="fr-FR" dirty="0"/>
              <a:t>Transformation Numérique et Intelligence Artificielle</a:t>
            </a:r>
          </a:p>
          <a:p>
            <a:pPr lvl="1">
              <a:buFont typeface="Arial" panose="020B0604020202020204" pitchFamily="34" charset="0"/>
              <a:buChar char="•"/>
            </a:pPr>
            <a:r>
              <a:rPr lang="fr-FR" dirty="0"/>
              <a:t>Transport et Mobilité</a:t>
            </a:r>
          </a:p>
          <a:p>
            <a:pPr lvl="1">
              <a:buFont typeface="Arial" panose="020B0604020202020204" pitchFamily="34" charset="0"/>
              <a:buChar char="•"/>
            </a:pPr>
            <a:r>
              <a:rPr lang="fr-FR" dirty="0"/>
              <a:t>Aéronautique et Spatial</a:t>
            </a:r>
          </a:p>
          <a:p>
            <a:pPr lvl="1">
              <a:buFont typeface="Arial" panose="020B0604020202020204" pitchFamily="34" charset="0"/>
              <a:buChar char="•"/>
            </a:pPr>
            <a:r>
              <a:rPr lang="fr-FR" dirty="0"/>
              <a:t>Renouveau Industriel</a:t>
            </a:r>
          </a:p>
          <a:p>
            <a:pPr marL="0" indent="0">
              <a:buNone/>
            </a:pPr>
            <a:endParaRPr lang="fr-FR" dirty="0"/>
          </a:p>
        </p:txBody>
      </p:sp>
      <p:sp>
        <p:nvSpPr>
          <p:cNvPr id="4" name="Titre 3"/>
          <p:cNvSpPr>
            <a:spLocks noGrp="1"/>
          </p:cNvSpPr>
          <p:nvPr>
            <p:ph type="title"/>
          </p:nvPr>
        </p:nvSpPr>
        <p:spPr>
          <a:xfrm>
            <a:off x="457200" y="274638"/>
            <a:ext cx="8229600" cy="922114"/>
          </a:xfrm>
        </p:spPr>
        <p:txBody>
          <a:bodyPr>
            <a:normAutofit fontScale="90000"/>
          </a:bodyPr>
          <a:lstStyle/>
          <a:p>
            <a:r>
              <a:rPr lang="fr-FR" dirty="0">
                <a:solidFill>
                  <a:schemeClr val="bg1"/>
                </a:solidFill>
              </a:rPr>
              <a:t>Les défis sociétaux </a:t>
            </a:r>
            <a:br>
              <a:rPr lang="fr-FR" dirty="0">
                <a:solidFill>
                  <a:schemeClr val="bg1"/>
                </a:solidFill>
              </a:rPr>
            </a:br>
            <a:r>
              <a:rPr lang="fr-FR" dirty="0">
                <a:solidFill>
                  <a:schemeClr val="bg1"/>
                </a:solidFill>
              </a:rPr>
              <a:t>de l’Université Paris Saclay</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3</a:t>
            </a:fld>
            <a:endParaRPr lang="fr-FR"/>
          </a:p>
        </p:txBody>
      </p:sp>
    </p:spTree>
    <p:extLst>
      <p:ext uri="{BB962C8B-B14F-4D97-AF65-F5344CB8AC3E}">
        <p14:creationId xmlns:p14="http://schemas.microsoft.com/office/powerpoint/2010/main" val="1957988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7931224" cy="4525963"/>
          </a:xfrm>
        </p:spPr>
        <p:txBody>
          <a:bodyPr>
            <a:normAutofit fontScale="92500" lnSpcReduction="20000"/>
          </a:bodyPr>
          <a:lstStyle/>
          <a:p>
            <a:r>
              <a:rPr lang="fr-FR" sz="2000" dirty="0"/>
              <a:t>Les objectifs spécifiques de la spécialité consistent à doter les étudiants de compétences propres en géographie du développement, à former des spécialistes du développement agricole, dotés d'une solide culture scientifique et théorique générale et capables de mobiliser des outils dans le cadre de recherches, d'études ou de montage de projets dans des aires régionales variées et extra-européennes, dans l'articulation entre dynamiques des milieux naturels et construction des rapports sociétés-territoires. </a:t>
            </a:r>
          </a:p>
          <a:p>
            <a:r>
              <a:rPr lang="fr-FR" sz="2000" dirty="0"/>
              <a:t>Avec la poursuite en thèse de doctorat, la spécialité prépare à l'accès aux métiers de la recherche et de l'enseignement supérieur. </a:t>
            </a:r>
          </a:p>
          <a:p>
            <a:r>
              <a:rPr lang="fr-FR" sz="2000" dirty="0"/>
              <a:t>Le M2 constitue aussi en lui-même un diplôme de fin d'études pour des étudiants qui peuvent faire valoir sur le marché du travail des compétences spécifiques sur les questions du développement agricole, en vue de postuler à des emplois de chargés d'étude (institutions internationales, agences de développement, ONG, structures administratives des pays d'origine pour les étudiants en provenance des Suds, enseignement...). </a:t>
            </a:r>
          </a:p>
          <a:p>
            <a:r>
              <a:rPr lang="fr-FR" sz="2000" dirty="0"/>
              <a:t>Hors du domaine, les compétences transversales permettent aux diplômés de se présenter aux concours de niveau Bac + 5 de la fonction publique.</a:t>
            </a:r>
          </a:p>
          <a:p>
            <a:pPr lvl="1"/>
            <a:endParaRPr lang="fr-FR" dirty="0"/>
          </a:p>
          <a:p>
            <a:pPr lvl="1"/>
            <a:endParaRPr lang="fr-FR" dirty="0"/>
          </a:p>
        </p:txBody>
      </p:sp>
      <p:sp>
        <p:nvSpPr>
          <p:cNvPr id="4" name="Titre 3"/>
          <p:cNvSpPr>
            <a:spLocks noGrp="1"/>
          </p:cNvSpPr>
          <p:nvPr>
            <p:ph type="title"/>
          </p:nvPr>
        </p:nvSpPr>
        <p:spPr/>
        <p:txBody>
          <a:bodyPr/>
          <a:lstStyle/>
          <a:p>
            <a:r>
              <a:rPr lang="fr-FR" dirty="0">
                <a:solidFill>
                  <a:schemeClr val="bg1"/>
                </a:solidFill>
              </a:rPr>
              <a:t>Les débouchés du M2 DYNPED</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30</a:t>
            </a:fld>
            <a:endParaRPr lang="fr-FR"/>
          </a:p>
        </p:txBody>
      </p:sp>
    </p:spTree>
    <p:extLst>
      <p:ext uri="{BB962C8B-B14F-4D97-AF65-F5344CB8AC3E}">
        <p14:creationId xmlns:p14="http://schemas.microsoft.com/office/powerpoint/2010/main" val="3124256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B5533-E242-439D-B66E-4E920280EC17}"/>
              </a:ext>
            </a:extLst>
          </p:cNvPr>
          <p:cNvSpPr>
            <a:spLocks noGrp="1"/>
          </p:cNvSpPr>
          <p:nvPr>
            <p:ph type="title"/>
          </p:nvPr>
        </p:nvSpPr>
        <p:spPr/>
        <p:txBody>
          <a:bodyPr>
            <a:normAutofit/>
          </a:bodyPr>
          <a:lstStyle/>
          <a:p>
            <a:r>
              <a:rPr lang="fr-FR" dirty="0"/>
              <a:t>M2 ingénierie de la transition touristique et </a:t>
            </a:r>
            <a:r>
              <a:rPr lang="fr-FR" dirty="0" err="1"/>
              <a:t>ecologique</a:t>
            </a:r>
            <a:endParaRPr lang="fr-FR" dirty="0"/>
          </a:p>
        </p:txBody>
      </p:sp>
      <p:sp>
        <p:nvSpPr>
          <p:cNvPr id="3" name="Espace réservé du texte 2">
            <a:extLst>
              <a:ext uri="{FF2B5EF4-FFF2-40B4-BE49-F238E27FC236}">
                <a16:creationId xmlns:a16="http://schemas.microsoft.com/office/drawing/2014/main" id="{738A5381-FC81-4439-BC97-7DFBE37DEF7D}"/>
              </a:ext>
            </a:extLst>
          </p:cNvPr>
          <p:cNvSpPr>
            <a:spLocks noGrp="1"/>
          </p:cNvSpPr>
          <p:nvPr>
            <p:ph type="body" idx="1"/>
          </p:nvPr>
        </p:nvSpPr>
        <p:spPr/>
        <p:txBody>
          <a:bodyPr>
            <a:normAutofit/>
          </a:bodyPr>
          <a:lstStyle/>
          <a:p>
            <a:r>
              <a:rPr lang="fr-FR" sz="6600" dirty="0">
                <a:solidFill>
                  <a:schemeClr val="bg1"/>
                </a:solidFill>
              </a:rPr>
              <a:t>M2 ITTE</a:t>
            </a:r>
          </a:p>
        </p:txBody>
      </p:sp>
      <p:sp>
        <p:nvSpPr>
          <p:cNvPr id="4" name="Espace réservé du numéro de diapositive 3">
            <a:extLst>
              <a:ext uri="{FF2B5EF4-FFF2-40B4-BE49-F238E27FC236}">
                <a16:creationId xmlns:a16="http://schemas.microsoft.com/office/drawing/2014/main" id="{84F00999-8B86-4C3D-9849-FCAC42966E6C}"/>
              </a:ext>
            </a:extLst>
          </p:cNvPr>
          <p:cNvSpPr>
            <a:spLocks noGrp="1"/>
          </p:cNvSpPr>
          <p:nvPr>
            <p:ph type="sldNum" sz="quarter" idx="12"/>
          </p:nvPr>
        </p:nvSpPr>
        <p:spPr/>
        <p:txBody>
          <a:bodyPr/>
          <a:lstStyle/>
          <a:p>
            <a:fld id="{B687AB6D-D5DC-4019-9A02-E17EDDC7C3EA}" type="slidenum">
              <a:rPr lang="fr-FR" smtClean="0"/>
              <a:pPr/>
              <a:t>31</a:t>
            </a:fld>
            <a:endParaRPr lang="fr-FR"/>
          </a:p>
        </p:txBody>
      </p:sp>
    </p:spTree>
    <p:extLst>
      <p:ext uri="{BB962C8B-B14F-4D97-AF65-F5344CB8AC3E}">
        <p14:creationId xmlns:p14="http://schemas.microsoft.com/office/powerpoint/2010/main" val="2258964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7859216" cy="4525963"/>
          </a:xfrm>
        </p:spPr>
        <p:txBody>
          <a:bodyPr>
            <a:normAutofit/>
          </a:bodyPr>
          <a:lstStyle/>
          <a:p>
            <a:r>
              <a:rPr lang="fr-FR" sz="2000" dirty="0"/>
              <a:t>Formation en alternance (CFA UNION)</a:t>
            </a:r>
          </a:p>
          <a:p>
            <a:r>
              <a:rPr lang="fr-FR" sz="2000" dirty="0"/>
              <a:t>Rythme de la formation: 2 semaines en formation + 2 semaines en entreprise</a:t>
            </a:r>
          </a:p>
          <a:p>
            <a:r>
              <a:rPr lang="fr-FR" sz="2000" dirty="0"/>
              <a:t>Nombre d’étudiants: 15</a:t>
            </a:r>
          </a:p>
          <a:p>
            <a:r>
              <a:rPr lang="fr-FR" sz="2000" dirty="0"/>
              <a:t> Habituellement, les axes des formations en tourisme sont : </a:t>
            </a:r>
          </a:p>
          <a:p>
            <a:r>
              <a:rPr lang="fr-FR" sz="2000" dirty="0"/>
              <a:t>	(1) gestion, management, événementiel ;</a:t>
            </a:r>
          </a:p>
          <a:p>
            <a:r>
              <a:rPr lang="fr-FR" sz="2000" dirty="0"/>
              <a:t>	(2) patrimoine, valorisation culturelle ; </a:t>
            </a:r>
          </a:p>
          <a:p>
            <a:r>
              <a:rPr lang="fr-FR" sz="2000" dirty="0"/>
              <a:t>	(3) protection de l’environnement, aménagement. </a:t>
            </a:r>
          </a:p>
          <a:p>
            <a:r>
              <a:rPr lang="fr-FR" sz="2000" dirty="0"/>
              <a:t> </a:t>
            </a:r>
            <a:r>
              <a:rPr lang="fr-FR" sz="2000" b="1" u="sng" dirty="0"/>
              <a:t>Originalité ITTE :  </a:t>
            </a:r>
          </a:p>
          <a:p>
            <a:r>
              <a:rPr lang="fr-FR" sz="2000" dirty="0"/>
              <a:t>	(1) articulation sciences expérimentales / sciences sociales ; </a:t>
            </a:r>
          </a:p>
          <a:p>
            <a:r>
              <a:rPr lang="fr-FR" sz="2000" dirty="0"/>
              <a:t>	(2) transition(s) touristique et écologique. </a:t>
            </a:r>
          </a:p>
          <a:p>
            <a:pPr lvl="1"/>
            <a:endParaRPr lang="fr-FR" dirty="0"/>
          </a:p>
          <a:p>
            <a:pPr lvl="1"/>
            <a:endParaRPr lang="fr-FR" dirty="0"/>
          </a:p>
        </p:txBody>
      </p:sp>
      <p:sp>
        <p:nvSpPr>
          <p:cNvPr id="4" name="Titre 3"/>
          <p:cNvSpPr>
            <a:spLocks noGrp="1"/>
          </p:cNvSpPr>
          <p:nvPr>
            <p:ph type="title"/>
          </p:nvPr>
        </p:nvSpPr>
        <p:spPr/>
        <p:txBody>
          <a:bodyPr/>
          <a:lstStyle/>
          <a:p>
            <a:r>
              <a:rPr lang="fr-FR" dirty="0">
                <a:solidFill>
                  <a:schemeClr val="bg1"/>
                </a:solidFill>
              </a:rPr>
              <a:t>Les objectifs de M2 ITTE</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32</a:t>
            </a:fld>
            <a:endParaRPr lang="fr-FR"/>
          </a:p>
        </p:txBody>
      </p:sp>
    </p:spTree>
    <p:extLst>
      <p:ext uri="{BB962C8B-B14F-4D97-AF65-F5344CB8AC3E}">
        <p14:creationId xmlns:p14="http://schemas.microsoft.com/office/powerpoint/2010/main" val="3842740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a:solidFill>
                  <a:schemeClr val="bg1"/>
                </a:solidFill>
              </a:rPr>
              <a:t>Les unités d’enseignement de M2 ITTE</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33</a:t>
            </a:fld>
            <a:endParaRPr lang="fr-FR"/>
          </a:p>
        </p:txBody>
      </p:sp>
      <p:sp>
        <p:nvSpPr>
          <p:cNvPr id="6" name="Espace réservé du contenu 5">
            <a:extLst>
              <a:ext uri="{FF2B5EF4-FFF2-40B4-BE49-F238E27FC236}">
                <a16:creationId xmlns:a16="http://schemas.microsoft.com/office/drawing/2014/main" id="{8C69DEB8-959C-463B-8B2A-3204CCAC11EA}"/>
              </a:ext>
            </a:extLst>
          </p:cNvPr>
          <p:cNvSpPr>
            <a:spLocks noGrp="1"/>
          </p:cNvSpPr>
          <p:nvPr>
            <p:ph idx="1"/>
          </p:nvPr>
        </p:nvSpPr>
        <p:spPr/>
        <p:txBody>
          <a:bodyPr/>
          <a:lstStyle/>
          <a:p>
            <a:endParaRPr lang="fr-FR"/>
          </a:p>
        </p:txBody>
      </p:sp>
      <p:pic>
        <p:nvPicPr>
          <p:cNvPr id="7" name="Picture 4">
            <a:extLst>
              <a:ext uri="{FF2B5EF4-FFF2-40B4-BE49-F238E27FC236}">
                <a16:creationId xmlns:a16="http://schemas.microsoft.com/office/drawing/2014/main" id="{F8243719-76D5-4CA3-A203-F2C4BC3C4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7600"/>
            <a:ext cx="7765553" cy="489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53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solidFill>
                  <a:schemeClr val="bg1"/>
                </a:solidFill>
              </a:rPr>
              <a:t>Le débouchés du M2 ITTE</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34</a:t>
            </a:fld>
            <a:endParaRPr lang="fr-FR"/>
          </a:p>
        </p:txBody>
      </p:sp>
      <p:sp>
        <p:nvSpPr>
          <p:cNvPr id="7" name="Espace réservé du contenu 2">
            <a:extLst>
              <a:ext uri="{FF2B5EF4-FFF2-40B4-BE49-F238E27FC236}">
                <a16:creationId xmlns:a16="http://schemas.microsoft.com/office/drawing/2014/main" id="{55538B9C-9FEE-4BE2-AF64-6FE77F2DE945}"/>
              </a:ext>
            </a:extLst>
          </p:cNvPr>
          <p:cNvSpPr>
            <a:spLocks noGrp="1"/>
          </p:cNvSpPr>
          <p:nvPr>
            <p:ph idx="1"/>
          </p:nvPr>
        </p:nvSpPr>
        <p:spPr>
          <a:xfrm>
            <a:off x="457200" y="1600200"/>
            <a:ext cx="8229600" cy="4525963"/>
          </a:xfrm>
        </p:spPr>
        <p:txBody>
          <a:bodyPr rtlCol="0">
            <a:normAutofit fontScale="77500" lnSpcReduction="20000"/>
          </a:bodyPr>
          <a:lstStyle/>
          <a:p>
            <a:pPr marL="0" indent="0" eaLnBrk="1" fontAlgn="auto" hangingPunct="1">
              <a:spcAft>
                <a:spcPts val="0"/>
              </a:spcAft>
              <a:buClr>
                <a:schemeClr val="accent3"/>
              </a:buClr>
              <a:buFont typeface="Wingdings 2"/>
              <a:buNone/>
              <a:defRPr/>
            </a:pPr>
            <a:r>
              <a:rPr lang="fr-FR" sz="2600" u="sng" dirty="0"/>
              <a:t>Débouchés professionnels : </a:t>
            </a:r>
          </a:p>
          <a:p>
            <a:pPr marL="0" indent="0" eaLnBrk="1" fontAlgn="auto" hangingPunct="1">
              <a:spcAft>
                <a:spcPts val="0"/>
              </a:spcAft>
              <a:buClr>
                <a:schemeClr val="accent3"/>
              </a:buClr>
              <a:buFont typeface="Wingdings 2"/>
              <a:buNone/>
              <a:defRPr/>
            </a:pPr>
            <a:r>
              <a:rPr lang="fr-FR" sz="900" dirty="0"/>
              <a:t> </a:t>
            </a:r>
          </a:p>
          <a:p>
            <a:pPr eaLnBrk="1" fontAlgn="auto" hangingPunct="1">
              <a:spcAft>
                <a:spcPts val="0"/>
              </a:spcAft>
              <a:defRPr/>
            </a:pPr>
            <a:r>
              <a:rPr lang="fr-FR" sz="1700" dirty="0"/>
              <a:t>Cinq grands secteurs d’emplois  :</a:t>
            </a:r>
            <a:endParaRPr lang="fr-FR" sz="1700" b="1" dirty="0"/>
          </a:p>
          <a:p>
            <a:pPr marL="0" indent="0" eaLnBrk="1" fontAlgn="auto" hangingPunct="1">
              <a:spcAft>
                <a:spcPts val="0"/>
              </a:spcAft>
              <a:buFont typeface="Wingdings 2" pitchFamily="18" charset="2"/>
              <a:buNone/>
              <a:defRPr/>
            </a:pPr>
            <a:endParaRPr lang="fr-FR" sz="900" b="1" dirty="0"/>
          </a:p>
          <a:p>
            <a:pPr marL="457200" lvl="1" indent="0" eaLnBrk="1" fontAlgn="auto" hangingPunct="1">
              <a:spcAft>
                <a:spcPts val="0"/>
              </a:spcAft>
              <a:buFont typeface="Arial" panose="020B0604020202020204" pitchFamily="34" charset="0"/>
              <a:buNone/>
              <a:defRPr/>
            </a:pPr>
            <a:r>
              <a:rPr lang="fr-FR" sz="1700" dirty="0"/>
              <a:t>-Collectivités locales, gestionnaires territoriaux (ONF, PNR…) ; </a:t>
            </a:r>
            <a:endParaRPr lang="fr-FR" sz="1700" b="1" dirty="0"/>
          </a:p>
          <a:p>
            <a:pPr marL="457200" lvl="1" indent="0" eaLnBrk="1" fontAlgn="auto" hangingPunct="1">
              <a:spcAft>
                <a:spcPts val="0"/>
              </a:spcAft>
              <a:buFont typeface="Arial" panose="020B0604020202020204" pitchFamily="34" charset="0"/>
              <a:buNone/>
              <a:defRPr/>
            </a:pPr>
            <a:r>
              <a:rPr lang="fr-FR" sz="1700" dirty="0"/>
              <a:t>-Structures publiques et privées d’organisation « événementiel » ; </a:t>
            </a:r>
            <a:endParaRPr lang="fr-FR" sz="1700" b="1" dirty="0"/>
          </a:p>
          <a:p>
            <a:pPr marL="457200" lvl="1" indent="0" eaLnBrk="1" fontAlgn="auto" hangingPunct="1">
              <a:spcAft>
                <a:spcPts val="0"/>
              </a:spcAft>
              <a:buFont typeface="Arial" panose="020B0604020202020204" pitchFamily="34" charset="0"/>
              <a:buNone/>
              <a:defRPr/>
            </a:pPr>
            <a:r>
              <a:rPr lang="fr-FR" sz="1700" dirty="0"/>
              <a:t>-Structures d’hébergement et d’animation ; </a:t>
            </a:r>
            <a:endParaRPr lang="fr-FR" sz="1700" b="1" dirty="0"/>
          </a:p>
          <a:p>
            <a:pPr marL="457200" lvl="1" indent="0" eaLnBrk="1" fontAlgn="auto" hangingPunct="1">
              <a:spcAft>
                <a:spcPts val="0"/>
              </a:spcAft>
              <a:buFont typeface="Arial" panose="020B0604020202020204" pitchFamily="34" charset="0"/>
              <a:buNone/>
              <a:defRPr/>
            </a:pPr>
            <a:r>
              <a:rPr lang="fr-FR" sz="1700" dirty="0"/>
              <a:t>-Tour operateurs et agences (réceptives) ; </a:t>
            </a:r>
            <a:endParaRPr lang="fr-FR" sz="1700" b="1" dirty="0"/>
          </a:p>
          <a:p>
            <a:pPr marL="457200" lvl="1" indent="0" eaLnBrk="1" fontAlgn="auto" hangingPunct="1">
              <a:spcAft>
                <a:spcPts val="0"/>
              </a:spcAft>
              <a:buFont typeface="Arial" panose="020B0604020202020204" pitchFamily="34" charset="0"/>
              <a:buNone/>
              <a:defRPr/>
            </a:pPr>
            <a:r>
              <a:rPr lang="fr-FR" sz="1700" dirty="0"/>
              <a:t>-Cabinets de consultants. </a:t>
            </a:r>
          </a:p>
          <a:p>
            <a:pPr eaLnBrk="1" fontAlgn="auto" hangingPunct="1">
              <a:spcAft>
                <a:spcPts val="0"/>
              </a:spcAft>
              <a:defRPr/>
            </a:pPr>
            <a:endParaRPr lang="fr-FR" sz="1700" b="1" dirty="0"/>
          </a:p>
          <a:p>
            <a:pPr eaLnBrk="1" fontAlgn="auto" hangingPunct="1">
              <a:spcAft>
                <a:spcPts val="0"/>
              </a:spcAft>
              <a:defRPr/>
            </a:pPr>
            <a:r>
              <a:rPr lang="fr-FR" sz="1700" dirty="0"/>
              <a:t>Postes types proposés dans ces secteurs (exemples) : </a:t>
            </a:r>
            <a:endParaRPr lang="fr-FR" sz="1700" b="1" dirty="0"/>
          </a:p>
          <a:p>
            <a:pPr marL="0" indent="0" eaLnBrk="1" fontAlgn="auto" hangingPunct="1">
              <a:spcAft>
                <a:spcPts val="0"/>
              </a:spcAft>
              <a:buFont typeface="Wingdings 2" pitchFamily="18" charset="2"/>
              <a:buNone/>
              <a:defRPr/>
            </a:pPr>
            <a:r>
              <a:rPr lang="fr-FR" sz="1700" dirty="0"/>
              <a:t> </a:t>
            </a:r>
            <a:endParaRPr lang="fr-FR" sz="900" b="1" dirty="0"/>
          </a:p>
          <a:p>
            <a:pPr marL="457200" lvl="1" indent="0" eaLnBrk="1" fontAlgn="auto" hangingPunct="1">
              <a:spcAft>
                <a:spcPts val="0"/>
              </a:spcAft>
              <a:buFont typeface="Arial" panose="020B0604020202020204" pitchFamily="34" charset="0"/>
              <a:buNone/>
              <a:defRPr/>
            </a:pPr>
            <a:r>
              <a:rPr lang="fr-FR" sz="1700" dirty="0"/>
              <a:t>-Responsable de projets </a:t>
            </a:r>
            <a:r>
              <a:rPr lang="fr-FR" sz="1700" dirty="0" err="1"/>
              <a:t>éco-touristiques</a:t>
            </a:r>
            <a:r>
              <a:rPr lang="fr-FR" sz="1700" dirty="0"/>
              <a:t> ; </a:t>
            </a:r>
            <a:endParaRPr lang="fr-FR" sz="1700" b="1" dirty="0"/>
          </a:p>
          <a:p>
            <a:pPr marL="457200" lvl="1" indent="0" eaLnBrk="1" fontAlgn="auto" hangingPunct="1">
              <a:spcAft>
                <a:spcPts val="0"/>
              </a:spcAft>
              <a:buFont typeface="Arial" panose="020B0604020202020204" pitchFamily="34" charset="0"/>
              <a:buNone/>
              <a:defRPr/>
            </a:pPr>
            <a:r>
              <a:rPr lang="fr-FR" sz="1700" dirty="0"/>
              <a:t>-Responsable d’agence ; </a:t>
            </a:r>
            <a:endParaRPr lang="fr-FR" sz="1700" b="1" dirty="0"/>
          </a:p>
          <a:p>
            <a:pPr marL="457200" lvl="1" indent="0" eaLnBrk="1" fontAlgn="auto" hangingPunct="1">
              <a:spcAft>
                <a:spcPts val="0"/>
              </a:spcAft>
              <a:buFont typeface="Arial" panose="020B0604020202020204" pitchFamily="34" charset="0"/>
              <a:buNone/>
              <a:defRPr/>
            </a:pPr>
            <a:r>
              <a:rPr lang="fr-FR" sz="1700" dirty="0"/>
              <a:t>-Manager écotouristique ; </a:t>
            </a:r>
            <a:endParaRPr lang="fr-FR" sz="1700" b="1" dirty="0"/>
          </a:p>
          <a:p>
            <a:pPr marL="457200" lvl="1" indent="0" eaLnBrk="1" fontAlgn="auto" hangingPunct="1">
              <a:spcAft>
                <a:spcPts val="0"/>
              </a:spcAft>
              <a:buFont typeface="Arial" panose="020B0604020202020204" pitchFamily="34" charset="0"/>
              <a:buNone/>
              <a:defRPr/>
            </a:pPr>
            <a:r>
              <a:rPr lang="fr-FR" sz="1700" dirty="0"/>
              <a:t>-</a:t>
            </a:r>
            <a:r>
              <a:rPr lang="fr-FR" sz="1700" dirty="0" err="1"/>
              <a:t>Chargé.e</a:t>
            </a:r>
            <a:r>
              <a:rPr lang="fr-FR" sz="1700" dirty="0"/>
              <a:t> de mission développement durable et sport de nature ; </a:t>
            </a:r>
            <a:endParaRPr lang="fr-FR" sz="1700" b="1" dirty="0"/>
          </a:p>
          <a:p>
            <a:pPr marL="457200" lvl="1" indent="0" eaLnBrk="1" fontAlgn="auto" hangingPunct="1">
              <a:spcAft>
                <a:spcPts val="0"/>
              </a:spcAft>
              <a:buFont typeface="Arial" panose="020B0604020202020204" pitchFamily="34" charset="0"/>
              <a:buNone/>
              <a:defRPr/>
            </a:pPr>
            <a:r>
              <a:rPr lang="fr-FR" sz="1700" dirty="0"/>
              <a:t>-</a:t>
            </a:r>
            <a:r>
              <a:rPr lang="fr-FR" sz="1700" dirty="0" err="1"/>
              <a:t>Chargé.e</a:t>
            </a:r>
            <a:r>
              <a:rPr lang="fr-FR" sz="1700" dirty="0"/>
              <a:t> de mission marques nationales du tourisme ; </a:t>
            </a:r>
            <a:endParaRPr lang="fr-FR" sz="1700" b="1" dirty="0"/>
          </a:p>
          <a:p>
            <a:pPr marL="457200" lvl="1" indent="0" eaLnBrk="1" fontAlgn="auto" hangingPunct="1">
              <a:spcAft>
                <a:spcPts val="0"/>
              </a:spcAft>
              <a:buFont typeface="Arial" panose="020B0604020202020204" pitchFamily="34" charset="0"/>
              <a:buNone/>
              <a:defRPr/>
            </a:pPr>
            <a:r>
              <a:rPr lang="fr-FR" sz="1700" dirty="0"/>
              <a:t>-</a:t>
            </a:r>
            <a:r>
              <a:rPr lang="fr-FR" sz="1700" dirty="0" err="1"/>
              <a:t>Chargé.e</a:t>
            </a:r>
            <a:r>
              <a:rPr lang="fr-FR" sz="1700" dirty="0"/>
              <a:t> de développement biodiversité / écotourisme ; </a:t>
            </a:r>
            <a:endParaRPr lang="fr-FR" sz="1700" b="1" dirty="0"/>
          </a:p>
          <a:p>
            <a:pPr marL="457200" lvl="1" indent="0" eaLnBrk="1" fontAlgn="auto" hangingPunct="1">
              <a:spcAft>
                <a:spcPts val="0"/>
              </a:spcAft>
              <a:buFont typeface="Arial" panose="020B0604020202020204" pitchFamily="34" charset="0"/>
              <a:buNone/>
              <a:defRPr/>
            </a:pPr>
            <a:r>
              <a:rPr lang="fr-FR" sz="1700" dirty="0"/>
              <a:t>-</a:t>
            </a:r>
            <a:r>
              <a:rPr lang="fr-FR" sz="1700" dirty="0" err="1"/>
              <a:t>Chargé.e</a:t>
            </a:r>
            <a:r>
              <a:rPr lang="fr-FR" sz="1700" dirty="0"/>
              <a:t> de mission « événementiel » écoresponsable ; </a:t>
            </a:r>
            <a:endParaRPr lang="fr-FR" sz="1700" b="1" dirty="0"/>
          </a:p>
          <a:p>
            <a:pPr marL="457200" lvl="1" indent="0" eaLnBrk="1" fontAlgn="auto" hangingPunct="1">
              <a:spcAft>
                <a:spcPts val="0"/>
              </a:spcAft>
              <a:buFont typeface="Arial" panose="020B0604020202020204" pitchFamily="34" charset="0"/>
              <a:buNone/>
              <a:defRPr/>
            </a:pPr>
            <a:r>
              <a:rPr lang="fr-FR" sz="1700" dirty="0"/>
              <a:t>-</a:t>
            </a:r>
            <a:r>
              <a:rPr lang="fr-FR" sz="1700" dirty="0" err="1"/>
              <a:t>Conseiller.ère</a:t>
            </a:r>
            <a:r>
              <a:rPr lang="fr-FR" sz="1700" dirty="0"/>
              <a:t> voyages ; </a:t>
            </a:r>
            <a:endParaRPr lang="fr-FR" sz="1700" b="1" dirty="0"/>
          </a:p>
          <a:p>
            <a:pPr marL="457200" lvl="1" indent="0" eaLnBrk="1" fontAlgn="auto" hangingPunct="1">
              <a:spcAft>
                <a:spcPts val="0"/>
              </a:spcAft>
              <a:buFont typeface="Arial" panose="020B0604020202020204" pitchFamily="34" charset="0"/>
              <a:buNone/>
              <a:defRPr/>
            </a:pPr>
            <a:r>
              <a:rPr lang="fr-FR" sz="1700" dirty="0"/>
              <a:t>-Junior / Senior </a:t>
            </a:r>
            <a:r>
              <a:rPr lang="fr-FR" sz="1700" dirty="0" err="1"/>
              <a:t>product</a:t>
            </a:r>
            <a:r>
              <a:rPr lang="fr-FR" sz="1700" dirty="0"/>
              <a:t> manager. </a:t>
            </a:r>
          </a:p>
          <a:p>
            <a:pPr marL="457200" lvl="1" indent="0" eaLnBrk="1" fontAlgn="auto" hangingPunct="1">
              <a:spcAft>
                <a:spcPts val="0"/>
              </a:spcAft>
              <a:buFont typeface="Arial" panose="020B0604020202020204" pitchFamily="34" charset="0"/>
              <a:buNone/>
              <a:defRPr/>
            </a:pPr>
            <a:endParaRPr lang="fr-FR" sz="1700" b="1" dirty="0"/>
          </a:p>
          <a:p>
            <a:pPr marL="0" indent="0" eaLnBrk="1" fontAlgn="auto" hangingPunct="1">
              <a:spcAft>
                <a:spcPts val="0"/>
              </a:spcAft>
              <a:buFont typeface="Arial" panose="020B0604020202020204" pitchFamily="34" charset="0"/>
              <a:buNone/>
              <a:defRPr/>
            </a:pPr>
            <a:r>
              <a:rPr lang="fr-FR" sz="1700" b="1" dirty="0"/>
              <a:t>	NB : recherche / thèse</a:t>
            </a:r>
          </a:p>
        </p:txBody>
      </p:sp>
    </p:spTree>
    <p:extLst>
      <p:ext uri="{BB962C8B-B14F-4D97-AF65-F5344CB8AC3E}">
        <p14:creationId xmlns:p14="http://schemas.microsoft.com/office/powerpoint/2010/main" val="3135182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5"/>
          <p:cNvSpPr txBox="1">
            <a:spLocks noChangeArrowheads="1"/>
          </p:cNvSpPr>
          <p:nvPr/>
        </p:nvSpPr>
        <p:spPr bwMode="auto">
          <a:xfrm>
            <a:off x="5559425" y="280988"/>
            <a:ext cx="247650" cy="366712"/>
          </a:xfrm>
          <a:prstGeom prst="rect">
            <a:avLst/>
          </a:prstGeom>
          <a:noFill/>
          <a:ln w="9525">
            <a:noFill/>
            <a:miter lim="800000"/>
            <a:headEnd/>
            <a:tailEnd/>
          </a:ln>
        </p:spPr>
        <p:txBody>
          <a:bodyPr wrap="none">
            <a:spAutoFit/>
          </a:bodyPr>
          <a:lstStyle/>
          <a:p>
            <a:r>
              <a:rPr lang="fr-FR"/>
              <a:t> </a:t>
            </a:r>
          </a:p>
        </p:txBody>
      </p:sp>
      <p:sp>
        <p:nvSpPr>
          <p:cNvPr id="26628" name="Text Box 6"/>
          <p:cNvSpPr txBox="1">
            <a:spLocks noChangeArrowheads="1"/>
          </p:cNvSpPr>
          <p:nvPr/>
        </p:nvSpPr>
        <p:spPr bwMode="auto">
          <a:xfrm>
            <a:off x="1475626" y="2348880"/>
            <a:ext cx="6696773" cy="3323987"/>
          </a:xfrm>
          <a:prstGeom prst="rect">
            <a:avLst/>
          </a:prstGeom>
          <a:noFill/>
          <a:ln w="9525">
            <a:noFill/>
            <a:miter lim="800000"/>
            <a:headEnd/>
            <a:tailEnd/>
          </a:ln>
        </p:spPr>
        <p:txBody>
          <a:bodyPr wrap="square">
            <a:spAutoFit/>
          </a:bodyPr>
          <a:lstStyle/>
          <a:p>
            <a:pPr marL="0" lvl="1" algn="ctr"/>
            <a:r>
              <a:rPr lang="fr-FR" altLang="ja-JP" sz="2400" b="1" dirty="0">
                <a:solidFill>
                  <a:srgbClr val="A9432B"/>
                </a:solidFill>
              </a:rPr>
              <a:t>Jean-Marc DOUGUET et Cécile BLATRIX </a:t>
            </a:r>
          </a:p>
          <a:p>
            <a:pPr marL="0" lvl="1" algn="ctr"/>
            <a:r>
              <a:rPr lang="fr-FR" altLang="ja-JP" sz="2400" b="1" dirty="0">
                <a:solidFill>
                  <a:srgbClr val="A9432B"/>
                </a:solidFill>
              </a:rPr>
              <a:t>(Co-responsables de la mention GTDL)</a:t>
            </a:r>
          </a:p>
          <a:p>
            <a:pPr marL="0" lvl="1" algn="ctr"/>
            <a:br>
              <a:rPr lang="fr-FR" altLang="ja-JP" dirty="0">
                <a:solidFill>
                  <a:srgbClr val="A9432B"/>
                </a:solidFill>
              </a:rPr>
            </a:br>
            <a:r>
              <a:rPr lang="fr-FR" dirty="0">
                <a:hlinkClick r:id="rId2"/>
              </a:rPr>
              <a:t>Jean-Marc.Douguet@paris-saclay.fr</a:t>
            </a:r>
            <a:r>
              <a:rPr lang="fr-FR" dirty="0"/>
              <a:t> </a:t>
            </a:r>
          </a:p>
          <a:p>
            <a:pPr marL="0" lvl="1" algn="ctr"/>
            <a:endParaRPr lang="fr-FR" dirty="0"/>
          </a:p>
          <a:p>
            <a:pPr marL="0" lvl="1" algn="ctr"/>
            <a:r>
              <a:rPr lang="fr-FR" dirty="0">
                <a:hlinkClick r:id="rId3"/>
              </a:rPr>
              <a:t>Cecile.Blatrix@agroparistech.fr</a:t>
            </a:r>
            <a:endParaRPr lang="fr-FR" dirty="0"/>
          </a:p>
          <a:p>
            <a:endParaRPr lang="fr-FR" dirty="0"/>
          </a:p>
          <a:p>
            <a:endParaRPr lang="fr-FR" altLang="ja-JP" dirty="0"/>
          </a:p>
          <a:p>
            <a:r>
              <a:rPr lang="fr-FR" b="1" u="sng" dirty="0"/>
              <a:t>Site internet</a:t>
            </a:r>
            <a:r>
              <a:rPr lang="fr-FR" dirty="0"/>
              <a:t>: https://www.universite-paris-saclay.fr/formation/master/gestion-des-territoires-et-developpement-local</a:t>
            </a:r>
          </a:p>
        </p:txBody>
      </p:sp>
      <p:sp>
        <p:nvSpPr>
          <p:cNvPr id="5" name="Titre 4"/>
          <p:cNvSpPr>
            <a:spLocks noGrp="1"/>
          </p:cNvSpPr>
          <p:nvPr>
            <p:ph type="title"/>
          </p:nvPr>
        </p:nvSpPr>
        <p:spPr/>
        <p:txBody>
          <a:bodyPr/>
          <a:lstStyle/>
          <a:p>
            <a:r>
              <a:rPr lang="fr-FR" dirty="0">
                <a:solidFill>
                  <a:schemeClr val="bg1"/>
                </a:solidFill>
              </a:rPr>
              <a:t>Contacts </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35</a:t>
            </a:fld>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22286" y="1484784"/>
            <a:ext cx="4017666" cy="4176464"/>
          </a:xfrm>
        </p:spPr>
        <p:txBody>
          <a:bodyPr>
            <a:normAutofit/>
          </a:bodyPr>
          <a:lstStyle/>
          <a:p>
            <a:r>
              <a:rPr lang="fr-FR" dirty="0">
                <a:solidFill>
                  <a:schemeClr val="bg1"/>
                </a:solidFill>
              </a:rPr>
              <a:t>17 </a:t>
            </a:r>
            <a:r>
              <a:rPr lang="fr-FR" dirty="0" err="1">
                <a:solidFill>
                  <a:schemeClr val="bg1"/>
                </a:solidFill>
              </a:rPr>
              <a:t>Graduate</a:t>
            </a:r>
            <a:r>
              <a:rPr lang="fr-FR" dirty="0">
                <a:solidFill>
                  <a:schemeClr val="bg1"/>
                </a:solidFill>
              </a:rPr>
              <a:t> </a:t>
            </a:r>
            <a:r>
              <a:rPr lang="fr-FR" dirty="0" err="1">
                <a:solidFill>
                  <a:schemeClr val="bg1"/>
                </a:solidFill>
              </a:rPr>
              <a:t>Schools</a:t>
            </a:r>
            <a:r>
              <a:rPr lang="fr-FR" dirty="0">
                <a:solidFill>
                  <a:schemeClr val="bg1"/>
                </a:solidFill>
              </a:rPr>
              <a:t> –Articulation Master-Doctorat-Recherche</a:t>
            </a:r>
            <a:endParaRPr lang="fr-FR" dirty="0"/>
          </a:p>
        </p:txBody>
      </p:sp>
      <p:pic>
        <p:nvPicPr>
          <p:cNvPr id="7" name="Espace réservé du contenu 6">
            <a:extLst>
              <a:ext uri="{FF2B5EF4-FFF2-40B4-BE49-F238E27FC236}">
                <a16:creationId xmlns:a16="http://schemas.microsoft.com/office/drawing/2014/main" id="{AFBEB3F0-B591-49FE-876C-3F4327BA6E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2296" y="0"/>
            <a:ext cx="4901703" cy="6217502"/>
          </a:xfrm>
        </p:spPr>
      </p:pic>
      <p:sp>
        <p:nvSpPr>
          <p:cNvPr id="2" name="Espace réservé du numéro de diapositive 1"/>
          <p:cNvSpPr>
            <a:spLocks noGrp="1"/>
          </p:cNvSpPr>
          <p:nvPr>
            <p:ph type="sldNum" sz="quarter" idx="12"/>
          </p:nvPr>
        </p:nvSpPr>
        <p:spPr/>
        <p:txBody>
          <a:bodyPr/>
          <a:lstStyle/>
          <a:p>
            <a:fld id="{B687AB6D-D5DC-4019-9A02-E17EDDC7C3EA}" type="slidenum">
              <a:rPr lang="fr-FR" smtClean="0"/>
              <a:pPr/>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r>
              <a:rPr lang="fr-FR" sz="2600" dirty="0"/>
              <a:t>Biologie, Société, Ecologie &amp; Environnement, Ressources, Agriculture &amp; Alimentation</a:t>
            </a:r>
          </a:p>
          <a:p>
            <a:r>
              <a:rPr lang="fr-FR" sz="2600" dirty="0"/>
              <a:t>Enjeux liés au devenir de la biosphère et de nos sociétés : transition écologique vers des systèmes de production agricole durables, gestion et l'usage des ressources, changements globaux et leurs impacts…</a:t>
            </a:r>
          </a:p>
          <a:p>
            <a:r>
              <a:rPr lang="fr-FR" sz="2600" u="sng" dirty="0"/>
              <a:t>Responsables</a:t>
            </a:r>
            <a:r>
              <a:rPr lang="fr-FR" sz="2600" dirty="0"/>
              <a:t> : Benoît Gabrielle (Univ Paris Saclay; AgroParisTech),  Claire </a:t>
            </a:r>
            <a:r>
              <a:rPr lang="fr-FR" sz="2600" dirty="0" err="1"/>
              <a:t>Rogel</a:t>
            </a:r>
            <a:r>
              <a:rPr lang="fr-FR" sz="2600" dirty="0"/>
              <a:t> – Gaillard (</a:t>
            </a:r>
            <a:r>
              <a:rPr lang="fr-FR" sz="2600" dirty="0" err="1"/>
              <a:t>INRAe</a:t>
            </a:r>
            <a:r>
              <a:rPr lang="fr-FR" sz="2600" dirty="0"/>
              <a:t>), Marie Dufresne (Univ Paris Saclay)</a:t>
            </a:r>
          </a:p>
          <a:p>
            <a:r>
              <a:rPr lang="fr-FR" sz="2600" u="sng" dirty="0"/>
              <a:t>Les Mentions</a:t>
            </a:r>
            <a:r>
              <a:rPr lang="fr-FR" sz="2600" dirty="0"/>
              <a:t>: </a:t>
            </a:r>
          </a:p>
          <a:p>
            <a:pPr lvl="1"/>
            <a:r>
              <a:rPr lang="fr-FR" sz="2600" dirty="0" err="1"/>
              <a:t>Agrosciences</a:t>
            </a:r>
            <a:r>
              <a:rPr lang="fr-FR" sz="2600" dirty="0"/>
              <a:t>, Environnement, Territoires, Paysages, Forêts</a:t>
            </a:r>
          </a:p>
          <a:p>
            <a:pPr lvl="1"/>
            <a:r>
              <a:rPr lang="fr-FR" sz="2600" dirty="0"/>
              <a:t>Biodiversité, </a:t>
            </a:r>
            <a:r>
              <a:rPr lang="fr-FR" sz="2600" dirty="0" err="1"/>
              <a:t>Ecologie</a:t>
            </a:r>
            <a:r>
              <a:rPr lang="fr-FR" sz="2600" dirty="0"/>
              <a:t>, </a:t>
            </a:r>
            <a:r>
              <a:rPr lang="fr-FR" sz="2600" dirty="0" err="1"/>
              <a:t>Evolution</a:t>
            </a:r>
            <a:endParaRPr lang="fr-FR" sz="2600" dirty="0"/>
          </a:p>
          <a:p>
            <a:pPr lvl="1"/>
            <a:r>
              <a:rPr lang="fr-FR" sz="2600" dirty="0"/>
              <a:t>Biologie Intégrative et Physiologie</a:t>
            </a:r>
          </a:p>
          <a:p>
            <a:pPr lvl="1"/>
            <a:r>
              <a:rPr lang="fr-FR" sz="2600" dirty="0" err="1"/>
              <a:t>Economie</a:t>
            </a:r>
            <a:r>
              <a:rPr lang="fr-FR" sz="2600" dirty="0"/>
              <a:t> de l'</a:t>
            </a:r>
            <a:r>
              <a:rPr lang="fr-FR" sz="2600" dirty="0" err="1"/>
              <a:t>Energie</a:t>
            </a:r>
            <a:r>
              <a:rPr lang="fr-FR" sz="2600" dirty="0"/>
              <a:t>, de l'Environnement et des Transports</a:t>
            </a:r>
          </a:p>
          <a:p>
            <a:pPr lvl="1"/>
            <a:r>
              <a:rPr lang="fr-FR" sz="2600" b="1" dirty="0"/>
              <a:t>Gestion des Territoires et Développement Local</a:t>
            </a:r>
          </a:p>
          <a:p>
            <a:pPr lvl="1"/>
            <a:r>
              <a:rPr lang="fr-FR" sz="2600" dirty="0"/>
              <a:t>Nutrition et Sciences des Aliments</a:t>
            </a:r>
          </a:p>
          <a:p>
            <a:pPr marL="457200" lvl="1" indent="0">
              <a:buNone/>
            </a:pPr>
            <a:endParaRPr lang="fr-FR" dirty="0"/>
          </a:p>
        </p:txBody>
      </p:sp>
      <p:sp>
        <p:nvSpPr>
          <p:cNvPr id="4" name="Titre 3"/>
          <p:cNvSpPr>
            <a:spLocks noGrp="1"/>
          </p:cNvSpPr>
          <p:nvPr>
            <p:ph type="title"/>
          </p:nvPr>
        </p:nvSpPr>
        <p:spPr/>
        <p:txBody>
          <a:bodyPr/>
          <a:lstStyle/>
          <a:p>
            <a:r>
              <a:rPr lang="fr-FR" dirty="0">
                <a:solidFill>
                  <a:schemeClr val="bg1"/>
                </a:solidFill>
              </a:rPr>
              <a:t>La </a:t>
            </a:r>
            <a:r>
              <a:rPr lang="fr-FR" dirty="0" err="1">
                <a:solidFill>
                  <a:schemeClr val="bg1"/>
                </a:solidFill>
              </a:rPr>
              <a:t>Graduate</a:t>
            </a:r>
            <a:r>
              <a:rPr lang="fr-FR" dirty="0">
                <a:solidFill>
                  <a:schemeClr val="bg1"/>
                </a:solidFill>
              </a:rPr>
              <a:t> </a:t>
            </a:r>
            <a:r>
              <a:rPr lang="fr-FR" dirty="0" err="1">
                <a:solidFill>
                  <a:schemeClr val="bg1"/>
                </a:solidFill>
              </a:rPr>
              <a:t>School</a:t>
            </a:r>
            <a:r>
              <a:rPr lang="fr-FR" dirty="0">
                <a:solidFill>
                  <a:schemeClr val="bg1"/>
                </a:solidFill>
              </a:rPr>
              <a:t> BIOSPHERA</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7638"/>
            <a:ext cx="8229600" cy="4709120"/>
          </a:xfrm>
        </p:spPr>
        <p:txBody>
          <a:bodyPr>
            <a:normAutofit fontScale="55000" lnSpcReduction="20000"/>
          </a:bodyPr>
          <a:lstStyle/>
          <a:p>
            <a:pPr>
              <a:buFont typeface="Wingdings" panose="05000000000000000000" pitchFamily="2" charset="2"/>
              <a:buChar char="Ø"/>
            </a:pPr>
            <a:r>
              <a:rPr lang="fr-FR" b="1" dirty="0"/>
              <a:t>GTDL: </a:t>
            </a:r>
            <a:r>
              <a:rPr lang="fr-FR" dirty="0"/>
              <a:t>Gestion des Territoires et Développement Local</a:t>
            </a:r>
          </a:p>
          <a:p>
            <a:pPr marL="0" indent="0">
              <a:buNone/>
            </a:pPr>
            <a:endParaRPr lang="fr-FR" dirty="0"/>
          </a:p>
          <a:p>
            <a:pPr>
              <a:buFont typeface="Wingdings" panose="05000000000000000000" pitchFamily="2" charset="2"/>
              <a:buChar char="Ø"/>
            </a:pPr>
            <a:r>
              <a:rPr lang="fr-FR" b="1" u="sng" dirty="0"/>
              <a:t>Responsables</a:t>
            </a:r>
            <a:r>
              <a:rPr lang="fr-FR" b="1" dirty="0"/>
              <a:t> : </a:t>
            </a:r>
            <a:r>
              <a:rPr lang="fr-FR" dirty="0"/>
              <a:t>Jean-Marc DOUGUET (Univ Paris Saclay; UVSQ) &amp; Cécile BLATRIX (Univ Paris Saclay; AgroParisTech)</a:t>
            </a:r>
          </a:p>
          <a:p>
            <a:pPr marL="0" indent="0">
              <a:buNone/>
            </a:pPr>
            <a:r>
              <a:rPr lang="fr-FR" dirty="0"/>
              <a:t>Ensemble de formations pluri-interdisciplinaires articulant des sciences du vivant et des sciences sociales et humaines : principalement les sciences politiques, les sciences économiques, le droit, l’écologie, la géographie, l’agronomie, l’</a:t>
            </a:r>
            <a:r>
              <a:rPr lang="fr-FR" dirty="0" err="1"/>
              <a:t>agro-économie</a:t>
            </a:r>
            <a:r>
              <a:rPr lang="fr-FR" dirty="0"/>
              <a:t>,…</a:t>
            </a:r>
          </a:p>
          <a:p>
            <a:pPr marL="0" indent="0">
              <a:buNone/>
            </a:pPr>
            <a:endParaRPr lang="fr-FR" dirty="0"/>
          </a:p>
          <a:p>
            <a:pPr>
              <a:buFont typeface="Wingdings" panose="05000000000000000000" pitchFamily="2" charset="2"/>
              <a:buChar char="Ø"/>
            </a:pPr>
            <a:r>
              <a:rPr lang="fr-FR" b="1" u="sng" dirty="0"/>
              <a:t>Compétences à acquérir </a:t>
            </a:r>
            <a:r>
              <a:rPr lang="fr-FR" b="1" dirty="0"/>
              <a:t>:</a:t>
            </a:r>
          </a:p>
          <a:p>
            <a:pPr>
              <a:buFont typeface="Arial" panose="020B0604020202020204" pitchFamily="34" charset="0"/>
              <a:buChar char="•"/>
            </a:pPr>
            <a:r>
              <a:rPr lang="fr-FR" dirty="0"/>
              <a:t>Décrire et définir un système complexe, sur un territoire.</a:t>
            </a:r>
          </a:p>
          <a:p>
            <a:pPr>
              <a:buFont typeface="Arial" panose="020B0604020202020204" pitchFamily="34" charset="0"/>
              <a:buChar char="•"/>
            </a:pPr>
            <a:r>
              <a:rPr lang="fr-FR" dirty="0"/>
              <a:t>Interpréter l'état des lieux, estimer les ressources et contraintes d'un territoire.</a:t>
            </a:r>
          </a:p>
          <a:p>
            <a:pPr>
              <a:buFont typeface="Arial" panose="020B0604020202020204" pitchFamily="34" charset="0"/>
              <a:buChar char="•"/>
            </a:pPr>
            <a:r>
              <a:rPr lang="fr-FR" dirty="0"/>
              <a:t>Relier les connaissances dans une approche systémique en tenant compte de la multiplicité des représentations portées par les acteurs.</a:t>
            </a:r>
          </a:p>
          <a:p>
            <a:pPr>
              <a:buFont typeface="Arial" panose="020B0604020202020204" pitchFamily="34" charset="0"/>
              <a:buChar char="•"/>
            </a:pPr>
            <a:r>
              <a:rPr lang="fr-FR" dirty="0"/>
              <a:t>Prioriser les actions à mener, en vue d'une gouvernance partagée.</a:t>
            </a:r>
          </a:p>
          <a:p>
            <a:pPr>
              <a:buFont typeface="Arial" panose="020B0604020202020204" pitchFamily="34" charset="0"/>
              <a:buChar char="•"/>
            </a:pPr>
            <a:r>
              <a:rPr lang="fr-FR" dirty="0"/>
              <a:t>Evaluer et concevoir les démarches d'évaluation du programme d'action.</a:t>
            </a:r>
          </a:p>
          <a:p>
            <a:pPr>
              <a:buFont typeface="Arial" panose="020B0604020202020204" pitchFamily="34" charset="0"/>
              <a:buChar char="•"/>
            </a:pPr>
            <a:r>
              <a:rPr lang="fr-FR" dirty="0"/>
              <a:t>Défendre un point de vue scientifiquement étayé, sur la base d'une posture critique.</a:t>
            </a:r>
          </a:p>
        </p:txBody>
      </p:sp>
      <p:sp>
        <p:nvSpPr>
          <p:cNvPr id="4" name="Titre 3"/>
          <p:cNvSpPr>
            <a:spLocks noGrp="1"/>
          </p:cNvSpPr>
          <p:nvPr>
            <p:ph type="title"/>
          </p:nvPr>
        </p:nvSpPr>
        <p:spPr>
          <a:xfrm>
            <a:off x="323528" y="64353"/>
            <a:ext cx="8229600" cy="1143000"/>
          </a:xfrm>
        </p:spPr>
        <p:txBody>
          <a:bodyPr>
            <a:noAutofit/>
          </a:bodyPr>
          <a:lstStyle/>
          <a:p>
            <a:r>
              <a:rPr lang="fr-FR" sz="3200" dirty="0">
                <a:solidFill>
                  <a:schemeClr val="bg1"/>
                </a:solidFill>
              </a:rPr>
              <a:t>La mention « Gestion des territoires et Développement local »</a:t>
            </a:r>
          </a:p>
        </p:txBody>
      </p:sp>
      <p:sp>
        <p:nvSpPr>
          <p:cNvPr id="2" name="Espace réservé du numéro de diapositive 1"/>
          <p:cNvSpPr>
            <a:spLocks noGrp="1"/>
          </p:cNvSpPr>
          <p:nvPr>
            <p:ph type="sldNum" sz="quarter" idx="12"/>
          </p:nvPr>
        </p:nvSpPr>
        <p:spPr/>
        <p:txBody>
          <a:bodyPr/>
          <a:lstStyle/>
          <a:p>
            <a:fld id="{B687AB6D-D5DC-4019-9A02-E17EDDC7C3EA}" type="slidenum">
              <a:rPr lang="fr-FR" smtClean="0"/>
              <a:pPr/>
              <a:t>6</a:t>
            </a:fld>
            <a:endParaRPr lang="fr-FR"/>
          </a:p>
        </p:txBody>
      </p:sp>
    </p:spTree>
    <p:extLst>
      <p:ext uri="{BB962C8B-B14F-4D97-AF65-F5344CB8AC3E}">
        <p14:creationId xmlns:p14="http://schemas.microsoft.com/office/powerpoint/2010/main" val="71783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74638"/>
            <a:ext cx="8064896" cy="850106"/>
          </a:xfrm>
        </p:spPr>
        <p:txBody>
          <a:bodyPr/>
          <a:lstStyle/>
          <a:p>
            <a:r>
              <a:rPr lang="fr-FR" dirty="0"/>
              <a:t>1 M1 et 4 M2</a:t>
            </a:r>
          </a:p>
        </p:txBody>
      </p:sp>
      <p:sp>
        <p:nvSpPr>
          <p:cNvPr id="3" name="Espace réservé du numéro de diapositive 2"/>
          <p:cNvSpPr>
            <a:spLocks noGrp="1"/>
          </p:cNvSpPr>
          <p:nvPr>
            <p:ph type="sldNum" sz="quarter" idx="4294967295"/>
          </p:nvPr>
        </p:nvSpPr>
        <p:spPr>
          <a:xfrm>
            <a:off x="6553200" y="6356350"/>
            <a:ext cx="2133600" cy="365125"/>
          </a:xfrm>
        </p:spPr>
        <p:txBody>
          <a:bodyPr/>
          <a:lstStyle/>
          <a:p>
            <a:pPr>
              <a:defRPr/>
            </a:pPr>
            <a:fld id="{B9922D4F-81DF-E24F-A8C5-909B31502124}" type="slidenum">
              <a:rPr lang="fr-FR" smtClean="0"/>
              <a:pPr>
                <a:defRPr/>
              </a:pPr>
              <a:t>7</a:t>
            </a:fld>
            <a:endParaRPr lang="fr-FR" dirty="0"/>
          </a:p>
        </p:txBody>
      </p:sp>
      <p:sp>
        <p:nvSpPr>
          <p:cNvPr id="7" name="ZoneTexte 6"/>
          <p:cNvSpPr txBox="1"/>
          <p:nvPr/>
        </p:nvSpPr>
        <p:spPr>
          <a:xfrm>
            <a:off x="179512" y="1412776"/>
            <a:ext cx="8712968" cy="4801314"/>
          </a:xfrm>
          <a:prstGeom prst="rect">
            <a:avLst/>
          </a:prstGeom>
          <a:noFill/>
        </p:spPr>
        <p:txBody>
          <a:bodyPr wrap="square" rtlCol="0">
            <a:spAutoFit/>
          </a:bodyPr>
          <a:lstStyle/>
          <a:p>
            <a:pPr algn="ctr"/>
            <a:r>
              <a:rPr lang="fr-FR" b="1" i="1" u="sng" dirty="0"/>
              <a:t>Originalité de la mention</a:t>
            </a:r>
            <a:r>
              <a:rPr lang="fr-FR" b="1" i="1" dirty="0"/>
              <a:t>: Appréhender les interactions entre les sciences sociales et les sciences du vivant/écologie, dans les espaces urbains, péri-urbains et ruraux, dans les pays du Nord et des Suds </a:t>
            </a:r>
          </a:p>
          <a:p>
            <a:pPr lvl="0"/>
            <a:r>
              <a:rPr lang="fr-FR" dirty="0"/>
              <a:t>La Mention GTDL est composée aussi de : </a:t>
            </a:r>
          </a:p>
          <a:p>
            <a:pPr marL="285750" lvl="0" indent="-285750">
              <a:buFont typeface="Arial" panose="020B0604020202020204" pitchFamily="34" charset="0"/>
              <a:buChar char="•"/>
            </a:pPr>
            <a:r>
              <a:rPr lang="fr-FR" u="sng" dirty="0"/>
              <a:t>Master 2 « Gouvernance de la transition, Ecologie et Société »</a:t>
            </a:r>
            <a:r>
              <a:rPr lang="fr-FR" dirty="0"/>
              <a:t> - Innovation et sécurisation de l’action, gestion de projets et durabilité forte (B. </a:t>
            </a:r>
            <a:r>
              <a:rPr lang="fr-FR" dirty="0" err="1"/>
              <a:t>Villalba</a:t>
            </a:r>
            <a:r>
              <a:rPr lang="fr-FR" dirty="0"/>
              <a:t>, </a:t>
            </a:r>
            <a:r>
              <a:rPr lang="fr-FR" dirty="0" err="1"/>
              <a:t>AgroParisTech</a:t>
            </a:r>
            <a:r>
              <a:rPr lang="fr-FR" dirty="0"/>
              <a:t>)</a:t>
            </a:r>
          </a:p>
          <a:p>
            <a:pPr marL="285750" indent="-285750">
              <a:buFont typeface="Arial" panose="020B0604020202020204" pitchFamily="34" charset="0"/>
              <a:buChar char="•"/>
            </a:pPr>
            <a:r>
              <a:rPr lang="fr-FR" u="sng" dirty="0"/>
              <a:t>Master 2 « Analyse économique et Gouvernance des risques » </a:t>
            </a:r>
            <a:r>
              <a:rPr lang="fr-FR" dirty="0"/>
              <a:t>(en apprentissage) - Au niveau des territoires et des entreprises, vis-à-vis des risques industriels, radiologiques, énergétiques, financiers, juridiques (S. Allal, UVSQ)</a:t>
            </a:r>
          </a:p>
          <a:p>
            <a:pPr marL="285750" indent="-285750">
              <a:buFont typeface="Arial" panose="020B0604020202020204" pitchFamily="34" charset="0"/>
              <a:buChar char="•"/>
            </a:pPr>
            <a:r>
              <a:rPr lang="fr-FR" u="sng" dirty="0"/>
              <a:t>Master 2 « Dynamique des Pays Emergents et en Développement » </a:t>
            </a:r>
            <a:r>
              <a:rPr lang="fr-FR" dirty="0"/>
              <a:t>- Analyse des dynamiques agricoles et des interactions entre les sociétés avec leurs espaces dans les transformations des PED (H. Cochet, </a:t>
            </a:r>
            <a:r>
              <a:rPr lang="fr-FR" dirty="0" err="1"/>
              <a:t>AgroParisTech</a:t>
            </a:r>
            <a:r>
              <a:rPr lang="fr-FR" dirty="0"/>
              <a:t>)</a:t>
            </a:r>
          </a:p>
          <a:p>
            <a:pPr marL="285750" indent="-285750">
              <a:buFont typeface="Arial" panose="020B0604020202020204" pitchFamily="34" charset="0"/>
              <a:buChar char="•"/>
            </a:pPr>
            <a:r>
              <a:rPr lang="fr-FR" u="sng" dirty="0"/>
              <a:t>Ouvre en Sept 2021 - Master 2 « Ingénierie de la transition touristique et écologique » </a:t>
            </a:r>
            <a:r>
              <a:rPr lang="fr-FR" dirty="0"/>
              <a:t>(en apprentissage) -</a:t>
            </a:r>
            <a:r>
              <a:rPr lang="fr-FR" sz="1600" dirty="0"/>
              <a:t> </a:t>
            </a:r>
            <a:r>
              <a:rPr lang="fr-FR" sz="1600" dirty="0">
                <a:solidFill>
                  <a:srgbClr val="000000"/>
                </a:solidFill>
                <a:effectLst/>
                <a:latin typeface="Arial" panose="020B0604020202020204" pitchFamily="34" charset="0"/>
                <a:ea typeface="Calibri" panose="020F0502020204030204" pitchFamily="34" charset="0"/>
              </a:rPr>
              <a:t>Accompagner les acteurs – publics et privés – du « système tourisme » dans une démarche de transition. </a:t>
            </a:r>
            <a:r>
              <a:rPr lang="fr-FR" sz="1600" dirty="0"/>
              <a:t> (F. Leriche, UVSQ)</a:t>
            </a:r>
          </a:p>
          <a:p>
            <a:pPr marL="285750" indent="-285750">
              <a:buFont typeface="Arial" panose="020B0604020202020204" pitchFamily="34" charset="0"/>
              <a:buChar char="•"/>
            </a:pPr>
            <a:endParaRPr lang="fr-FR" dirty="0"/>
          </a:p>
          <a:p>
            <a:pPr marL="285750" lvl="0" indent="-285750">
              <a:buFontTx/>
              <a:buChar char="-"/>
            </a:pPr>
            <a:endParaRPr lang="fr-FR" dirty="0"/>
          </a:p>
        </p:txBody>
      </p:sp>
    </p:spTree>
    <p:extLst>
      <p:ext uri="{BB962C8B-B14F-4D97-AF65-F5344CB8AC3E}">
        <p14:creationId xmlns:p14="http://schemas.microsoft.com/office/powerpoint/2010/main" val="423464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274638"/>
            <a:ext cx="8064896" cy="850106"/>
          </a:xfrm>
        </p:spPr>
        <p:txBody>
          <a:bodyPr/>
          <a:lstStyle/>
          <a:p>
            <a:r>
              <a:rPr lang="fr-FR" dirty="0"/>
              <a:t>Les débouchés de la mention</a:t>
            </a:r>
          </a:p>
        </p:txBody>
      </p:sp>
      <p:sp>
        <p:nvSpPr>
          <p:cNvPr id="3" name="Espace réservé du numéro de diapositive 2"/>
          <p:cNvSpPr>
            <a:spLocks noGrp="1"/>
          </p:cNvSpPr>
          <p:nvPr>
            <p:ph type="sldNum" sz="quarter" idx="4294967295"/>
          </p:nvPr>
        </p:nvSpPr>
        <p:spPr>
          <a:xfrm>
            <a:off x="6553200" y="6356350"/>
            <a:ext cx="2133600" cy="365125"/>
          </a:xfrm>
        </p:spPr>
        <p:txBody>
          <a:bodyPr/>
          <a:lstStyle/>
          <a:p>
            <a:pPr>
              <a:defRPr/>
            </a:pPr>
            <a:fld id="{B9922D4F-81DF-E24F-A8C5-909B31502124}" type="slidenum">
              <a:rPr lang="fr-FR" smtClean="0"/>
              <a:pPr>
                <a:defRPr/>
              </a:pPr>
              <a:t>8</a:t>
            </a:fld>
            <a:endParaRPr lang="fr-FR" dirty="0"/>
          </a:p>
        </p:txBody>
      </p:sp>
      <p:sp>
        <p:nvSpPr>
          <p:cNvPr id="5" name="Espace réservé du contenu 2">
            <a:extLst>
              <a:ext uri="{FF2B5EF4-FFF2-40B4-BE49-F238E27FC236}">
                <a16:creationId xmlns:a16="http://schemas.microsoft.com/office/drawing/2014/main" id="{4FD68408-569C-4CF1-BE5A-25ECA1C9636B}"/>
              </a:ext>
            </a:extLst>
          </p:cNvPr>
          <p:cNvSpPr txBox="1">
            <a:spLocks/>
          </p:cNvSpPr>
          <p:nvPr/>
        </p:nvSpPr>
        <p:spPr>
          <a:xfrm>
            <a:off x="477907" y="1541194"/>
            <a:ext cx="8229600" cy="4983162"/>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fr-FR" dirty="0"/>
              <a:t>Les débouchés visent aussi bien les </a:t>
            </a:r>
            <a:r>
              <a:rPr lang="fr-FR" b="1" u="sng" dirty="0"/>
              <a:t>entreprises</a:t>
            </a:r>
            <a:r>
              <a:rPr lang="fr-FR" dirty="0"/>
              <a:t>, que les </a:t>
            </a:r>
            <a:r>
              <a:rPr lang="fr-FR" b="1" u="sng" dirty="0"/>
              <a:t>collectivités territoriales</a:t>
            </a:r>
            <a:r>
              <a:rPr lang="fr-FR" dirty="0"/>
              <a:t>, </a:t>
            </a:r>
            <a:r>
              <a:rPr lang="fr-FR" b="1" u="sng" dirty="0"/>
              <a:t>institutions publiques</a:t>
            </a:r>
            <a:r>
              <a:rPr lang="fr-FR" dirty="0"/>
              <a:t>, </a:t>
            </a:r>
            <a:r>
              <a:rPr lang="fr-FR" b="1" u="sng" dirty="0"/>
              <a:t>organismes consulaires</a:t>
            </a:r>
            <a:r>
              <a:rPr lang="fr-FR" dirty="0"/>
              <a:t>, </a:t>
            </a:r>
            <a:r>
              <a:rPr lang="fr-FR" b="1" u="sng" dirty="0"/>
              <a:t>associations</a:t>
            </a:r>
            <a:r>
              <a:rPr lang="fr-FR" dirty="0"/>
              <a:t>, </a:t>
            </a:r>
            <a:r>
              <a:rPr lang="fr-FR" b="1" u="sng" dirty="0"/>
              <a:t>conseil et expertise</a:t>
            </a:r>
            <a:r>
              <a:rPr lang="fr-FR" dirty="0"/>
              <a:t>, etc.</a:t>
            </a:r>
          </a:p>
          <a:p>
            <a:pPr>
              <a:buFont typeface="Arial" pitchFamily="34" charset="0"/>
              <a:buNone/>
            </a:pPr>
            <a:endParaRPr lang="fr-FR" dirty="0"/>
          </a:p>
          <a:p>
            <a:r>
              <a:rPr lang="fr-FR" b="1" dirty="0"/>
              <a:t>Chargé de mission </a:t>
            </a:r>
            <a:r>
              <a:rPr lang="fr-FR" dirty="0"/>
              <a:t>en développement durable (administration et gouvernance territoriales, stratégie d’entreprise…) ; chargé de mission démocratie locale et agendas 21, marques nationales du tourisme, développement biodiversité / écotourisme  …</a:t>
            </a:r>
          </a:p>
          <a:p>
            <a:r>
              <a:rPr lang="fr-FR" b="1" dirty="0"/>
              <a:t>Responsable</a:t>
            </a:r>
            <a:r>
              <a:rPr lang="fr-FR" dirty="0"/>
              <a:t> des services « à risque » en milieu industriel ou du secteur tertiaire ; Chargé de la gestion de l’environnement et des risques. Responsable étude et analyse du risque des entreprises dans les compagnies d’assurances</a:t>
            </a:r>
          </a:p>
          <a:p>
            <a:r>
              <a:rPr lang="fr-FR" b="1" dirty="0"/>
              <a:t>Conseiller environnement </a:t>
            </a:r>
            <a:r>
              <a:rPr lang="fr-FR" dirty="0"/>
              <a:t>; Consultant-expert environnement ; Conseil ou audit en gestion du risque ; conseil en concertation : conception, accompagnement, évaluation</a:t>
            </a:r>
          </a:p>
          <a:p>
            <a:r>
              <a:rPr lang="fr-FR" b="1" dirty="0"/>
              <a:t>Conseiller chargé </a:t>
            </a:r>
            <a:r>
              <a:rPr lang="fr-FR" dirty="0"/>
              <a:t>de la veille prospective et de l’évaluation de projets et de politiques ; chargé de l’évaluation des risques</a:t>
            </a:r>
          </a:p>
          <a:p>
            <a:r>
              <a:rPr lang="fr-FR" b="1" dirty="0"/>
              <a:t>Responsable d’agence</a:t>
            </a:r>
            <a:r>
              <a:rPr lang="fr-FR" dirty="0"/>
              <a:t> (tourisme)</a:t>
            </a:r>
            <a:endParaRPr lang="fr-FR" b="1" dirty="0"/>
          </a:p>
          <a:p>
            <a:r>
              <a:rPr lang="fr-FR" b="1" dirty="0"/>
              <a:t>Chargé d’études </a:t>
            </a:r>
            <a:r>
              <a:rPr lang="fr-FR" dirty="0"/>
              <a:t>(études socio-économiques ; études de danger ; organismes de coopération internationale, agences de développement, ONG)</a:t>
            </a:r>
          </a:p>
          <a:p>
            <a:r>
              <a:rPr lang="fr-FR" b="1" dirty="0"/>
              <a:t>Chargé de projet </a:t>
            </a:r>
            <a:r>
              <a:rPr lang="fr-FR" dirty="0"/>
              <a:t>au sein de  structures administratives des pays émergents en matière de développement, éco-tourisme</a:t>
            </a:r>
          </a:p>
          <a:p>
            <a:r>
              <a:rPr lang="fr-FR" b="1" dirty="0"/>
              <a:t>Chef de projet </a:t>
            </a:r>
            <a:r>
              <a:rPr lang="fr-FR" dirty="0"/>
              <a:t>dans le domaine de l'environnement et du développement durable</a:t>
            </a:r>
          </a:p>
          <a:p>
            <a:r>
              <a:rPr lang="fr-FR" b="1" dirty="0"/>
              <a:t>Médiateur</a:t>
            </a:r>
            <a:r>
              <a:rPr lang="fr-FR" dirty="0"/>
              <a:t> dans le domaine de l’environnement et du développement durable.</a:t>
            </a:r>
          </a:p>
          <a:p>
            <a:r>
              <a:rPr lang="fr-FR" b="1" dirty="0"/>
              <a:t>Chargé de communication </a:t>
            </a:r>
            <a:r>
              <a:rPr lang="fr-FR" dirty="0"/>
              <a:t>environnement et du développement durable.</a:t>
            </a:r>
          </a:p>
          <a:p>
            <a:r>
              <a:rPr lang="fr-FR" b="1" dirty="0"/>
              <a:t>Enseignement et Recherche</a:t>
            </a:r>
          </a:p>
          <a:p>
            <a:endParaRPr lang="fr-FR" dirty="0"/>
          </a:p>
        </p:txBody>
      </p:sp>
    </p:spTree>
    <p:extLst>
      <p:ext uri="{BB962C8B-B14F-4D97-AF65-F5344CB8AC3E}">
        <p14:creationId xmlns:p14="http://schemas.microsoft.com/office/powerpoint/2010/main" val="141838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6F94BC-A336-418C-8472-102128BACDDF}"/>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7CE7A42-547A-46E6-8391-97666BAE267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84A3B6D-86A7-4276-95B4-F2CBD2AB3B7B}"/>
              </a:ext>
            </a:extLst>
          </p:cNvPr>
          <p:cNvSpPr>
            <a:spLocks noGrp="1"/>
          </p:cNvSpPr>
          <p:nvPr>
            <p:ph type="sldNum" sz="quarter" idx="12"/>
          </p:nvPr>
        </p:nvSpPr>
        <p:spPr/>
        <p:txBody>
          <a:bodyPr/>
          <a:lstStyle/>
          <a:p>
            <a:fld id="{B687AB6D-D5DC-4019-9A02-E17EDDC7C3EA}" type="slidenum">
              <a:rPr lang="fr-FR" smtClean="0"/>
              <a:pPr/>
              <a:t>9</a:t>
            </a:fld>
            <a:endParaRPr lang="fr-FR"/>
          </a:p>
        </p:txBody>
      </p:sp>
      <p:pic>
        <p:nvPicPr>
          <p:cNvPr id="6" name="Image 5">
            <a:extLst>
              <a:ext uri="{FF2B5EF4-FFF2-40B4-BE49-F238E27FC236}">
                <a16:creationId xmlns:a16="http://schemas.microsoft.com/office/drawing/2014/main" id="{C7C490CA-C1BB-477D-A5C4-BAD4FDA65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48" y="188640"/>
            <a:ext cx="9020252" cy="5956770"/>
          </a:xfrm>
          <a:prstGeom prst="rect">
            <a:avLst/>
          </a:prstGeom>
        </p:spPr>
      </p:pic>
    </p:spTree>
    <p:extLst>
      <p:ext uri="{BB962C8B-B14F-4D97-AF65-F5344CB8AC3E}">
        <p14:creationId xmlns:p14="http://schemas.microsoft.com/office/powerpoint/2010/main" val="382315277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5428</TotalTime>
  <Words>3390</Words>
  <Application>Microsoft Office PowerPoint</Application>
  <PresentationFormat>Affichage à l'écran (4:3)</PresentationFormat>
  <Paragraphs>505</Paragraphs>
  <Slides>35</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35</vt:i4>
      </vt:variant>
    </vt:vector>
  </HeadingPairs>
  <TitlesOfParts>
    <vt:vector size="40" baseType="lpstr">
      <vt:lpstr>Arial</vt:lpstr>
      <vt:lpstr>Calibri</vt:lpstr>
      <vt:lpstr>Wingdings</vt:lpstr>
      <vt:lpstr>Wingdings 2</vt:lpstr>
      <vt:lpstr>Thème Office</vt:lpstr>
      <vt:lpstr>Portes Ouvertes : Mention Gestion des Territoires et Développement local</vt:lpstr>
      <vt:lpstr>Université Paris Saclay</vt:lpstr>
      <vt:lpstr>Les défis sociétaux  de l’Université Paris Saclay</vt:lpstr>
      <vt:lpstr>17 Graduate Schools –Articulation Master-Doctorat-Recherche</vt:lpstr>
      <vt:lpstr>La Graduate School BIOSPHERA</vt:lpstr>
      <vt:lpstr>La mention « Gestion des territoires et Développement local »</vt:lpstr>
      <vt:lpstr>1 M1 et 4 M2</vt:lpstr>
      <vt:lpstr>Les débouchés de la mention</vt:lpstr>
      <vt:lpstr>Présentation PowerPoint</vt:lpstr>
      <vt:lpstr>M1 Gouvernance des territoires, des risques et de l’Environnement</vt:lpstr>
      <vt:lpstr>M1 GETEDELO Gouvernance des territoires, des risques et de l’environnement </vt:lpstr>
      <vt:lpstr>Organisation de la formation</vt:lpstr>
      <vt:lpstr>1 M1 vers 4 M2</vt:lpstr>
      <vt:lpstr>Les UE obligatoires du S1 – 27 ECTS</vt:lpstr>
      <vt:lpstr>Les UE optionnelles du S1 – 3ECTS</vt:lpstr>
      <vt:lpstr>Les UE obligatoires du S2 - 12</vt:lpstr>
      <vt:lpstr>Les UE optionnelles du S2 – 6 UE au choix – 18 ECTS</vt:lpstr>
      <vt:lpstr>Organisation de l’emploi du temps</vt:lpstr>
      <vt:lpstr>M2 Gouvernance des territoires, Ecologie et Societe</vt:lpstr>
      <vt:lpstr>Les objectifs du M2 GTES</vt:lpstr>
      <vt:lpstr>Les unités d’enseignement M2 GTES </vt:lpstr>
      <vt:lpstr>Les débouchés du M2 GTES</vt:lpstr>
      <vt:lpstr>M2 Analyse économique  et Gouvernance des risques</vt:lpstr>
      <vt:lpstr>Les objectifs du M2 AEGR</vt:lpstr>
      <vt:lpstr>Les unités d’enseignement M2 AEGR</vt:lpstr>
      <vt:lpstr>Les débouchés du M2 AEGR</vt:lpstr>
      <vt:lpstr>M2 dynamiques des pays émergents et en developpement</vt:lpstr>
      <vt:lpstr>Les objectifs M2 DYNPED </vt:lpstr>
      <vt:lpstr>Les unités d’enseignement DYNPED </vt:lpstr>
      <vt:lpstr>Les débouchés du M2 DYNPED</vt:lpstr>
      <vt:lpstr>M2 ingénierie de la transition touristique et ecologique</vt:lpstr>
      <vt:lpstr>Les objectifs de M2 ITTE</vt:lpstr>
      <vt:lpstr>Les unités d’enseignement de M2 ITTE</vt:lpstr>
      <vt:lpstr>Le débouchés du M2 ITTE</vt:lpstr>
      <vt:lpstr>Contacts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Jean-Marc Douguet</dc:creator>
  <cp:lastModifiedBy>Jean-Marc DOUGUET</cp:lastModifiedBy>
  <cp:revision>187</cp:revision>
  <dcterms:created xsi:type="dcterms:W3CDTF">2015-09-04T07:40:33Z</dcterms:created>
  <dcterms:modified xsi:type="dcterms:W3CDTF">2021-03-27T14:02:51Z</dcterms:modified>
</cp:coreProperties>
</file>