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theme/themeOverride11.xml" ContentType="application/vnd.openxmlformats-officedocument.themeOverride+xml"/>
  <Override PartName="/ppt/charts/chart12.xml" ContentType="application/vnd.openxmlformats-officedocument.drawingml.chart+xml"/>
  <Override PartName="/ppt/theme/themeOverride12.xml" ContentType="application/vnd.openxmlformats-officedocument.themeOverride+xml"/>
  <Override PartName="/ppt/charts/chart13.xml" ContentType="application/vnd.openxmlformats-officedocument.drawingml.chart+xml"/>
  <Override PartName="/ppt/theme/themeOverride13.xml" ContentType="application/vnd.openxmlformats-officedocument.themeOverride+xml"/>
  <Override PartName="/ppt/charts/chart14.xml" ContentType="application/vnd.openxmlformats-officedocument.drawingml.chart+xml"/>
  <Override PartName="/ppt/theme/themeOverride14.xml" ContentType="application/vnd.openxmlformats-officedocument.themeOverride+xml"/>
  <Override PartName="/ppt/charts/chart15.xml" ContentType="application/vnd.openxmlformats-officedocument.drawingml.chart+xml"/>
  <Override PartName="/ppt/theme/themeOverride15.xml" ContentType="application/vnd.openxmlformats-officedocument.themeOverride+xml"/>
  <Override PartName="/ppt/charts/chart16.xml" ContentType="application/vnd.openxmlformats-officedocument.drawingml.chart+xml"/>
  <Override PartName="/ppt/theme/themeOverride16.xml" ContentType="application/vnd.openxmlformats-officedocument.themeOverride+xml"/>
  <Override PartName="/ppt/charts/chart17.xml" ContentType="application/vnd.openxmlformats-officedocument.drawingml.chart+xml"/>
  <Override PartName="/ppt/theme/themeOverride17.xml" ContentType="application/vnd.openxmlformats-officedocument.themeOverride+xml"/>
  <Override PartName="/ppt/charts/chart18.xml" ContentType="application/vnd.openxmlformats-officedocument.drawingml.chart+xml"/>
  <Override PartName="/ppt/theme/themeOverride18.xml" ContentType="application/vnd.openxmlformats-officedocument.themeOverride+xml"/>
  <Override PartName="/ppt/charts/chart19.xml" ContentType="application/vnd.openxmlformats-officedocument.drawingml.chart+xml"/>
  <Override PartName="/ppt/theme/themeOverride19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80" r:id="rId3"/>
    <p:sldId id="281" r:id="rId4"/>
    <p:sldId id="282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7" r:id="rId15"/>
    <p:sldId id="269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1.xlsx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10.xlsx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11.xlsx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12.xlsx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13.xlsx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14.xlsx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15.xlsx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16.xlsx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17.xlsx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18.xlsx"/><Relationship Id="rId1" Type="http://schemas.openxmlformats.org/officeDocument/2006/relationships/themeOverride" Target="../theme/themeOverride18.xml"/></Relationships>
</file>

<file path=ppt/charts/_rels/chart1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19.xlsx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6.xlsx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7.xlsx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8.xlsx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Feuille_de_calcul_Microsoft_Excel9.xlsx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/>
            </a:pPr>
            <a:r>
              <a:rPr lang="fr-FR" sz="2000"/>
              <a:t>Postes</a:t>
            </a:r>
            <a:r>
              <a:rPr lang="fr-FR" sz="2000" baseline="0"/>
              <a:t> occupés après la soutenance</a:t>
            </a:r>
            <a:endParaRPr lang="fr-FR" sz="2000"/>
          </a:p>
        </c:rich>
      </c:tx>
      <c:layout>
        <c:manualLayout>
          <c:xMode val="edge"/>
          <c:yMode val="edge"/>
          <c:x val="0.30704238880865087"/>
          <c:y val="1.8329312616058534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Chômage</c:v>
          </c:tx>
          <c:invertIfNegative val="0"/>
          <c:val>
            <c:numRef>
              <c:f>Feuil1!$E$209:$E$217</c:f>
              <c:numCache>
                <c:formatCode>0.00</c:formatCode>
                <c:ptCount val="9"/>
                <c:pt idx="0">
                  <c:v>13.333333333333334</c:v>
                </c:pt>
                <c:pt idx="1">
                  <c:v>7.4074074074074074</c:v>
                </c:pt>
                <c:pt idx="2">
                  <c:v>7.8947368421052628</c:v>
                </c:pt>
                <c:pt idx="3">
                  <c:v>5.882352941176471</c:v>
                </c:pt>
                <c:pt idx="4">
                  <c:v>4.7619047619047619</c:v>
                </c:pt>
                <c:pt idx="5">
                  <c:v>3.5714285714285716</c:v>
                </c:pt>
                <c:pt idx="6">
                  <c:v>0</c:v>
                </c:pt>
                <c:pt idx="7">
                  <c:v>14.285714285714286</c:v>
                </c:pt>
                <c:pt idx="8">
                  <c:v>0</c:v>
                </c:pt>
              </c:numCache>
            </c:numRef>
          </c:val>
        </c:ser>
        <c:ser>
          <c:idx val="1"/>
          <c:order val="1"/>
          <c:tx>
            <c:v>CDD</c:v>
          </c:tx>
          <c:invertIfNegative val="0"/>
          <c:val>
            <c:numRef>
              <c:f>Feuil1!$G$209:$G$217</c:f>
              <c:numCache>
                <c:formatCode>0.00</c:formatCode>
                <c:ptCount val="9"/>
                <c:pt idx="0">
                  <c:v>66.666666666666671</c:v>
                </c:pt>
                <c:pt idx="1">
                  <c:v>70.370370370370367</c:v>
                </c:pt>
                <c:pt idx="2">
                  <c:v>55.263157894736842</c:v>
                </c:pt>
                <c:pt idx="3">
                  <c:v>47.058823529411768</c:v>
                </c:pt>
                <c:pt idx="4">
                  <c:v>38.095238095238095</c:v>
                </c:pt>
                <c:pt idx="5">
                  <c:v>46.428571428571431</c:v>
                </c:pt>
                <c:pt idx="6">
                  <c:v>63.636363636363633</c:v>
                </c:pt>
                <c:pt idx="7">
                  <c:v>14.285714285714286</c:v>
                </c:pt>
                <c:pt idx="8">
                  <c:v>0</c:v>
                </c:pt>
              </c:numCache>
            </c:numRef>
          </c:val>
        </c:ser>
        <c:ser>
          <c:idx val="2"/>
          <c:order val="2"/>
          <c:tx>
            <c:v>CDI</c:v>
          </c:tx>
          <c:invertIfNegative val="0"/>
          <c:val>
            <c:numRef>
              <c:f>Feuil1!$I$209:$I$217</c:f>
              <c:numCache>
                <c:formatCode>0.00</c:formatCode>
                <c:ptCount val="9"/>
                <c:pt idx="0">
                  <c:v>20</c:v>
                </c:pt>
                <c:pt idx="1">
                  <c:v>22.222222222222221</c:v>
                </c:pt>
                <c:pt idx="2">
                  <c:v>36.842105263157897</c:v>
                </c:pt>
                <c:pt idx="3">
                  <c:v>47.058823529411768</c:v>
                </c:pt>
                <c:pt idx="4">
                  <c:v>57.142857142857146</c:v>
                </c:pt>
                <c:pt idx="5">
                  <c:v>50</c:v>
                </c:pt>
                <c:pt idx="6">
                  <c:v>36.363636363636367</c:v>
                </c:pt>
                <c:pt idx="7">
                  <c:v>71.428571428571431</c:v>
                </c:pt>
                <c:pt idx="8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092352"/>
        <c:axId val="101119104"/>
      </c:barChart>
      <c:catAx>
        <c:axId val="1010923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fr-FR" sz="2000"/>
                  <a:t>Années après la soutenance</a:t>
                </a:r>
              </a:p>
            </c:rich>
          </c:tx>
          <c:layout/>
          <c:overlay val="0"/>
        </c:title>
        <c:majorTickMark val="none"/>
        <c:minorTickMark val="none"/>
        <c:tickLblPos val="nextTo"/>
        <c:txPr>
          <a:bodyPr/>
          <a:lstStyle/>
          <a:p>
            <a:pPr>
              <a:defRPr sz="2000"/>
            </a:pPr>
            <a:endParaRPr lang="fr-FR"/>
          </a:p>
        </c:txPr>
        <c:crossAx val="101119104"/>
        <c:crosses val="autoZero"/>
        <c:auto val="1"/>
        <c:lblAlgn val="ctr"/>
        <c:lblOffset val="100"/>
        <c:noMultiLvlLbl val="0"/>
      </c:catAx>
      <c:valAx>
        <c:axId val="101119104"/>
        <c:scaling>
          <c:orientation val="minMax"/>
          <c:max val="1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2000"/>
                </a:pPr>
                <a:r>
                  <a:rPr lang="fr-FR" sz="2000"/>
                  <a:t>Pourcentage des effectifs</a:t>
                </a:r>
              </a:p>
            </c:rich>
          </c:tx>
          <c:layout/>
          <c:overlay val="0"/>
        </c:title>
        <c:numFmt formatCode="0" sourceLinked="0"/>
        <c:majorTickMark val="out"/>
        <c:minorTickMark val="none"/>
        <c:tickLblPos val="nextTo"/>
        <c:crossAx val="101092352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fr-FR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/>
            </a:pPr>
            <a:r>
              <a:rPr lang="fr-FR" sz="2000"/>
              <a:t>Postes</a:t>
            </a:r>
            <a:r>
              <a:rPr lang="fr-FR" sz="2000" baseline="0"/>
              <a:t> occupés</a:t>
            </a:r>
            <a:endParaRPr lang="fr-FR" sz="200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000"/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Feuil1!$H$96:$H$98</c:f>
              <c:strCache>
                <c:ptCount val="3"/>
                <c:pt idx="0">
                  <c:v>CDD</c:v>
                </c:pt>
                <c:pt idx="1">
                  <c:v>CDI</c:v>
                </c:pt>
                <c:pt idx="2">
                  <c:v>Chomage</c:v>
                </c:pt>
              </c:strCache>
            </c:strRef>
          </c:cat>
          <c:val>
            <c:numRef>
              <c:f>Feuil1!$I$96:$I$98</c:f>
              <c:numCache>
                <c:formatCode>General</c:formatCode>
                <c:ptCount val="3"/>
                <c:pt idx="0">
                  <c:v>44</c:v>
                </c:pt>
                <c:pt idx="1">
                  <c:v>42</c:v>
                </c:pt>
                <c:pt idx="2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fr-FR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/>
            </a:pPr>
            <a:r>
              <a:rPr lang="fr-FR" sz="2000"/>
              <a:t>Secteur d'activité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000"/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Feuil1!$K$96:$K$98</c:f>
              <c:strCache>
                <c:ptCount val="3"/>
                <c:pt idx="0">
                  <c:v>Public</c:v>
                </c:pt>
                <c:pt idx="1">
                  <c:v>Privé</c:v>
                </c:pt>
                <c:pt idx="2">
                  <c:v>Chomage</c:v>
                </c:pt>
              </c:strCache>
            </c:strRef>
          </c:cat>
          <c:val>
            <c:numRef>
              <c:f>Feuil1!$L$96:$L$98</c:f>
              <c:numCache>
                <c:formatCode>General</c:formatCode>
                <c:ptCount val="3"/>
                <c:pt idx="0">
                  <c:v>73</c:v>
                </c:pt>
                <c:pt idx="1">
                  <c:v>13</c:v>
                </c:pt>
                <c:pt idx="2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fr-FR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/>
            </a:pPr>
            <a:r>
              <a:rPr lang="fr-FR" sz="2000"/>
              <a:t>Dispersion sur les continents</a:t>
            </a:r>
          </a:p>
        </c:rich>
      </c:tx>
      <c:layout>
        <c:manualLayout>
          <c:xMode val="edge"/>
          <c:yMode val="edge"/>
          <c:x val="0.33712150564036303"/>
          <c:y val="6.466874051031366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2117891513560803E-2"/>
          <c:y val="0.24786599591717701"/>
          <c:w val="0.66076487314085741"/>
          <c:h val="0.64767096821230674"/>
        </c:manualLayout>
      </c:layout>
      <c:ofPieChart>
        <c:ofPieType val="pie"/>
        <c:varyColors val="1"/>
        <c:ser>
          <c:idx val="0"/>
          <c:order val="0"/>
          <c:dLbls>
            <c:txPr>
              <a:bodyPr/>
              <a:lstStyle/>
              <a:p>
                <a:pPr>
                  <a:defRPr sz="2000"/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Feuil1!$Q$96:$Q$100</c:f>
              <c:strCache>
                <c:ptCount val="5"/>
                <c:pt idx="0">
                  <c:v>Europe</c:v>
                </c:pt>
                <c:pt idx="1">
                  <c:v>Asie</c:v>
                </c:pt>
                <c:pt idx="2">
                  <c:v>Océanie</c:v>
                </c:pt>
                <c:pt idx="3">
                  <c:v>Amérique</c:v>
                </c:pt>
                <c:pt idx="4">
                  <c:v>NA</c:v>
                </c:pt>
              </c:strCache>
            </c:strRef>
          </c:cat>
          <c:val>
            <c:numRef>
              <c:f>Feuil1!$R$96:$R$100</c:f>
              <c:numCache>
                <c:formatCode>General</c:formatCode>
                <c:ptCount val="5"/>
                <c:pt idx="0">
                  <c:v>78</c:v>
                </c:pt>
                <c:pt idx="1">
                  <c:v>6</c:v>
                </c:pt>
                <c:pt idx="2">
                  <c:v>1</c:v>
                </c:pt>
                <c:pt idx="3">
                  <c:v>6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gapWidth val="150"/>
        <c:splitType val="pos"/>
        <c:splitPos val="4"/>
        <c:secondPieSize val="75"/>
        <c:serLines/>
      </c:ofPieChart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fr-FR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/>
            </a:pPr>
            <a:r>
              <a:rPr lang="fr-FR" sz="2000"/>
              <a:t>Dispersion en Europe</a:t>
            </a:r>
          </a:p>
        </c:rich>
      </c:tx>
      <c:layout/>
      <c:overlay val="0"/>
    </c:title>
    <c:autoTitleDeleted val="0"/>
    <c:plotArea>
      <c:layout/>
      <c:ofPieChart>
        <c:ofPieType val="pie"/>
        <c:varyColors val="1"/>
        <c:ser>
          <c:idx val="0"/>
          <c:order val="0"/>
          <c:dLbls>
            <c:txPr>
              <a:bodyPr/>
              <a:lstStyle/>
              <a:p>
                <a:pPr>
                  <a:defRPr sz="2000"/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(Feuil1!$N$96;Feuil1!$N$98;Feuil1!$N$99:$N$102;Feuil1!$N$104:$N$105;Feuil1!$N$108;Feuil1!$N$110)</c:f>
              <c:strCache>
                <c:ptCount val="10"/>
                <c:pt idx="0">
                  <c:v>France</c:v>
                </c:pt>
                <c:pt idx="1">
                  <c:v>Allemagne</c:v>
                </c:pt>
                <c:pt idx="2">
                  <c:v>Suisse</c:v>
                </c:pt>
                <c:pt idx="3">
                  <c:v>UK</c:v>
                </c:pt>
                <c:pt idx="4">
                  <c:v>Pays-Bas</c:v>
                </c:pt>
                <c:pt idx="5">
                  <c:v>Belgique </c:v>
                </c:pt>
                <c:pt idx="6">
                  <c:v>Portugal</c:v>
                </c:pt>
                <c:pt idx="7">
                  <c:v>Espagne</c:v>
                </c:pt>
                <c:pt idx="8">
                  <c:v>Pologne</c:v>
                </c:pt>
                <c:pt idx="9">
                  <c:v>Finlande</c:v>
                </c:pt>
              </c:strCache>
            </c:strRef>
          </c:cat>
          <c:val>
            <c:numRef>
              <c:f>(Feuil1!$O$96;Feuil1!$O$98;Feuil1!$O$99:$O$102;Feuil1!$O$104:$O$105;Feuil1!$O$108;Feuil1!$O$110)</c:f>
              <c:numCache>
                <c:formatCode>General</c:formatCode>
                <c:ptCount val="10"/>
                <c:pt idx="0">
                  <c:v>56</c:v>
                </c:pt>
                <c:pt idx="1">
                  <c:v>5</c:v>
                </c:pt>
                <c:pt idx="2">
                  <c:v>1</c:v>
                </c:pt>
                <c:pt idx="3">
                  <c:v>7</c:v>
                </c:pt>
                <c:pt idx="4">
                  <c:v>1</c:v>
                </c:pt>
                <c:pt idx="5">
                  <c:v>3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gapWidth val="100"/>
        <c:splitType val="pos"/>
        <c:splitPos val="9"/>
        <c:secondPieSize val="75"/>
        <c:serLines/>
      </c:ofPieChart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fr-FR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/>
            </a:pPr>
            <a:r>
              <a:rPr lang="fr-FR" sz="2000"/>
              <a:t>Effectifs</a:t>
            </a:r>
            <a:r>
              <a:rPr lang="fr-FR" sz="2000" baseline="0"/>
              <a:t> de chaque année après la soutenance</a:t>
            </a:r>
            <a:endParaRPr lang="fr-FR" sz="200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000"/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Feuil1!$A$71:$A$74</c:f>
              <c:strCache>
                <c:ptCount val="4"/>
                <c:pt idx="0">
                  <c:v>6 ans</c:v>
                </c:pt>
                <c:pt idx="1">
                  <c:v>7 ans</c:v>
                </c:pt>
                <c:pt idx="2">
                  <c:v>8 ans</c:v>
                </c:pt>
                <c:pt idx="3">
                  <c:v>9 ans</c:v>
                </c:pt>
              </c:strCache>
            </c:strRef>
          </c:cat>
          <c:val>
            <c:numRef>
              <c:f>Feuil1!$B$71:$B$74</c:f>
              <c:numCache>
                <c:formatCode>General</c:formatCode>
                <c:ptCount val="4"/>
                <c:pt idx="0">
                  <c:v>28</c:v>
                </c:pt>
                <c:pt idx="1">
                  <c:v>11</c:v>
                </c:pt>
                <c:pt idx="2">
                  <c:v>21</c:v>
                </c:pt>
                <c:pt idx="3">
                  <c:v>5</c:v>
                </c:pt>
              </c:numCache>
            </c:numRef>
          </c:val>
        </c:ser>
        <c:ser>
          <c:idx val="1"/>
          <c:order val="1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Feuil1!$A$71:$A$74</c:f>
              <c:strCache>
                <c:ptCount val="4"/>
                <c:pt idx="0">
                  <c:v>6 ans</c:v>
                </c:pt>
                <c:pt idx="1">
                  <c:v>7 ans</c:v>
                </c:pt>
                <c:pt idx="2">
                  <c:v>8 ans</c:v>
                </c:pt>
                <c:pt idx="3">
                  <c:v>9 ans</c:v>
                </c:pt>
              </c:strCache>
            </c:strRef>
          </c:cat>
          <c:val>
            <c:numRef>
              <c:f>Feuil1!$B$71:$B$74</c:f>
              <c:numCache>
                <c:formatCode>General</c:formatCode>
                <c:ptCount val="4"/>
                <c:pt idx="0">
                  <c:v>28</c:v>
                </c:pt>
                <c:pt idx="1">
                  <c:v>11</c:v>
                </c:pt>
                <c:pt idx="2">
                  <c:v>21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 rtl="0">
            <a:defRPr sz="2000"/>
          </a:pPr>
          <a:endParaRPr lang="fr-FR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/>
            </a:pPr>
            <a:r>
              <a:rPr lang="fr-FR" sz="2000"/>
              <a:t>Répartition</a:t>
            </a:r>
            <a:r>
              <a:rPr lang="fr-FR" sz="2000" baseline="0"/>
              <a:t> H/F</a:t>
            </a:r>
            <a:endParaRPr lang="fr-FR" sz="200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spPr>
            <a:solidFill>
              <a:schemeClr val="accent2"/>
            </a:solidFill>
          </c:spPr>
          <c:dPt>
            <c:idx val="1"/>
            <c:bubble3D val="0"/>
            <c:spPr>
              <a:solidFill>
                <a:schemeClr val="accent1"/>
              </a:solidFill>
            </c:spPr>
          </c:dPt>
          <c:dLbls>
            <c:txPr>
              <a:bodyPr/>
              <a:lstStyle/>
              <a:p>
                <a:pPr>
                  <a:defRPr sz="2000"/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Feuil1!$D$71:$D$72</c:f>
              <c:strCache>
                <c:ptCount val="2"/>
                <c:pt idx="0">
                  <c:v>Femme</c:v>
                </c:pt>
                <c:pt idx="1">
                  <c:v>Homme</c:v>
                </c:pt>
              </c:strCache>
            </c:strRef>
          </c:cat>
          <c:val>
            <c:numRef>
              <c:f>Feuil1!$E$71:$E$72</c:f>
              <c:numCache>
                <c:formatCode>General</c:formatCode>
                <c:ptCount val="2"/>
                <c:pt idx="0">
                  <c:v>30</c:v>
                </c:pt>
                <c:pt idx="1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fr-FR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/>
            </a:pPr>
            <a:r>
              <a:rPr lang="fr-FR" sz="2000"/>
              <a:t>Postes occupés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000"/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Feuil1!$G$71:$G$73</c:f>
              <c:strCache>
                <c:ptCount val="3"/>
                <c:pt idx="0">
                  <c:v>CDD</c:v>
                </c:pt>
                <c:pt idx="1">
                  <c:v>CDI</c:v>
                </c:pt>
                <c:pt idx="2">
                  <c:v>Chômage</c:v>
                </c:pt>
              </c:strCache>
            </c:strRef>
          </c:cat>
          <c:val>
            <c:numRef>
              <c:f>Feuil1!$H$71:$H$73</c:f>
              <c:numCache>
                <c:formatCode>General</c:formatCode>
                <c:ptCount val="3"/>
                <c:pt idx="0">
                  <c:v>23</c:v>
                </c:pt>
                <c:pt idx="1">
                  <c:v>38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fr-FR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/>
            </a:pPr>
            <a:r>
              <a:rPr lang="fr-FR" sz="2000"/>
              <a:t>Secteurs d'activité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000"/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Feuil1!$J$71:$J$73</c:f>
              <c:strCache>
                <c:ptCount val="3"/>
                <c:pt idx="0">
                  <c:v>Public</c:v>
                </c:pt>
                <c:pt idx="1">
                  <c:v>Privé</c:v>
                </c:pt>
                <c:pt idx="2">
                  <c:v>Chômage</c:v>
                </c:pt>
              </c:strCache>
            </c:strRef>
          </c:cat>
          <c:val>
            <c:numRef>
              <c:f>Feuil1!$K$71:$K$73</c:f>
              <c:numCache>
                <c:formatCode>General</c:formatCode>
                <c:ptCount val="3"/>
                <c:pt idx="0">
                  <c:v>56</c:v>
                </c:pt>
                <c:pt idx="1">
                  <c:v>5</c:v>
                </c:pt>
                <c:pt idx="2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fr-FR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/>
            </a:pPr>
            <a:r>
              <a:rPr lang="fr-FR" sz="2000"/>
              <a:t>Répartition</a:t>
            </a:r>
            <a:r>
              <a:rPr lang="fr-FR" sz="2000" baseline="0"/>
              <a:t> sur les continents</a:t>
            </a:r>
            <a:endParaRPr lang="fr-FR" sz="2000"/>
          </a:p>
        </c:rich>
      </c:tx>
      <c:layout>
        <c:manualLayout>
          <c:xMode val="edge"/>
          <c:yMode val="edge"/>
          <c:x val="0.33144398739123149"/>
          <c:y val="8.095639646596644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0451224846894121E-2"/>
          <c:y val="0.2617548848060659"/>
          <c:w val="0.66076487314085741"/>
          <c:h val="0.64767096821230674"/>
        </c:manualLayout>
      </c:layout>
      <c:ofPieChart>
        <c:ofPieType val="pie"/>
        <c:varyColors val="1"/>
        <c:ser>
          <c:idx val="0"/>
          <c:order val="0"/>
          <c:dLbls>
            <c:txPr>
              <a:bodyPr/>
              <a:lstStyle/>
              <a:p>
                <a:pPr>
                  <a:defRPr sz="2000"/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Feuil1!$P$71:$P$74</c:f>
              <c:strCache>
                <c:ptCount val="4"/>
                <c:pt idx="0">
                  <c:v>Europe</c:v>
                </c:pt>
                <c:pt idx="1">
                  <c:v>Amérique</c:v>
                </c:pt>
                <c:pt idx="2">
                  <c:v>Asie</c:v>
                </c:pt>
                <c:pt idx="3">
                  <c:v>Afrique</c:v>
                </c:pt>
              </c:strCache>
            </c:strRef>
          </c:cat>
          <c:val>
            <c:numRef>
              <c:f>Feuil1!$Q$71:$Q$74</c:f>
              <c:numCache>
                <c:formatCode>General</c:formatCode>
                <c:ptCount val="4"/>
                <c:pt idx="0">
                  <c:v>56</c:v>
                </c:pt>
                <c:pt idx="1">
                  <c:v>7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gapWidth val="150"/>
        <c:splitType val="pos"/>
        <c:splitPos val="3"/>
        <c:secondPieSize val="75"/>
        <c:serLines/>
      </c:ofPieChart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fr-FR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/>
            </a:pPr>
            <a:r>
              <a:rPr lang="fr-FR" sz="2000"/>
              <a:t>Répartition en Europe</a:t>
            </a:r>
          </a:p>
        </c:rich>
      </c:tx>
      <c:layout>
        <c:manualLayout>
          <c:xMode val="edge"/>
          <c:yMode val="edge"/>
          <c:x val="0.38212281968670142"/>
          <c:y val="6.4668740510313669E-2"/>
        </c:manualLayout>
      </c:layout>
      <c:overlay val="0"/>
    </c:title>
    <c:autoTitleDeleted val="0"/>
    <c:plotArea>
      <c:layout/>
      <c:ofPieChart>
        <c:ofPieType val="pie"/>
        <c:varyColors val="1"/>
        <c:ser>
          <c:idx val="0"/>
          <c:order val="0"/>
          <c:dLbls>
            <c:txPr>
              <a:bodyPr/>
              <a:lstStyle/>
              <a:p>
                <a:pPr>
                  <a:defRPr sz="2000"/>
                </a:pPr>
                <a:endParaRPr lang="fr-FR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Feuil1!$M$71:$M$77</c:f>
              <c:strCache>
                <c:ptCount val="7"/>
                <c:pt idx="0">
                  <c:v>France</c:v>
                </c:pt>
                <c:pt idx="1">
                  <c:v>Allemagne</c:v>
                </c:pt>
                <c:pt idx="2">
                  <c:v>Suisse</c:v>
                </c:pt>
                <c:pt idx="3">
                  <c:v>Espagne</c:v>
                </c:pt>
                <c:pt idx="4">
                  <c:v>République Tchèque</c:v>
                </c:pt>
                <c:pt idx="5">
                  <c:v>Pays-Bas</c:v>
                </c:pt>
                <c:pt idx="6">
                  <c:v>UK</c:v>
                </c:pt>
              </c:strCache>
            </c:strRef>
          </c:cat>
          <c:val>
            <c:numRef>
              <c:f>Feuil1!$N$71:$N$77</c:f>
              <c:numCache>
                <c:formatCode>General</c:formatCode>
                <c:ptCount val="7"/>
                <c:pt idx="0">
                  <c:v>46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3</c:v>
                </c:pt>
              </c:numCache>
            </c:numRef>
          </c:val>
        </c:ser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gapWidth val="150"/>
        <c:splitType val="pos"/>
        <c:splitPos val="6"/>
        <c:secondPieSize val="75"/>
        <c:serLines/>
      </c:ofPieChart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fr-FR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/>
            </a:pPr>
            <a:r>
              <a:rPr lang="fr-FR" sz="2000" dirty="0" smtClean="0"/>
              <a:t>Effectifs</a:t>
            </a:r>
            <a:r>
              <a:rPr lang="fr-FR" sz="2000" baseline="0" dirty="0" smtClean="0"/>
              <a:t> de chaque année après la soutenance</a:t>
            </a:r>
            <a:endParaRPr lang="fr-FR" sz="2000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v>Effectifs</c:v>
          </c:tx>
          <c:dLbls>
            <c:txPr>
              <a:bodyPr/>
              <a:lstStyle/>
              <a:p>
                <a:pPr>
                  <a:defRPr sz="20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Feuil1!$A$85:$A$87</c:f>
              <c:strCache>
                <c:ptCount val="3"/>
                <c:pt idx="0">
                  <c:v>1 an</c:v>
                </c:pt>
                <c:pt idx="1">
                  <c:v>2 ans</c:v>
                </c:pt>
                <c:pt idx="2">
                  <c:v>3 ans</c:v>
                </c:pt>
              </c:strCache>
            </c:strRef>
          </c:cat>
          <c:val>
            <c:numRef>
              <c:f>Feuil1!$B$85:$B$87</c:f>
              <c:numCache>
                <c:formatCode>General</c:formatCode>
                <c:ptCount val="3"/>
                <c:pt idx="0">
                  <c:v>16</c:v>
                </c:pt>
                <c:pt idx="1">
                  <c:v>27</c:v>
                </c:pt>
                <c:pt idx="2">
                  <c:v>37</c:v>
                </c:pt>
              </c:numCache>
            </c:numRef>
          </c:val>
        </c:ser>
        <c:ser>
          <c:idx val="1"/>
          <c:order val="1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Feuil1!$A$85:$A$87</c:f>
              <c:strCache>
                <c:ptCount val="3"/>
                <c:pt idx="0">
                  <c:v>1 an</c:v>
                </c:pt>
                <c:pt idx="1">
                  <c:v>2 ans</c:v>
                </c:pt>
                <c:pt idx="2">
                  <c:v>3 ans</c:v>
                </c:pt>
              </c:strCache>
            </c:strRef>
          </c:cat>
          <c:val>
            <c:numRef>
              <c:f>Feuil1!$B$85:$B$87</c:f>
              <c:numCache>
                <c:formatCode>General</c:formatCode>
                <c:ptCount val="3"/>
                <c:pt idx="0">
                  <c:v>16</c:v>
                </c:pt>
                <c:pt idx="1">
                  <c:v>27</c:v>
                </c:pt>
                <c:pt idx="2">
                  <c:v>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 rtl="0">
            <a:defRPr sz="2000"/>
          </a:pPr>
          <a:endParaRPr lang="fr-FR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/>
            </a:pPr>
            <a:r>
              <a:rPr lang="fr-FR" sz="2000"/>
              <a:t>Répartition H/F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spPr>
            <a:solidFill>
              <a:schemeClr val="accent2"/>
            </a:solidFill>
          </c:spPr>
          <c:dPt>
            <c:idx val="1"/>
            <c:bubble3D val="0"/>
            <c:spPr>
              <a:solidFill>
                <a:schemeClr val="accent1"/>
              </a:solidFill>
            </c:spPr>
          </c:dPt>
          <c:dLbls>
            <c:txPr>
              <a:bodyPr/>
              <a:lstStyle/>
              <a:p>
                <a:pPr>
                  <a:defRPr sz="2000"/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Feuil1!$D$85:$D$86</c:f>
              <c:strCache>
                <c:ptCount val="2"/>
                <c:pt idx="0">
                  <c:v>Femme</c:v>
                </c:pt>
                <c:pt idx="1">
                  <c:v>Homme</c:v>
                </c:pt>
              </c:strCache>
            </c:strRef>
          </c:cat>
          <c:val>
            <c:numRef>
              <c:f>Feuil1!$E$85:$E$86</c:f>
              <c:numCache>
                <c:formatCode>General</c:formatCode>
                <c:ptCount val="2"/>
                <c:pt idx="0">
                  <c:v>40</c:v>
                </c:pt>
                <c:pt idx="1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fr-FR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/>
            </a:pPr>
            <a:r>
              <a:rPr lang="fr-FR" sz="2000"/>
              <a:t>Postes occupés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000"/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Feuil1!$G$85:$G$87</c:f>
              <c:strCache>
                <c:ptCount val="3"/>
                <c:pt idx="0">
                  <c:v>CDD</c:v>
                </c:pt>
                <c:pt idx="1">
                  <c:v>CDI</c:v>
                </c:pt>
                <c:pt idx="2">
                  <c:v>Chômage</c:v>
                </c:pt>
              </c:strCache>
            </c:strRef>
          </c:cat>
          <c:val>
            <c:numRef>
              <c:f>Feuil1!$H$85:$H$87</c:f>
              <c:numCache>
                <c:formatCode>General</c:formatCode>
                <c:ptCount val="3"/>
                <c:pt idx="0">
                  <c:v>50</c:v>
                </c:pt>
                <c:pt idx="1">
                  <c:v>23</c:v>
                </c:pt>
                <c:pt idx="2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fr-FR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/>
            </a:pPr>
            <a:r>
              <a:rPr lang="fr-FR" sz="2000"/>
              <a:t>Secteurs</a:t>
            </a:r>
            <a:r>
              <a:rPr lang="fr-FR" sz="2000" baseline="0"/>
              <a:t> d'activité</a:t>
            </a:r>
            <a:endParaRPr lang="fr-FR" sz="200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000"/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Feuil1!$J$85:$J$87</c:f>
              <c:strCache>
                <c:ptCount val="3"/>
                <c:pt idx="0">
                  <c:v>Public</c:v>
                </c:pt>
                <c:pt idx="1">
                  <c:v>Privé</c:v>
                </c:pt>
                <c:pt idx="2">
                  <c:v>Chômage</c:v>
                </c:pt>
              </c:strCache>
            </c:strRef>
          </c:cat>
          <c:val>
            <c:numRef>
              <c:f>Feuil1!$K$85:$K$87</c:f>
              <c:numCache>
                <c:formatCode>General</c:formatCode>
                <c:ptCount val="3"/>
                <c:pt idx="0">
                  <c:v>63</c:v>
                </c:pt>
                <c:pt idx="1">
                  <c:v>10</c:v>
                </c:pt>
                <c:pt idx="2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fr-FR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/>
            </a:pPr>
            <a:r>
              <a:rPr lang="fr-FR" sz="2000"/>
              <a:t>Dispertion sur les</a:t>
            </a:r>
            <a:r>
              <a:rPr lang="fr-FR" sz="2000" baseline="0"/>
              <a:t> continents</a:t>
            </a:r>
            <a:endParaRPr lang="fr-FR" sz="2000"/>
          </a:p>
        </c:rich>
      </c:tx>
      <c:layout>
        <c:manualLayout>
          <c:xMode val="edge"/>
          <c:yMode val="edge"/>
          <c:x val="0.32158303032243124"/>
          <c:y val="9.994259897048475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2.6181059919895906E-2"/>
          <c:y val="0.21509091582416767"/>
          <c:w val="0.66076487314085741"/>
          <c:h val="0.64767096821230674"/>
        </c:manualLayout>
      </c:layout>
      <c:ofPieChart>
        <c:ofPieType val="pie"/>
        <c:varyColors val="1"/>
        <c:ser>
          <c:idx val="0"/>
          <c:order val="0"/>
          <c:dLbls>
            <c:txPr>
              <a:bodyPr/>
              <a:lstStyle/>
              <a:p>
                <a:pPr>
                  <a:defRPr sz="2000"/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Feuil1!$P$85:$P$90</c:f>
              <c:strCache>
                <c:ptCount val="6"/>
                <c:pt idx="0">
                  <c:v>Europe</c:v>
                </c:pt>
                <c:pt idx="1">
                  <c:v>Afrique</c:v>
                </c:pt>
                <c:pt idx="2">
                  <c:v>Amérique</c:v>
                </c:pt>
                <c:pt idx="3">
                  <c:v>Asie</c:v>
                </c:pt>
                <c:pt idx="4">
                  <c:v>Océanie</c:v>
                </c:pt>
                <c:pt idx="5">
                  <c:v>NA</c:v>
                </c:pt>
              </c:strCache>
            </c:strRef>
          </c:cat>
          <c:val>
            <c:numRef>
              <c:f>Feuil1!$Q$85:$Q$90</c:f>
              <c:numCache>
                <c:formatCode>General</c:formatCode>
                <c:ptCount val="6"/>
                <c:pt idx="0">
                  <c:v>64</c:v>
                </c:pt>
                <c:pt idx="1">
                  <c:v>1</c:v>
                </c:pt>
                <c:pt idx="2">
                  <c:v>9</c:v>
                </c:pt>
                <c:pt idx="3">
                  <c:v>2</c:v>
                </c:pt>
                <c:pt idx="4">
                  <c:v>3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gapWidth val="150"/>
        <c:splitType val="pos"/>
        <c:splitPos val="5"/>
        <c:secondPieSize val="75"/>
        <c:serLines/>
      </c:ofPieChart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fr-FR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/>
            </a:pPr>
            <a:r>
              <a:rPr lang="fr-FR" sz="2000"/>
              <a:t>Répartition en Europe</a:t>
            </a:r>
          </a:p>
        </c:rich>
      </c:tx>
      <c:layout>
        <c:manualLayout>
          <c:xMode val="edge"/>
          <c:yMode val="edge"/>
          <c:x val="0.36908655807618013"/>
          <c:y val="8.3700681091931406E-2"/>
        </c:manualLayout>
      </c:layout>
      <c:overlay val="0"/>
    </c:title>
    <c:autoTitleDeleted val="0"/>
    <c:plotArea>
      <c:layout/>
      <c:ofPieChart>
        <c:ofPieType val="pie"/>
        <c:varyColors val="1"/>
        <c:ser>
          <c:idx val="0"/>
          <c:order val="0"/>
          <c:dLbls>
            <c:txPr>
              <a:bodyPr/>
              <a:lstStyle/>
              <a:p>
                <a:pPr>
                  <a:defRPr sz="2000"/>
                </a:pPr>
                <a:endParaRPr lang="fr-FR"/>
              </a:p>
            </c:txPr>
            <c:dLblPos val="bestFit"/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(Feuil1!$M$85:$M$93;Feuil1!$M$101)</c:f>
              <c:strCache>
                <c:ptCount val="10"/>
                <c:pt idx="0">
                  <c:v>France</c:v>
                </c:pt>
                <c:pt idx="1">
                  <c:v>Allemagne</c:v>
                </c:pt>
                <c:pt idx="2">
                  <c:v>UK</c:v>
                </c:pt>
                <c:pt idx="3">
                  <c:v>Belgique</c:v>
                </c:pt>
                <c:pt idx="4">
                  <c:v>Bosnie</c:v>
                </c:pt>
                <c:pt idx="5">
                  <c:v>Finlande</c:v>
                </c:pt>
                <c:pt idx="6">
                  <c:v>Pays Bas</c:v>
                </c:pt>
                <c:pt idx="7">
                  <c:v>Pologne</c:v>
                </c:pt>
                <c:pt idx="8">
                  <c:v>Suisse</c:v>
                </c:pt>
                <c:pt idx="9">
                  <c:v>Portugal</c:v>
                </c:pt>
              </c:strCache>
            </c:strRef>
          </c:cat>
          <c:val>
            <c:numRef>
              <c:f>(Feuil1!$N$85:$N$93;Feuil1!$N$101)</c:f>
              <c:numCache>
                <c:formatCode>General</c:formatCode>
                <c:ptCount val="10"/>
                <c:pt idx="0">
                  <c:v>45</c:v>
                </c:pt>
                <c:pt idx="1">
                  <c:v>3</c:v>
                </c:pt>
                <c:pt idx="2">
                  <c:v>7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</c:ser>
        <c:dLbls>
          <c:dLblPos val="bestFit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gapWidth val="150"/>
        <c:splitType val="pos"/>
        <c:splitPos val="9"/>
        <c:secondPieSize val="75"/>
        <c:serLines/>
      </c:ofPieChart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fr-FR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/>
            </a:pPr>
            <a:r>
              <a:rPr lang="fr-FR" sz="2000" b="1" i="0" baseline="0" dirty="0" smtClean="0">
                <a:effectLst/>
              </a:rPr>
              <a:t>Effectifs de chaque année après la soutenance</a:t>
            </a:r>
            <a:endParaRPr lang="fr-FR" sz="2000" dirty="0">
              <a:effectLst/>
            </a:endParaRP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000"/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Feuil1!$A$96:$A$98</c:f>
              <c:strCache>
                <c:ptCount val="3"/>
                <c:pt idx="0">
                  <c:v>3 ans</c:v>
                </c:pt>
                <c:pt idx="1">
                  <c:v>4 ans</c:v>
                </c:pt>
                <c:pt idx="2">
                  <c:v>5 ans</c:v>
                </c:pt>
              </c:strCache>
            </c:strRef>
          </c:cat>
          <c:val>
            <c:numRef>
              <c:f>Feuil1!$B$96:$B$98</c:f>
              <c:numCache>
                <c:formatCode>General</c:formatCode>
                <c:ptCount val="3"/>
                <c:pt idx="0">
                  <c:v>37</c:v>
                </c:pt>
                <c:pt idx="1">
                  <c:v>34</c:v>
                </c:pt>
                <c:pt idx="2">
                  <c:v>21</c:v>
                </c:pt>
              </c:numCache>
            </c:numRef>
          </c:val>
        </c:ser>
        <c:ser>
          <c:idx val="1"/>
          <c:order val="1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Feuil1!$A$96:$A$98</c:f>
              <c:strCache>
                <c:ptCount val="3"/>
                <c:pt idx="0">
                  <c:v>3 ans</c:v>
                </c:pt>
                <c:pt idx="1">
                  <c:v>4 ans</c:v>
                </c:pt>
                <c:pt idx="2">
                  <c:v>5 ans</c:v>
                </c:pt>
              </c:strCache>
            </c:strRef>
          </c:cat>
          <c:val>
            <c:numRef>
              <c:f>Feuil1!$B$96:$B$98</c:f>
              <c:numCache>
                <c:formatCode>General</c:formatCode>
                <c:ptCount val="3"/>
                <c:pt idx="0">
                  <c:v>37</c:v>
                </c:pt>
                <c:pt idx="1">
                  <c:v>34</c:v>
                </c:pt>
                <c:pt idx="2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5262642169728788"/>
          <c:y val="0.41327646544181978"/>
          <c:w val="0.17792913385826772"/>
          <c:h val="0.41858595800524934"/>
        </c:manualLayout>
      </c:layout>
      <c:overlay val="0"/>
      <c:txPr>
        <a:bodyPr/>
        <a:lstStyle/>
        <a:p>
          <a:pPr rtl="0">
            <a:defRPr sz="2000"/>
          </a:pPr>
          <a:endParaRPr lang="fr-FR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/>
            </a:pPr>
            <a:r>
              <a:rPr lang="fr-FR" sz="2000"/>
              <a:t>Parité H/F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spPr>
            <a:solidFill>
              <a:schemeClr val="accent1"/>
            </a:solidFill>
          </c:spPr>
          <c:dPt>
            <c:idx val="0"/>
            <c:bubble3D val="0"/>
            <c:spPr>
              <a:solidFill>
                <a:schemeClr val="accent2"/>
              </a:solidFill>
            </c:spPr>
          </c:dPt>
          <c:dLbls>
            <c:txPr>
              <a:bodyPr/>
              <a:lstStyle/>
              <a:p>
                <a:pPr>
                  <a:defRPr sz="2000"/>
                </a:pPr>
                <a:endParaRPr lang="fr-F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Feuil1!$D$96:$D$97</c:f>
              <c:strCache>
                <c:ptCount val="2"/>
                <c:pt idx="0">
                  <c:v>F</c:v>
                </c:pt>
                <c:pt idx="1">
                  <c:v>M</c:v>
                </c:pt>
              </c:strCache>
            </c:strRef>
          </c:cat>
          <c:val>
            <c:numRef>
              <c:f>Feuil1!$E$96:$E$97</c:f>
              <c:numCache>
                <c:formatCode>General</c:formatCode>
                <c:ptCount val="2"/>
                <c:pt idx="0">
                  <c:v>48</c:v>
                </c:pt>
                <c:pt idx="1">
                  <c:v>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 sz="2000"/>
          </a:pPr>
          <a:endParaRPr lang="fr-FR"/>
        </a:p>
      </c:txPr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E18-8F2D-4CCB-8A7C-A68A0FC199F4}" type="datetimeFigureOut">
              <a:rPr lang="fr-FR" smtClean="0"/>
              <a:t>05/06/2012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D32A9BF-E632-47D1-BB20-5CD034436888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E18-8F2D-4CCB-8A7C-A68A0FC199F4}" type="datetimeFigureOut">
              <a:rPr lang="fr-FR" smtClean="0"/>
              <a:t>05/06/2012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A9BF-E632-47D1-BB20-5CD0344368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E18-8F2D-4CCB-8A7C-A68A0FC199F4}" type="datetimeFigureOut">
              <a:rPr lang="fr-FR" smtClean="0"/>
              <a:t>05/06/2012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A9BF-E632-47D1-BB20-5CD0344368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E18-8F2D-4CCB-8A7C-A68A0FC199F4}" type="datetimeFigureOut">
              <a:rPr lang="fr-FR" smtClean="0"/>
              <a:t>05/06/2012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A9BF-E632-47D1-BB20-5CD0344368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E18-8F2D-4CCB-8A7C-A68A0FC199F4}" type="datetimeFigureOut">
              <a:rPr lang="fr-FR" smtClean="0"/>
              <a:t>05/06/2012</a:t>
            </a:fld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A9BF-E632-47D1-BB20-5CD034436888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E18-8F2D-4CCB-8A7C-A68A0FC199F4}" type="datetimeFigureOut">
              <a:rPr lang="fr-FR" smtClean="0"/>
              <a:t>05/06/2012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A9BF-E632-47D1-BB20-5CD0344368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E18-8F2D-4CCB-8A7C-A68A0FC199F4}" type="datetimeFigureOut">
              <a:rPr lang="fr-FR" smtClean="0"/>
              <a:t>05/06/2012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A9BF-E632-47D1-BB20-5CD0344368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E18-8F2D-4CCB-8A7C-A68A0FC199F4}" type="datetimeFigureOut">
              <a:rPr lang="fr-FR" smtClean="0"/>
              <a:t>05/06/2012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A9BF-E632-47D1-BB20-5CD0344368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E18-8F2D-4CCB-8A7C-A68A0FC199F4}" type="datetimeFigureOut">
              <a:rPr lang="fr-FR" smtClean="0"/>
              <a:t>05/06/2012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A9BF-E632-47D1-BB20-5CD034436888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E18-8F2D-4CCB-8A7C-A68A0FC199F4}" type="datetimeFigureOut">
              <a:rPr lang="fr-FR" smtClean="0"/>
              <a:t>05/06/2012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A9BF-E632-47D1-BB20-5CD034436888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29E18-8F2D-4CCB-8A7C-A68A0FC199F4}" type="datetimeFigureOut">
              <a:rPr lang="fr-FR" smtClean="0"/>
              <a:t>05/06/2012</a:t>
            </a:fld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32A9BF-E632-47D1-BB20-5CD034436888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2329E18-8F2D-4CCB-8A7C-A68A0FC199F4}" type="datetimeFigureOut">
              <a:rPr lang="fr-FR" smtClean="0"/>
              <a:t>05/06/2012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D32A9BF-E632-47D1-BB20-5CD034436888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Etude 2003-2012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Devenir des doctorants – ED 145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8974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Devenir 1-3 ans après la soutenance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Répartition géographie : </a:t>
            </a:r>
            <a:r>
              <a:rPr lang="fr-FR" dirty="0" smtClean="0"/>
              <a:t>Europe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7255805"/>
              </p:ext>
            </p:extLst>
          </p:nvPr>
        </p:nvGraphicFramePr>
        <p:xfrm>
          <a:off x="323528" y="2348880"/>
          <a:ext cx="856895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32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Devenir 3-5 ans après la soutenance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Cohortes : 2007-2008-2009 </a:t>
            </a:r>
          </a:p>
          <a:p>
            <a:r>
              <a:rPr lang="fr-FR" dirty="0" smtClean="0"/>
              <a:t>Echantillon : 92 docteurs</a:t>
            </a:r>
          </a:p>
          <a:p>
            <a:pPr marL="114300" indent="0">
              <a:buNone/>
            </a:pPr>
            <a:endParaRPr lang="fr-FR" dirty="0"/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8014627"/>
              </p:ext>
            </p:extLst>
          </p:nvPr>
        </p:nvGraphicFramePr>
        <p:xfrm>
          <a:off x="395536" y="2708920"/>
          <a:ext cx="849694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5260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Devenir 3-5 ans après la soutenance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Sexe ratio</a:t>
            </a:r>
          </a:p>
          <a:p>
            <a:endParaRPr lang="fr-FR" dirty="0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5776401"/>
              </p:ext>
            </p:extLst>
          </p:nvPr>
        </p:nvGraphicFramePr>
        <p:xfrm>
          <a:off x="323528" y="2276872"/>
          <a:ext cx="8496944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130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Devenir 3-5 ans après la soutenance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Postes occupés : CDD  CDI  Chômage</a:t>
            </a:r>
          </a:p>
          <a:p>
            <a:endParaRPr lang="fr-FR" dirty="0"/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2830927"/>
              </p:ext>
            </p:extLst>
          </p:nvPr>
        </p:nvGraphicFramePr>
        <p:xfrm>
          <a:off x="395536" y="2348880"/>
          <a:ext cx="849694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376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Devenir </a:t>
            </a:r>
            <a:r>
              <a:rPr lang="fr-FR" dirty="0" smtClean="0"/>
              <a:t>3-5 </a:t>
            </a:r>
            <a:r>
              <a:rPr lang="fr-FR" dirty="0"/>
              <a:t>ans après la soutenance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Secteurs d’activité : Public Privé Chômage</a:t>
            </a:r>
          </a:p>
          <a:p>
            <a:endParaRPr lang="fr-FR" dirty="0" smtClean="0"/>
          </a:p>
          <a:p>
            <a:pPr marL="114300" indent="0">
              <a:buNone/>
            </a:pPr>
            <a:endParaRPr lang="fr-FR" dirty="0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9888231"/>
              </p:ext>
            </p:extLst>
          </p:nvPr>
        </p:nvGraphicFramePr>
        <p:xfrm>
          <a:off x="323528" y="2276872"/>
          <a:ext cx="856895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6549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Devenir </a:t>
            </a:r>
            <a:r>
              <a:rPr lang="fr-FR" dirty="0" smtClean="0"/>
              <a:t>3-5 </a:t>
            </a:r>
            <a:r>
              <a:rPr lang="fr-FR" dirty="0"/>
              <a:t>ans après la soutenance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Répartition géographie : Mondiale</a:t>
            </a:r>
          </a:p>
          <a:p>
            <a:endParaRPr lang="fr-FR" dirty="0" smtClean="0"/>
          </a:p>
          <a:p>
            <a:endParaRPr lang="fr-FR" dirty="0"/>
          </a:p>
          <a:p>
            <a:pPr marL="114300" indent="0">
              <a:buNone/>
            </a:pPr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8246305"/>
              </p:ext>
            </p:extLst>
          </p:nvPr>
        </p:nvGraphicFramePr>
        <p:xfrm>
          <a:off x="323528" y="2348880"/>
          <a:ext cx="856895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992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Devenir </a:t>
            </a:r>
            <a:r>
              <a:rPr lang="fr-FR" dirty="0" smtClean="0"/>
              <a:t>3-5 </a:t>
            </a:r>
            <a:r>
              <a:rPr lang="fr-FR" dirty="0"/>
              <a:t>ans après la soutenance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Répartition géographie : </a:t>
            </a:r>
            <a:r>
              <a:rPr lang="fr-FR" dirty="0" smtClean="0"/>
              <a:t>Europe</a:t>
            </a:r>
          </a:p>
          <a:p>
            <a:endParaRPr lang="fr-FR" dirty="0"/>
          </a:p>
          <a:p>
            <a:endParaRPr lang="fr-FR" dirty="0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779124"/>
              </p:ext>
            </p:extLst>
          </p:nvPr>
        </p:nvGraphicFramePr>
        <p:xfrm>
          <a:off x="323528" y="2348880"/>
          <a:ext cx="8568952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551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Devenir 6-9 ans après la soutenance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Cohortes : 2003-2004-2005-2006 </a:t>
            </a:r>
          </a:p>
          <a:p>
            <a:r>
              <a:rPr lang="fr-FR" dirty="0" smtClean="0"/>
              <a:t>Echantillon : 65 docteurs</a:t>
            </a:r>
          </a:p>
          <a:p>
            <a:pPr marL="114300" indent="0">
              <a:buNone/>
            </a:pPr>
            <a:endParaRPr lang="fr-FR" dirty="0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145677"/>
              </p:ext>
            </p:extLst>
          </p:nvPr>
        </p:nvGraphicFramePr>
        <p:xfrm>
          <a:off x="251520" y="2852936"/>
          <a:ext cx="864096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7969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Devenir </a:t>
            </a:r>
            <a:r>
              <a:rPr lang="fr-FR" dirty="0" smtClean="0"/>
              <a:t>6-9 </a:t>
            </a:r>
            <a:r>
              <a:rPr lang="fr-FR" dirty="0"/>
              <a:t>ans après la soutenance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Sexe ratio</a:t>
            </a:r>
          </a:p>
          <a:p>
            <a:endParaRPr lang="fr-FR" dirty="0"/>
          </a:p>
        </p:txBody>
      </p:sp>
      <p:graphicFrame>
        <p:nvGraphicFramePr>
          <p:cNvPr id="8" name="Graphique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66668184"/>
              </p:ext>
            </p:extLst>
          </p:nvPr>
        </p:nvGraphicFramePr>
        <p:xfrm>
          <a:off x="323528" y="2420888"/>
          <a:ext cx="8568952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551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Devenir </a:t>
            </a:r>
            <a:r>
              <a:rPr lang="fr-FR" dirty="0" smtClean="0"/>
              <a:t>6-9 </a:t>
            </a:r>
            <a:r>
              <a:rPr lang="fr-FR" dirty="0"/>
              <a:t>ans après la soutenance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Postes occupés : CDD  CDI  </a:t>
            </a:r>
            <a:r>
              <a:rPr lang="fr-FR" dirty="0" smtClean="0"/>
              <a:t>Chômage</a:t>
            </a:r>
          </a:p>
          <a:p>
            <a:endParaRPr lang="fr-FR" dirty="0"/>
          </a:p>
          <a:p>
            <a:endParaRPr lang="fr-FR" dirty="0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2198767"/>
              </p:ext>
            </p:extLst>
          </p:nvPr>
        </p:nvGraphicFramePr>
        <p:xfrm>
          <a:off x="395536" y="2276872"/>
          <a:ext cx="8424936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4389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Principe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Etude réalisée sur un échantillon total de 200 anciens doctorants.</a:t>
            </a:r>
          </a:p>
          <a:p>
            <a:r>
              <a:rPr lang="fr-FR" dirty="0" smtClean="0"/>
              <a:t>Informations recueillies via recherche sur </a:t>
            </a:r>
          </a:p>
          <a:p>
            <a:pPr lvl="2"/>
            <a:r>
              <a:rPr lang="fr-FR" dirty="0" smtClean="0"/>
              <a:t>Internet/mail</a:t>
            </a:r>
          </a:p>
          <a:p>
            <a:pPr lvl="2"/>
            <a:r>
              <a:rPr lang="fr-FR" dirty="0" smtClean="0"/>
              <a:t>Téléphone</a:t>
            </a:r>
          </a:p>
          <a:p>
            <a:pPr lvl="2"/>
            <a:r>
              <a:rPr lang="fr-FR" dirty="0" smtClean="0"/>
              <a:t>Réseaux sociaux professionnels</a:t>
            </a:r>
          </a:p>
          <a:p>
            <a:r>
              <a:rPr lang="fr-FR" dirty="0" smtClean="0"/>
              <a:t>Séparation des données en 3 cohortes:</a:t>
            </a:r>
          </a:p>
          <a:p>
            <a:pPr lvl="1"/>
            <a:r>
              <a:rPr lang="fr-FR" dirty="0" smtClean="0"/>
              <a:t>1-3 ans après soutenances : 80 docteurs</a:t>
            </a:r>
          </a:p>
          <a:p>
            <a:pPr lvl="1"/>
            <a:r>
              <a:rPr lang="fr-FR" dirty="0" smtClean="0"/>
              <a:t>3-5 ans après soutenances : 92 docteurs</a:t>
            </a:r>
          </a:p>
          <a:p>
            <a:pPr lvl="1"/>
            <a:r>
              <a:rPr lang="fr-FR" dirty="0" smtClean="0"/>
              <a:t>6-9 ans après soutenances : 65 docteurs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01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Devenir </a:t>
            </a:r>
            <a:r>
              <a:rPr lang="fr-FR" dirty="0" smtClean="0"/>
              <a:t>6-9 </a:t>
            </a:r>
            <a:r>
              <a:rPr lang="fr-FR" dirty="0"/>
              <a:t>ans après la soutenance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Secteurs d’activité : Public Privé Chômage</a:t>
            </a:r>
          </a:p>
          <a:p>
            <a:endParaRPr lang="fr-FR" dirty="0" smtClean="0"/>
          </a:p>
          <a:p>
            <a:endParaRPr lang="fr-FR" dirty="0" smtClean="0"/>
          </a:p>
          <a:p>
            <a:pPr marL="114300" indent="0">
              <a:buNone/>
            </a:pP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4164829"/>
              </p:ext>
            </p:extLst>
          </p:nvPr>
        </p:nvGraphicFramePr>
        <p:xfrm>
          <a:off x="323528" y="2276872"/>
          <a:ext cx="849694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342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Devenir </a:t>
            </a:r>
            <a:r>
              <a:rPr lang="fr-FR" dirty="0" smtClean="0"/>
              <a:t>6-9 </a:t>
            </a:r>
            <a:r>
              <a:rPr lang="fr-FR" dirty="0"/>
              <a:t>ans après la soutenance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Répartition géographie : Mondiale</a:t>
            </a:r>
          </a:p>
          <a:p>
            <a:endParaRPr lang="fr-FR" dirty="0" smtClean="0"/>
          </a:p>
          <a:p>
            <a:endParaRPr lang="fr-FR" dirty="0"/>
          </a:p>
          <a:p>
            <a:pPr marL="114300" indent="0">
              <a:buNone/>
            </a:pPr>
            <a:endParaRPr lang="fr-FR" dirty="0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0615330"/>
              </p:ext>
            </p:extLst>
          </p:nvPr>
        </p:nvGraphicFramePr>
        <p:xfrm>
          <a:off x="323528" y="2276872"/>
          <a:ext cx="849694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336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Devenir </a:t>
            </a:r>
            <a:r>
              <a:rPr lang="fr-FR" dirty="0" smtClean="0"/>
              <a:t>6-9 </a:t>
            </a:r>
            <a:r>
              <a:rPr lang="fr-FR" dirty="0"/>
              <a:t>ans après la soutenance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Répartition géographie : </a:t>
            </a:r>
            <a:r>
              <a:rPr lang="fr-FR" dirty="0" smtClean="0"/>
              <a:t>Europe</a:t>
            </a:r>
          </a:p>
          <a:p>
            <a:endParaRPr lang="fr-FR" dirty="0"/>
          </a:p>
          <a:p>
            <a:endParaRPr lang="fr-FR" dirty="0"/>
          </a:p>
        </p:txBody>
      </p:sp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3666534"/>
              </p:ext>
            </p:extLst>
          </p:nvPr>
        </p:nvGraphicFramePr>
        <p:xfrm>
          <a:off x="323528" y="2348880"/>
          <a:ext cx="864096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309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Exemples de postes dans le privé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Expert phytosanitaire</a:t>
            </a:r>
          </a:p>
          <a:p>
            <a:r>
              <a:rPr lang="fr-FR" dirty="0" smtClean="0"/>
              <a:t>Ingénieur d’étude</a:t>
            </a:r>
          </a:p>
          <a:p>
            <a:r>
              <a:rPr lang="fr-FR" dirty="0" smtClean="0"/>
              <a:t>Chef de projet</a:t>
            </a:r>
          </a:p>
          <a:p>
            <a:r>
              <a:rPr lang="fr-FR" dirty="0" smtClean="0"/>
              <a:t>Sélectionneur de semence </a:t>
            </a:r>
          </a:p>
          <a:p>
            <a:r>
              <a:rPr lang="fr-FR" dirty="0" smtClean="0"/>
              <a:t>Enseignant dans les écoles privé</a:t>
            </a:r>
          </a:p>
          <a:p>
            <a:r>
              <a:rPr lang="fr-FR" dirty="0" smtClean="0"/>
              <a:t>Animateur scientifique</a:t>
            </a:r>
          </a:p>
          <a:p>
            <a:r>
              <a:rPr lang="fr-FR" dirty="0" smtClean="0"/>
              <a:t>Auto-entrepreneur</a:t>
            </a:r>
          </a:p>
          <a:p>
            <a:r>
              <a:rPr lang="fr-FR" dirty="0" smtClean="0"/>
              <a:t>Chargé d’affaire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405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Principe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Analyses faites:</a:t>
            </a:r>
          </a:p>
          <a:p>
            <a:endParaRPr lang="fr-FR" dirty="0"/>
          </a:p>
          <a:p>
            <a:r>
              <a:rPr lang="fr-FR" dirty="0" smtClean="0"/>
              <a:t>Sexe ratio des cohortes</a:t>
            </a:r>
          </a:p>
          <a:p>
            <a:r>
              <a:rPr lang="fr-FR" dirty="0" smtClean="0"/>
              <a:t>Postes occupés : CDD CDI ou Recherche d’emploi</a:t>
            </a:r>
          </a:p>
          <a:p>
            <a:r>
              <a:rPr lang="fr-FR" dirty="0" smtClean="0"/>
              <a:t>Secteurs d’activité</a:t>
            </a:r>
          </a:p>
          <a:p>
            <a:r>
              <a:rPr lang="fr-FR" dirty="0" smtClean="0"/>
              <a:t>Répartition des anciens docteurs au niveau mondial et européen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7193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Evolution des postes occupés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Analyse sur l’ensemble des cohortes des postes occupés</a:t>
            </a:r>
          </a:p>
          <a:p>
            <a:endParaRPr lang="fr-FR" dirty="0"/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3859982"/>
              </p:ext>
            </p:extLst>
          </p:nvPr>
        </p:nvGraphicFramePr>
        <p:xfrm>
          <a:off x="323528" y="2636912"/>
          <a:ext cx="864096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737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Devenir 1-3 ans après la soutenance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Cohortes : 2009-2010-2011 (années de soutenance)</a:t>
            </a:r>
          </a:p>
          <a:p>
            <a:r>
              <a:rPr lang="fr-FR" dirty="0" smtClean="0"/>
              <a:t>Echantillon : 80 docteurs</a:t>
            </a:r>
            <a:endParaRPr lang="fr-FR" dirty="0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9375762"/>
              </p:ext>
            </p:extLst>
          </p:nvPr>
        </p:nvGraphicFramePr>
        <p:xfrm>
          <a:off x="1475656" y="2924944"/>
          <a:ext cx="619268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636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Devenir 1-3 ans après la soutenance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Sexe ratio</a:t>
            </a:r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8173176"/>
              </p:ext>
            </p:extLst>
          </p:nvPr>
        </p:nvGraphicFramePr>
        <p:xfrm>
          <a:off x="251520" y="2276872"/>
          <a:ext cx="871296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061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60672" cy="1039427"/>
          </a:xfrm>
        </p:spPr>
        <p:txBody>
          <a:bodyPr>
            <a:normAutofit fontScale="90000"/>
          </a:bodyPr>
          <a:lstStyle/>
          <a:p>
            <a:r>
              <a:rPr lang="fr-FR" dirty="0"/>
              <a:t>Devenir 1-3 ans après la soutenance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Postes occupés : CDD  CDI  Chômage</a:t>
            </a:r>
          </a:p>
          <a:p>
            <a:endParaRPr lang="fr-FR" dirty="0"/>
          </a:p>
        </p:txBody>
      </p:sp>
      <p:graphicFrame>
        <p:nvGraphicFramePr>
          <p:cNvPr id="4" name="Graphique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3152410"/>
              </p:ext>
            </p:extLst>
          </p:nvPr>
        </p:nvGraphicFramePr>
        <p:xfrm>
          <a:off x="539552" y="2348880"/>
          <a:ext cx="828092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6868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Devenir 1-3 ans après la soutenance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Secteurs d’activité : Public Privé Chômage</a:t>
            </a:r>
          </a:p>
          <a:p>
            <a:pPr marL="114300" indent="0">
              <a:buNone/>
            </a:pPr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9229789"/>
              </p:ext>
            </p:extLst>
          </p:nvPr>
        </p:nvGraphicFramePr>
        <p:xfrm>
          <a:off x="323528" y="2276872"/>
          <a:ext cx="864096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969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Devenir 1-3 ans après la soutenance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Répartition géographie : Mondiale </a:t>
            </a:r>
          </a:p>
          <a:p>
            <a:endParaRPr lang="fr-FR" dirty="0"/>
          </a:p>
          <a:p>
            <a:pPr marL="114300" indent="0">
              <a:buNone/>
            </a:pPr>
            <a:endParaRPr lang="fr-FR" dirty="0"/>
          </a:p>
        </p:txBody>
      </p:sp>
      <p:graphicFrame>
        <p:nvGraphicFramePr>
          <p:cNvPr id="5" name="Graphique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7320804"/>
              </p:ext>
            </p:extLst>
          </p:nvPr>
        </p:nvGraphicFramePr>
        <p:xfrm>
          <a:off x="467544" y="2348880"/>
          <a:ext cx="849694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756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icaire">
  <a:themeElements>
    <a:clrScheme name="Apothicaire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icaire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icair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212</TotalTime>
  <Words>395</Words>
  <Application>Microsoft Office PowerPoint</Application>
  <PresentationFormat>Affichage à l'écran (4:3)</PresentationFormat>
  <Paragraphs>93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Apothicaire</vt:lpstr>
      <vt:lpstr>Devenir des doctorants – ED 145</vt:lpstr>
      <vt:lpstr>Principe</vt:lpstr>
      <vt:lpstr>Principe</vt:lpstr>
      <vt:lpstr>Evolution des postes occupés</vt:lpstr>
      <vt:lpstr>Devenir 1-3 ans après la soutenance</vt:lpstr>
      <vt:lpstr>Devenir 1-3 ans après la soutenance</vt:lpstr>
      <vt:lpstr>Devenir 1-3 ans après la soutenance</vt:lpstr>
      <vt:lpstr>Devenir 1-3 ans après la soutenance</vt:lpstr>
      <vt:lpstr>Devenir 1-3 ans après la soutenance</vt:lpstr>
      <vt:lpstr>Devenir 1-3 ans après la soutenance</vt:lpstr>
      <vt:lpstr>Devenir 3-5 ans après la soutenance</vt:lpstr>
      <vt:lpstr>Devenir 3-5 ans après la soutenance</vt:lpstr>
      <vt:lpstr>Devenir 3-5 ans après la soutenance</vt:lpstr>
      <vt:lpstr>Devenir 3-5 ans après la soutenance</vt:lpstr>
      <vt:lpstr>Devenir 3-5 ans après la soutenance</vt:lpstr>
      <vt:lpstr>Devenir 3-5 ans après la soutenance</vt:lpstr>
      <vt:lpstr>Devenir 6-9 ans après la soutenance</vt:lpstr>
      <vt:lpstr>Devenir 6-9 ans après la soutenance</vt:lpstr>
      <vt:lpstr>Devenir 6-9 ans après la soutenance</vt:lpstr>
      <vt:lpstr>Devenir 6-9 ans après la soutenance</vt:lpstr>
      <vt:lpstr>Devenir 6-9 ans après la soutenance</vt:lpstr>
      <vt:lpstr>Devenir 6-9 ans après la soutenance</vt:lpstr>
      <vt:lpstr>Exemples de postes dans le privé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Devenir des doctorants – ED 145</dc:title>
  <dc:creator>Lydie</dc:creator>
  <cp:lastModifiedBy>Lydie</cp:lastModifiedBy>
  <cp:revision>9</cp:revision>
  <dcterms:created xsi:type="dcterms:W3CDTF">2012-06-05T08:27:11Z</dcterms:created>
  <dcterms:modified xsi:type="dcterms:W3CDTF">2012-06-05T12:00:02Z</dcterms:modified>
</cp:coreProperties>
</file>