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notesMasterIdLst>
    <p:notesMasterId r:id="rId6"/>
  </p:notesMasterIdLst>
  <p:sldIdLst>
    <p:sldId id="2582" r:id="rId5"/>
  </p:sldIdLst>
  <p:sldSz cx="12192000" cy="6858000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D5B2530-C581-2754-CD37-162787258E27}" name="Nathalie Limonta" initials="NL" userId="S::nathalie.limonta@universite-paris-saclay.fr::ef9a9bc2-0cf2-404b-9030-5518583cb0e6" providerId="AD"/>
  <p188:author id="{52176AA0-87A0-1432-6492-A0BD9D594950}" name="Gwenaelle Boujard" initials="GB" userId="S::gwenaelle.boujard@universite-paris-saclay.fr::1170ffe5-4cba-4dd4-a0a0-6ffe2a73b67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tte Bruyant" initials="JB" lastIdx="1" clrIdx="0">
    <p:extLst>
      <p:ext uri="{19B8F6BF-5375-455C-9EA6-DF929625EA0E}">
        <p15:presenceInfo xmlns:p15="http://schemas.microsoft.com/office/powerpoint/2012/main" userId="S::juliette.bruyant@u-psud.fr::415da686-fb70-4c28-b08f-0bc3f19c6eb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0C4B"/>
    <a:srgbClr val="70154D"/>
    <a:srgbClr val="479EFC"/>
    <a:srgbClr val="63003C"/>
    <a:srgbClr val="FEBC18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273AF-0111-417A-A0DF-6C4A6CD14500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A0925-5101-4980-A6C1-7231063C5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951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A0925-5101-4980-A6C1-7231063C556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239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D8F118-D3C3-40CE-9419-19B1FC0C2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95EFDE-3E06-457C-8D92-D82FAAB0B1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230A0D-FDC9-439C-A949-0B00182D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E98E34-4074-4DFE-8BAD-6F0FAB58D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D5E93C-F0DD-4C92-84FA-C61CB3CD3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23743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7368B7-CFF4-44FE-A42F-65EEE7C34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9CDE79-585B-4E5B-815C-70498F4F2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7C99AC-7B8E-4EAE-94F6-D1DF7183C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624B52-90EA-4226-B27A-43DD658F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79AC0D-289A-4565-A448-A5463D9D3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8404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08AFDB9-0441-4437-8A5C-59825BA09A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E05EE6-1B1E-4732-9299-D5D9310BE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A3AF5C-66C3-489C-AD7D-6F3D777FC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11CE64-CE2E-4BCA-897E-3EDF51462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ACA614-F891-4065-9A75-CCB442B79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6330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177131" cy="562074"/>
          </a:xfrm>
          <a:noFill/>
        </p:spPr>
        <p:txBody>
          <a:bodyPr>
            <a:normAutofit/>
          </a:bodyPr>
          <a:lstStyle>
            <a:lvl1pPr>
              <a:defRPr lang="fr-FR" sz="3400" dirty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9" name="Espace réservé du contenu 2"/>
          <p:cNvSpPr>
            <a:spLocks noGrp="1"/>
          </p:cNvSpPr>
          <p:nvPr>
            <p:ph idx="1"/>
          </p:nvPr>
        </p:nvSpPr>
        <p:spPr>
          <a:xfrm>
            <a:off x="623393" y="1556793"/>
            <a:ext cx="10177132" cy="4366930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261845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838" y="1360159"/>
            <a:ext cx="11073789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6" name="Image 7">
            <a:extLst>
              <a:ext uri="{FF2B5EF4-FFF2-40B4-BE49-F238E27FC236}">
                <a16:creationId xmlns:a16="http://schemas.microsoft.com/office/drawing/2014/main" id="{BBA528A6-1823-4A4A-A83E-FDC5D9C681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444" y="6141906"/>
            <a:ext cx="1705713" cy="45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37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3651" y="1360159"/>
            <a:ext cx="4412975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4" name="Image 7">
            <a:extLst>
              <a:ext uri="{FF2B5EF4-FFF2-40B4-BE49-F238E27FC236}">
                <a16:creationId xmlns:a16="http://schemas.microsoft.com/office/drawing/2014/main" id="{85248A40-54A1-BF4F-9ABE-485D735883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444" y="6141906"/>
            <a:ext cx="1705713" cy="453080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51E25D8-6A00-F044-8E2A-6518EFC40F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6745817" cy="663257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46CD1D5-B0AB-4A3E-A088-D0AD1C42B5AE}"/>
              </a:ext>
            </a:extLst>
          </p:cNvPr>
          <p:cNvSpPr txBox="1"/>
          <p:nvPr userDrawn="1"/>
        </p:nvSpPr>
        <p:spPr>
          <a:xfrm>
            <a:off x="0" y="6612078"/>
            <a:ext cx="22397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COPIL </a:t>
            </a:r>
            <a:r>
              <a:rPr lang="fr-FR" sz="90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Springboard</a:t>
            </a:r>
            <a:r>
              <a:rPr lang="fr-FR" sz="9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n°16_07 Décembre 2023</a:t>
            </a:r>
          </a:p>
        </p:txBody>
      </p:sp>
    </p:spTree>
    <p:extLst>
      <p:ext uri="{BB962C8B-B14F-4D97-AF65-F5344CB8AC3E}">
        <p14:creationId xmlns:p14="http://schemas.microsoft.com/office/powerpoint/2010/main" val="179904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-ple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4" name="Image 7">
            <a:extLst>
              <a:ext uri="{FF2B5EF4-FFF2-40B4-BE49-F238E27FC236}">
                <a16:creationId xmlns:a16="http://schemas.microsoft.com/office/drawing/2014/main" id="{85248A40-54A1-BF4F-9ABE-485D735883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444" y="6141906"/>
            <a:ext cx="1705713" cy="453080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51E25D8-6A00-F044-8E2A-6518EFC40F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023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73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7178" y="365127"/>
            <a:ext cx="4819289" cy="1325563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7177" y="1825626"/>
            <a:ext cx="4819291" cy="409809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560B01FE-025F-8749-84F2-207CBD08AC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6745817" cy="6632575"/>
          </a:xfrm>
        </p:spPr>
        <p:txBody>
          <a:bodyPr/>
          <a:lstStyle/>
          <a:p>
            <a:endParaRPr lang="en-US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CE14387A-F4E1-1347-8FF0-507E94272C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10" name="Image 7">
            <a:extLst>
              <a:ext uri="{FF2B5EF4-FFF2-40B4-BE49-F238E27FC236}">
                <a16:creationId xmlns:a16="http://schemas.microsoft.com/office/drawing/2014/main" id="{9523FA44-68E4-194B-9F46-38FD29212B5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444" y="6141906"/>
            <a:ext cx="1705713" cy="45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391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177131" cy="562074"/>
          </a:xfrm>
          <a:noFill/>
        </p:spPr>
        <p:txBody>
          <a:bodyPr>
            <a:normAutofit/>
          </a:bodyPr>
          <a:lstStyle>
            <a:lvl1pPr>
              <a:defRPr lang="fr-FR" sz="3400" dirty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9" name="Espace réservé du contenu 2"/>
          <p:cNvSpPr>
            <a:spLocks noGrp="1"/>
          </p:cNvSpPr>
          <p:nvPr>
            <p:ph idx="1"/>
          </p:nvPr>
        </p:nvSpPr>
        <p:spPr>
          <a:xfrm>
            <a:off x="623393" y="1556793"/>
            <a:ext cx="5472608" cy="4406462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BFDE980C-7B70-AF40-9C52-BF3DA44CAF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53811" y="1563081"/>
            <a:ext cx="5114797" cy="440039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381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 (prune)_c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1" t="10932" r="13562"/>
          <a:stretch/>
        </p:blipFill>
        <p:spPr>
          <a:xfrm>
            <a:off x="10608501" y="-27384"/>
            <a:ext cx="1440160" cy="121845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177131" cy="562074"/>
          </a:xfrm>
          <a:noFill/>
        </p:spPr>
        <p:txBody>
          <a:bodyPr>
            <a:normAutofit/>
          </a:bodyPr>
          <a:lstStyle>
            <a:lvl1pPr>
              <a:defRPr lang="fr-FR" sz="2639" dirty="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fr-FR" smtClean="0"/>
            </a:lvl1pPr>
          </a:lstStyle>
          <a:p>
            <a:pPr defTabSz="861809">
              <a:defRPr/>
            </a:pPr>
            <a:fld id="{641C90A5-C474-45C2-8719-E69FDD0C6A55}" type="slidenum">
              <a:rPr lang="fr-FR" smtClean="0">
                <a:solidFill>
                  <a:srgbClr val="63003C"/>
                </a:solidFill>
              </a:rPr>
              <a:pPr defTabSz="861809">
                <a:defRPr/>
              </a:pPr>
              <a:t>‹N°›</a:t>
            </a:fld>
            <a:endParaRPr lang="fr-FR">
              <a:solidFill>
                <a:srgbClr val="63003C"/>
              </a:solidFill>
            </a:endParaRPr>
          </a:p>
        </p:txBody>
      </p:sp>
      <p:cxnSp>
        <p:nvCxnSpPr>
          <p:cNvPr id="15" name="Connecteur droit 14"/>
          <p:cNvCxnSpPr/>
          <p:nvPr userDrawn="1"/>
        </p:nvCxnSpPr>
        <p:spPr>
          <a:xfrm flipV="1">
            <a:off x="0" y="1191073"/>
            <a:ext cx="12192000" cy="56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623392" y="1516944"/>
            <a:ext cx="11329259" cy="4661002"/>
          </a:xfrm>
        </p:spPr>
        <p:txBody>
          <a:bodyPr/>
          <a:lstStyle>
            <a:lvl1pPr>
              <a:lnSpc>
                <a:spcPct val="105000"/>
              </a:lnSpc>
              <a:defRPr sz="1885" baseline="0">
                <a:solidFill>
                  <a:srgbClr val="63003C"/>
                </a:solidFill>
                <a:latin typeface="+mn-lt"/>
              </a:defRPr>
            </a:lvl1pPr>
            <a:lvl2pPr marL="700219" indent="-269315">
              <a:buFont typeface="Arial" panose="020B0604020202020204" pitchFamily="34" charset="0"/>
              <a:buChar char="•"/>
              <a:defRPr sz="1885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defRPr>
            </a:lvl2pPr>
            <a:lvl3pPr marL="1077261" indent="-215452">
              <a:buFont typeface="Courier New" panose="02070309020205020404" pitchFamily="49" charset="0"/>
              <a:buChar char="o"/>
              <a:defRPr sz="1697">
                <a:solidFill>
                  <a:schemeClr val="accent5"/>
                </a:solidFill>
              </a:defRPr>
            </a:lvl3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118610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Contenu filet gri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4294967295"/>
          </p:nvPr>
        </p:nvSpPr>
        <p:spPr bwMode="auto">
          <a:xfrm>
            <a:off x="623388" y="1132109"/>
            <a:ext cx="11394435" cy="5224232"/>
          </a:xfrm>
          <a:prstGeom prst="rect">
            <a:avLst/>
          </a:prstGeom>
          <a:solidFill>
            <a:srgbClr val="FFFFFF"/>
          </a:solidFill>
        </p:spPr>
        <p:txBody>
          <a:bodyPr/>
          <a:lstStyle>
            <a:lvl1pPr>
              <a:defRPr sz="2200"/>
            </a:lvl1pPr>
            <a:lvl2pPr>
              <a:buFont typeface="Wingdings"/>
              <a:buChar char="§"/>
              <a:defRPr sz="2000"/>
            </a:lvl2pPr>
            <a:lvl3pPr>
              <a:buFont typeface="Courier New"/>
              <a:buChar char="o"/>
              <a:defRPr>
                <a:solidFill>
                  <a:srgbClr val="002060"/>
                </a:solidFill>
              </a:defRPr>
            </a:lvl3pPr>
            <a:lvl4pPr>
              <a:defRPr/>
            </a:lvl4pPr>
            <a:lvl5pPr>
              <a:defRPr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pic>
        <p:nvPicPr>
          <p:cNvPr id="5" name="Image 1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1280575" y="65800"/>
            <a:ext cx="911424" cy="770912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6" name="Connecteur droit 17"/>
          <p:cNvCxnSpPr>
            <a:cxnSpLocks/>
          </p:cNvCxnSpPr>
          <p:nvPr/>
        </p:nvCxnSpPr>
        <p:spPr bwMode="auto">
          <a:xfrm>
            <a:off x="0" y="848709"/>
            <a:ext cx="12192000" cy="0"/>
          </a:xfrm>
          <a:prstGeom prst="straightConnector1">
            <a:avLst/>
          </a:prstGeom>
          <a:noFill/>
          <a:ln w="57150" cap="flat">
            <a:solidFill>
              <a:srgbClr val="63003C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239981696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62D91F-07BB-4340-A02D-E2EEAA78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CF3128-FA66-46DE-9B49-B7B0EA33C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A1E20C-C221-446F-B449-F62538C0B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2EE0-28E5-49E9-890A-1728491ACA55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BD9B49-0338-4584-AE78-405168CA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544055-745F-46F7-921F-CD84F15D5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2976-625A-4F71-9C49-F9D362395B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33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A62C9C-A6A5-46B4-9CA3-FBF76BDD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5064D2-61F5-401E-BB6D-D554519AC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38B1A1-68C1-4AB4-808A-B7319A742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A59D23-420C-4D62-83EB-88B7705E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AE98E0-2EF8-408F-8F7F-D21F6262A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4163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0194F0-AD99-454F-9EF9-079AE0198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9C7C70-4232-4F34-9448-53C51B8D65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3AFF58-5313-4007-B58E-B2026CCAEF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E9D2D8E-6742-42D1-9F50-385EE7ACD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BFD08C-25B4-4CE8-86CB-8EC1E91BA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D429B3-3A55-4D7C-8AEA-99DC9669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794793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F96731-071A-4D6B-80C7-73BA324D4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A1077C-A065-4C3E-B420-399E27F8F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9C409F-6476-4DF4-9B20-33BFD7C40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57FF39A-EA7D-44D0-B0D7-15549EEA54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974C8A4-D450-463A-B362-00978D91D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3EAAC91-EC38-44BF-A7A5-719DB4920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B3D454C-942A-491B-ABD2-88996D9B8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08D4D57-3830-451A-8AC0-0F343865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34514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FEA369-2A2E-406B-A5EF-CD4A1904D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6541139-93F5-47EE-BFE0-0FB362F85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4FC0BB-E5AE-4C0F-AF16-A2C7D6B6B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0BFDA71-8B1B-4A7E-A556-ABBEEA0D5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22537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0E9EA57-FE0C-44B9-B236-7C63A734E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8CA310A-BBDC-454D-8749-C935E15E9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5941E6B-BD36-4D1F-9428-73A2D5D1A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17724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1284D2-1839-438C-B5FD-B90F58E44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EC09A7-2BAE-4677-BA50-E222BC33C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2C185E-38ED-433D-A9C2-0C502BCDE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04727E-8B6A-4DBB-AD4E-C9F917975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2A8D57-A917-4037-84AC-6D6C163DE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3BB683-7F45-4174-B80B-AE171A250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39499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9181D4-CD24-478F-A1D6-1742037B7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E2CE40E-B584-4ECA-8809-3E1C1FB39C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765650C-7BEA-4218-B352-FBBF74F33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FC9D96-4972-4840-805F-F34913071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E71DF2-438A-47F0-831C-9171D874A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9DB700-32F3-488F-B56A-FB63604FC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77331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330217F-F0FF-416D-9737-CF6FC604E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4B7B6B-E813-40F4-BA7A-07BF408AC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4FCCD4-49E5-4EDD-A610-16D7B4AD24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93530D-6957-4B59-BB6A-95F97E4A90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fr-FR"/>
              <a:t>Titre de la présentation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E2AD7A-D625-4306-A1E0-C7FE7D86DF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E2AB365-C84D-465F-9FE3-42882111EBF5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6D8B9B77-5156-42BE-BBC3-9182C20DF0FE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444" y="6141906"/>
            <a:ext cx="1705713" cy="45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78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  <p:sldLayoutId id="2147483671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ZoneTexte 133">
            <a:extLst>
              <a:ext uri="{FF2B5EF4-FFF2-40B4-BE49-F238E27FC236}">
                <a16:creationId xmlns:a16="http://schemas.microsoft.com/office/drawing/2014/main" id="{3B4C744D-58F5-4E5D-83E1-005AF3F5227B}"/>
              </a:ext>
            </a:extLst>
          </p:cNvPr>
          <p:cNvSpPr txBox="1"/>
          <p:nvPr/>
        </p:nvSpPr>
        <p:spPr>
          <a:xfrm>
            <a:off x="5709103" y="5903512"/>
            <a:ext cx="1365528" cy="78483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900" dirty="0">
                <a:solidFill>
                  <a:srgbClr val="002060"/>
                </a:solidFill>
                <a:latin typeface="Open Sans" panose="020B0606030504020204"/>
                <a:ea typeface="Calibri"/>
                <a:cs typeface="Calibri"/>
              </a:rPr>
              <a:t>Enjeux- Chimie – Soutenable niveau 2</a:t>
            </a:r>
            <a:endParaRPr lang="fr-FR" sz="900" dirty="0">
              <a:solidFill>
                <a:srgbClr val="002060"/>
              </a:solidFill>
              <a:latin typeface="Open Sans" panose="020B0606030504020204"/>
            </a:endParaRPr>
          </a:p>
          <a:p>
            <a:pPr algn="ctr"/>
            <a:r>
              <a:rPr lang="en-US" sz="900" dirty="0" err="1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Microcertification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 -  formation </a:t>
            </a:r>
            <a:r>
              <a:rPr lang="en-US" sz="900" dirty="0" err="1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doctorale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 </a:t>
            </a:r>
            <a:endParaRPr lang="fr-FR" sz="900" dirty="0">
              <a:solidFill>
                <a:srgbClr val="002060"/>
              </a:solidFill>
              <a:latin typeface="Open Sans" panose="020B0606030504020204"/>
            </a:endParaRPr>
          </a:p>
          <a:p>
            <a:pPr algn="ctr"/>
            <a:r>
              <a:rPr lang="fr-FR" sz="900" b="1" dirty="0">
                <a:solidFill>
                  <a:srgbClr val="002060"/>
                </a:solidFill>
                <a:latin typeface="Open Sans" panose="020B0606030504020204"/>
                <a:ea typeface="Calibri"/>
                <a:cs typeface="Calibri"/>
              </a:rPr>
              <a:t>13 – 14 Mai</a:t>
            </a:r>
          </a:p>
        </p:txBody>
      </p:sp>
      <p:cxnSp>
        <p:nvCxnSpPr>
          <p:cNvPr id="100" name="Connecteur droit 99">
            <a:extLst>
              <a:ext uri="{FF2B5EF4-FFF2-40B4-BE49-F238E27FC236}">
                <a16:creationId xmlns:a16="http://schemas.microsoft.com/office/drawing/2014/main" id="{4E4C05E6-7E53-40A6-ADB6-E3B3D7421CCC}"/>
              </a:ext>
            </a:extLst>
          </p:cNvPr>
          <p:cNvCxnSpPr>
            <a:cxnSpLocks/>
          </p:cNvCxnSpPr>
          <p:nvPr/>
        </p:nvCxnSpPr>
        <p:spPr>
          <a:xfrm flipV="1">
            <a:off x="5232001" y="1323285"/>
            <a:ext cx="0" cy="660963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686B45C-7EA7-40D7-B8AF-B96FBC52F31B}"/>
              </a:ext>
            </a:extLst>
          </p:cNvPr>
          <p:cNvSpPr/>
          <p:nvPr/>
        </p:nvSpPr>
        <p:spPr>
          <a:xfrm>
            <a:off x="0" y="0"/>
            <a:ext cx="12192000" cy="6879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rgbClr val="D40C4B"/>
                </a:solidFill>
                <a:latin typeface="Open Sans" panose="020B0606030504020204"/>
              </a:rPr>
              <a:t>EVENEMENTS 2025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FEA2519-4D0C-4042-BAA6-75D73DB8BCEB}"/>
              </a:ext>
            </a:extLst>
          </p:cNvPr>
          <p:cNvSpPr txBox="1"/>
          <p:nvPr/>
        </p:nvSpPr>
        <p:spPr>
          <a:xfrm rot="16200000">
            <a:off x="-285945" y="921627"/>
            <a:ext cx="972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50" b="1" i="0" u="none" strike="noStrike" kern="1200" cap="none" spc="0" normalizeH="0" baseline="0" noProof="0" dirty="0">
                <a:ln>
                  <a:noFill/>
                </a:ln>
                <a:solidFill>
                  <a:srgbClr val="63003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Gouvernance GS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3E86BEB-669A-4846-8247-447FE9880551}"/>
              </a:ext>
            </a:extLst>
          </p:cNvPr>
          <p:cNvSpPr txBox="1"/>
          <p:nvPr/>
        </p:nvSpPr>
        <p:spPr>
          <a:xfrm rot="16200000">
            <a:off x="-233805" y="5143715"/>
            <a:ext cx="900000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50" b="1" dirty="0">
                <a:solidFill>
                  <a:srgbClr val="63003C"/>
                </a:solidFill>
                <a:latin typeface="Open Sans" panose="020B0606030504020204" pitchFamily="34" charset="0"/>
              </a:rPr>
              <a:t>Formation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1E746FE-9F26-411E-A0B8-FB1106BEAC8B}"/>
              </a:ext>
            </a:extLst>
          </p:cNvPr>
          <p:cNvSpPr txBox="1"/>
          <p:nvPr/>
        </p:nvSpPr>
        <p:spPr>
          <a:xfrm rot="16200000">
            <a:off x="-238200" y="6123203"/>
            <a:ext cx="9087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50" b="1" dirty="0">
                <a:solidFill>
                  <a:srgbClr val="63003C"/>
                </a:solidFill>
                <a:latin typeface="Open Sans" panose="020B0606030504020204" pitchFamily="34" charset="0"/>
              </a:rPr>
              <a:t>Recherche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0B8DEF4-C5EF-4C94-8AFF-4BBC6ABD37FF}"/>
              </a:ext>
            </a:extLst>
          </p:cNvPr>
          <p:cNvSpPr txBox="1"/>
          <p:nvPr/>
        </p:nvSpPr>
        <p:spPr>
          <a:xfrm rot="16200000">
            <a:off x="-287804" y="4192796"/>
            <a:ext cx="10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50" b="1" dirty="0">
                <a:solidFill>
                  <a:srgbClr val="63003C"/>
                </a:solidFill>
                <a:latin typeface="Open Sans" panose="020B0606030504020204" pitchFamily="34" charset="0"/>
              </a:rPr>
              <a:t>International</a:t>
            </a:r>
          </a:p>
        </p:txBody>
      </p:sp>
      <p:sp>
        <p:nvSpPr>
          <p:cNvPr id="40" name="ZoneTexte 19">
            <a:extLst>
              <a:ext uri="{FF2B5EF4-FFF2-40B4-BE49-F238E27FC236}">
                <a16:creationId xmlns:a16="http://schemas.microsoft.com/office/drawing/2014/main" id="{842D629A-0B0D-4D71-BD42-DE1CD3DE508A}"/>
              </a:ext>
            </a:extLst>
          </p:cNvPr>
          <p:cNvSpPr txBox="1"/>
          <p:nvPr/>
        </p:nvSpPr>
        <p:spPr bwMode="auto">
          <a:xfrm>
            <a:off x="2001702" y="5067474"/>
            <a:ext cx="996857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208914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JPE / JPO</a:t>
            </a:r>
          </a:p>
          <a:p>
            <a:pPr marL="0" marR="0" lvl="0" indent="0" algn="ctr" defTabSz="208914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7 &amp; 8 février</a:t>
            </a:r>
            <a:endParaRPr kumimoji="0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Open Sans" panose="020B0606030504020204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E2C8D253-9F19-4755-8C19-FBBA6D806608}"/>
              </a:ext>
            </a:extLst>
          </p:cNvPr>
          <p:cNvCxnSpPr>
            <a:cxnSpLocks/>
          </p:cNvCxnSpPr>
          <p:nvPr/>
        </p:nvCxnSpPr>
        <p:spPr>
          <a:xfrm>
            <a:off x="2500131" y="3690592"/>
            <a:ext cx="0" cy="1274008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6466641D-AAE8-49AD-A104-84C3FC5E5FCC}"/>
              </a:ext>
            </a:extLst>
          </p:cNvPr>
          <p:cNvCxnSpPr>
            <a:cxnSpLocks/>
          </p:cNvCxnSpPr>
          <p:nvPr/>
        </p:nvCxnSpPr>
        <p:spPr>
          <a:xfrm flipV="1">
            <a:off x="3818332" y="2249727"/>
            <a:ext cx="1" cy="1054354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id="{2A6F2F30-4D11-4A1D-A233-A740077B4D06}"/>
              </a:ext>
            </a:extLst>
          </p:cNvPr>
          <p:cNvCxnSpPr>
            <a:cxnSpLocks/>
          </p:cNvCxnSpPr>
          <p:nvPr/>
        </p:nvCxnSpPr>
        <p:spPr>
          <a:xfrm flipV="1">
            <a:off x="1111152" y="1196002"/>
            <a:ext cx="15685" cy="1980000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E8F6D73C-8180-4C1E-9EAE-857505BA5C5D}"/>
              </a:ext>
            </a:extLst>
          </p:cNvPr>
          <p:cNvCxnSpPr>
            <a:cxnSpLocks/>
          </p:cNvCxnSpPr>
          <p:nvPr/>
        </p:nvCxnSpPr>
        <p:spPr>
          <a:xfrm>
            <a:off x="6384669" y="3625010"/>
            <a:ext cx="0" cy="396000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oneTexte 19">
            <a:extLst>
              <a:ext uri="{FF2B5EF4-FFF2-40B4-BE49-F238E27FC236}">
                <a16:creationId xmlns:a16="http://schemas.microsoft.com/office/drawing/2014/main" id="{D609A71F-B006-4F03-8B44-515404FF40A3}"/>
              </a:ext>
            </a:extLst>
          </p:cNvPr>
          <p:cNvSpPr txBox="1"/>
          <p:nvPr/>
        </p:nvSpPr>
        <p:spPr bwMode="auto">
          <a:xfrm>
            <a:off x="413921" y="954965"/>
            <a:ext cx="1461945" cy="216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208914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Conseil de la GS</a:t>
            </a:r>
          </a:p>
        </p:txBody>
      </p:sp>
      <p:cxnSp>
        <p:nvCxnSpPr>
          <p:cNvPr id="59" name="Connecteur droit 58">
            <a:extLst>
              <a:ext uri="{FF2B5EF4-FFF2-40B4-BE49-F238E27FC236}">
                <a16:creationId xmlns:a16="http://schemas.microsoft.com/office/drawing/2014/main" id="{BA940984-16ED-49BF-B947-B57705BC8AA3}"/>
              </a:ext>
            </a:extLst>
          </p:cNvPr>
          <p:cNvCxnSpPr>
            <a:cxnSpLocks/>
          </p:cNvCxnSpPr>
          <p:nvPr/>
        </p:nvCxnSpPr>
        <p:spPr>
          <a:xfrm>
            <a:off x="2486985" y="5376127"/>
            <a:ext cx="0" cy="143949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>
            <a:extLst>
              <a:ext uri="{FF2B5EF4-FFF2-40B4-BE49-F238E27FC236}">
                <a16:creationId xmlns:a16="http://schemas.microsoft.com/office/drawing/2014/main" id="{1C0EC7F0-35B6-4AD5-A9C4-399D38DC969E}"/>
              </a:ext>
            </a:extLst>
          </p:cNvPr>
          <p:cNvCxnSpPr>
            <a:cxnSpLocks/>
          </p:cNvCxnSpPr>
          <p:nvPr/>
        </p:nvCxnSpPr>
        <p:spPr>
          <a:xfrm>
            <a:off x="6384669" y="4407942"/>
            <a:ext cx="0" cy="396000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id="{547E31DD-EB0A-4A42-BA6B-B121D6DA12E6}"/>
              </a:ext>
            </a:extLst>
          </p:cNvPr>
          <p:cNvCxnSpPr>
            <a:cxnSpLocks/>
          </p:cNvCxnSpPr>
          <p:nvPr/>
        </p:nvCxnSpPr>
        <p:spPr>
          <a:xfrm>
            <a:off x="7495792" y="3656506"/>
            <a:ext cx="0" cy="1873891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19">
            <a:extLst>
              <a:ext uri="{FF2B5EF4-FFF2-40B4-BE49-F238E27FC236}">
                <a16:creationId xmlns:a16="http://schemas.microsoft.com/office/drawing/2014/main" id="{BA3A2ACF-6CDB-47E5-8F46-632BA0B6BD17}"/>
              </a:ext>
            </a:extLst>
          </p:cNvPr>
          <p:cNvSpPr txBox="1"/>
          <p:nvPr/>
        </p:nvSpPr>
        <p:spPr bwMode="auto">
          <a:xfrm>
            <a:off x="5635562" y="734674"/>
            <a:ext cx="14619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Conseil</a:t>
            </a:r>
            <a:br>
              <a:rPr lang="fr-FR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</a:br>
            <a:r>
              <a:rPr lang="fr-FR" sz="900" dirty="0">
                <a:solidFill>
                  <a:srgbClr val="002060"/>
                </a:solidFill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sésame</a:t>
            </a:r>
            <a:endParaRPr lang="en-US" sz="900" dirty="0">
              <a:solidFill>
                <a:srgbClr val="002060"/>
              </a:solidFill>
              <a:latin typeface="Open Sans" panose="020B0606030504020204"/>
              <a:ea typeface="Open Sans" panose="020B0606030504020204"/>
              <a:cs typeface="Open Sans" panose="020B0606030504020204"/>
            </a:endParaRPr>
          </a:p>
          <a:p>
            <a:pPr algn="ctr"/>
            <a:r>
              <a:rPr lang="fr-FR" sz="900" b="1" dirty="0">
                <a:solidFill>
                  <a:srgbClr val="002060"/>
                </a:solidFill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Fin mai</a:t>
            </a:r>
          </a:p>
        </p:txBody>
      </p:sp>
      <p:cxnSp>
        <p:nvCxnSpPr>
          <p:cNvPr id="64" name="Connecteur droit 63">
            <a:extLst>
              <a:ext uri="{FF2B5EF4-FFF2-40B4-BE49-F238E27FC236}">
                <a16:creationId xmlns:a16="http://schemas.microsoft.com/office/drawing/2014/main" id="{C3B87E95-522F-4433-A1EA-DDC60DC7D031}"/>
              </a:ext>
            </a:extLst>
          </p:cNvPr>
          <p:cNvCxnSpPr>
            <a:cxnSpLocks/>
          </p:cNvCxnSpPr>
          <p:nvPr/>
        </p:nvCxnSpPr>
        <p:spPr>
          <a:xfrm flipV="1">
            <a:off x="11736732" y="1158741"/>
            <a:ext cx="17601" cy="2221811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46EA292E-97D4-4C88-BC1E-AE0D4CC0B780}"/>
              </a:ext>
            </a:extLst>
          </p:cNvPr>
          <p:cNvCxnSpPr>
            <a:cxnSpLocks/>
          </p:cNvCxnSpPr>
          <p:nvPr/>
        </p:nvCxnSpPr>
        <p:spPr>
          <a:xfrm>
            <a:off x="6384669" y="5530397"/>
            <a:ext cx="0" cy="396000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ZoneTexte 19">
            <a:extLst>
              <a:ext uri="{FF2B5EF4-FFF2-40B4-BE49-F238E27FC236}">
                <a16:creationId xmlns:a16="http://schemas.microsoft.com/office/drawing/2014/main" id="{92DF59C3-B30E-4011-B3BD-D5EF3D57E61F}"/>
              </a:ext>
            </a:extLst>
          </p:cNvPr>
          <p:cNvSpPr txBox="1"/>
          <p:nvPr/>
        </p:nvSpPr>
        <p:spPr bwMode="auto">
          <a:xfrm>
            <a:off x="5655917" y="4993783"/>
            <a:ext cx="1461945" cy="466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208914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Cérémonie Remise</a:t>
            </a:r>
            <a:b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 de diplômes</a:t>
            </a:r>
          </a:p>
          <a:p>
            <a:pPr marL="0" marR="0" lvl="0" indent="0" algn="ctr" defTabSz="208914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23 mai</a:t>
            </a:r>
          </a:p>
        </p:txBody>
      </p: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6E7486B1-67A7-41CC-9B95-881A086BB95F}"/>
              </a:ext>
            </a:extLst>
          </p:cNvPr>
          <p:cNvCxnSpPr>
            <a:cxnSpLocks/>
          </p:cNvCxnSpPr>
          <p:nvPr/>
        </p:nvCxnSpPr>
        <p:spPr>
          <a:xfrm>
            <a:off x="9646269" y="3487840"/>
            <a:ext cx="15136" cy="1410372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>
            <a:extLst>
              <a:ext uri="{FF2B5EF4-FFF2-40B4-BE49-F238E27FC236}">
                <a16:creationId xmlns:a16="http://schemas.microsoft.com/office/drawing/2014/main" id="{EE7553B8-1BB9-41AD-A4FC-0A245004D735}"/>
              </a:ext>
            </a:extLst>
          </p:cNvPr>
          <p:cNvCxnSpPr>
            <a:cxnSpLocks/>
          </p:cNvCxnSpPr>
          <p:nvPr/>
        </p:nvCxnSpPr>
        <p:spPr>
          <a:xfrm flipH="1">
            <a:off x="10764385" y="4566220"/>
            <a:ext cx="2963" cy="765837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>
            <a:extLst>
              <a:ext uri="{FF2B5EF4-FFF2-40B4-BE49-F238E27FC236}">
                <a16:creationId xmlns:a16="http://schemas.microsoft.com/office/drawing/2014/main" id="{D5EFB173-57E8-4067-A212-7BE6EF16CFB3}"/>
              </a:ext>
            </a:extLst>
          </p:cNvPr>
          <p:cNvCxnSpPr>
            <a:cxnSpLocks/>
            <a:endCxn id="99" idx="2"/>
          </p:cNvCxnSpPr>
          <p:nvPr/>
        </p:nvCxnSpPr>
        <p:spPr>
          <a:xfrm flipV="1">
            <a:off x="9646544" y="2267506"/>
            <a:ext cx="0" cy="1289332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id="{9E1EA898-5542-4E07-9215-B77ED1A88827}"/>
              </a:ext>
            </a:extLst>
          </p:cNvPr>
          <p:cNvCxnSpPr>
            <a:cxnSpLocks/>
          </p:cNvCxnSpPr>
          <p:nvPr/>
        </p:nvCxnSpPr>
        <p:spPr>
          <a:xfrm flipH="1">
            <a:off x="5200701" y="3674921"/>
            <a:ext cx="19743" cy="2254776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>
            <a:extLst>
              <a:ext uri="{FF2B5EF4-FFF2-40B4-BE49-F238E27FC236}">
                <a16:creationId xmlns:a16="http://schemas.microsoft.com/office/drawing/2014/main" id="{2E3093FD-0122-4BE4-9B46-8D661633C249}"/>
              </a:ext>
            </a:extLst>
          </p:cNvPr>
          <p:cNvCxnSpPr>
            <a:cxnSpLocks/>
          </p:cNvCxnSpPr>
          <p:nvPr/>
        </p:nvCxnSpPr>
        <p:spPr>
          <a:xfrm>
            <a:off x="413922" y="1533998"/>
            <a:ext cx="1177807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8" name="ZoneTexte 87">
            <a:extLst>
              <a:ext uri="{FF2B5EF4-FFF2-40B4-BE49-F238E27FC236}">
                <a16:creationId xmlns:a16="http://schemas.microsoft.com/office/drawing/2014/main" id="{2B76CDAB-C619-4034-870F-133A4C82C3F5}"/>
              </a:ext>
            </a:extLst>
          </p:cNvPr>
          <p:cNvSpPr txBox="1"/>
          <p:nvPr/>
        </p:nvSpPr>
        <p:spPr>
          <a:xfrm rot="16200000">
            <a:off x="-314916" y="1881442"/>
            <a:ext cx="936000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50" b="1" i="0" u="none" strike="noStrike" kern="1200" cap="none" spc="0" normalizeH="0" baseline="0" noProof="0" dirty="0">
                <a:ln>
                  <a:noFill/>
                </a:ln>
                <a:solidFill>
                  <a:srgbClr val="63003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Valorisation</a:t>
            </a:r>
          </a:p>
        </p:txBody>
      </p: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id="{D999F493-5FAA-4B66-B851-BC6F3773FF08}"/>
              </a:ext>
            </a:extLst>
          </p:cNvPr>
          <p:cNvCxnSpPr>
            <a:cxnSpLocks/>
          </p:cNvCxnSpPr>
          <p:nvPr/>
        </p:nvCxnSpPr>
        <p:spPr>
          <a:xfrm>
            <a:off x="415546" y="2477860"/>
            <a:ext cx="117792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4" name="Connecteur droit 93">
            <a:extLst>
              <a:ext uri="{FF2B5EF4-FFF2-40B4-BE49-F238E27FC236}">
                <a16:creationId xmlns:a16="http://schemas.microsoft.com/office/drawing/2014/main" id="{4E4C05E6-7E53-40A6-ADB6-E3B3D7421CCC}"/>
              </a:ext>
            </a:extLst>
          </p:cNvPr>
          <p:cNvCxnSpPr>
            <a:cxnSpLocks/>
          </p:cNvCxnSpPr>
          <p:nvPr/>
        </p:nvCxnSpPr>
        <p:spPr>
          <a:xfrm flipH="1" flipV="1">
            <a:off x="6357853" y="1257295"/>
            <a:ext cx="5292" cy="2206072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A6E7B674-7997-454F-B777-3E5B5504D0A8}"/>
              </a:ext>
            </a:extLst>
          </p:cNvPr>
          <p:cNvSpPr/>
          <p:nvPr/>
        </p:nvSpPr>
        <p:spPr>
          <a:xfrm>
            <a:off x="10319081" y="6120995"/>
            <a:ext cx="1851706" cy="4762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ZoneTexte 19">
            <a:extLst>
              <a:ext uri="{FF2B5EF4-FFF2-40B4-BE49-F238E27FC236}">
                <a16:creationId xmlns:a16="http://schemas.microsoft.com/office/drawing/2014/main" id="{DB0BABEC-555E-4E60-B3B4-C93406A91B1E}"/>
              </a:ext>
            </a:extLst>
          </p:cNvPr>
          <p:cNvSpPr txBox="1"/>
          <p:nvPr/>
        </p:nvSpPr>
        <p:spPr bwMode="auto">
          <a:xfrm>
            <a:off x="10929786" y="701999"/>
            <a:ext cx="1461945" cy="466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208914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Conseil </a:t>
            </a:r>
            <a:b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900" dirty="0">
                <a:solidFill>
                  <a:srgbClr val="002060"/>
                </a:solidFill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bilan, budget</a:t>
            </a:r>
            <a:br>
              <a:rPr lang="fr-FR" sz="900" dirty="0">
                <a:solidFill>
                  <a:srgbClr val="002060"/>
                </a:solidFill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900" b="1" dirty="0">
                <a:solidFill>
                  <a:srgbClr val="002060"/>
                </a:solidFill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Novembre</a:t>
            </a:r>
            <a:endParaRPr kumimoji="0" lang="fr-FR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Open Sans" panose="020B0606030504020204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7" name="TextBox 11">
            <a:extLst>
              <a:ext uri="{FF2B5EF4-FFF2-40B4-BE49-F238E27FC236}">
                <a16:creationId xmlns:a16="http://schemas.microsoft.com/office/drawing/2014/main" id="{C7BBCC75-C3B4-474E-A585-79F5D8E7FD07}"/>
              </a:ext>
            </a:extLst>
          </p:cNvPr>
          <p:cNvSpPr txBox="1"/>
          <p:nvPr/>
        </p:nvSpPr>
        <p:spPr>
          <a:xfrm>
            <a:off x="3158710" y="1621327"/>
            <a:ext cx="1347851" cy="507831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 i="1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POC in Labs</a:t>
            </a:r>
            <a:endParaRPr lang="en-US" sz="900" i="1" dirty="0">
              <a:solidFill>
                <a:srgbClr val="002060"/>
              </a:solidFill>
              <a:latin typeface="Open Sans" panose="020B0606030504020204"/>
              <a:ea typeface="Open Sans" panose="020B0606030504020204"/>
            </a:endParaRPr>
          </a:p>
          <a:p>
            <a:pPr algn="ctr"/>
            <a:r>
              <a:rPr lang="en-US" sz="900" dirty="0" err="1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Lancement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 </a:t>
            </a:r>
            <a:endParaRPr lang="en-US" sz="900" dirty="0">
              <a:solidFill>
                <a:srgbClr val="002060"/>
              </a:solidFill>
              <a:latin typeface="Open Sans" panose="020B0606030504020204"/>
              <a:ea typeface="Open Sans" panose="020B0606030504020204"/>
              <a:cs typeface="Arial Unicode MS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Mars</a:t>
            </a:r>
            <a:endParaRPr lang="en-US" sz="900" dirty="0">
              <a:solidFill>
                <a:srgbClr val="002060"/>
              </a:solidFill>
              <a:latin typeface="Open Sans" panose="020B0606030504020204"/>
              <a:ea typeface="Open Sans" panose="020B0606030504020204"/>
            </a:endParaRPr>
          </a:p>
        </p:txBody>
      </p:sp>
      <p:sp>
        <p:nvSpPr>
          <p:cNvPr id="98" name="TextBox 14">
            <a:extLst>
              <a:ext uri="{FF2B5EF4-FFF2-40B4-BE49-F238E27FC236}">
                <a16:creationId xmlns:a16="http://schemas.microsoft.com/office/drawing/2014/main" id="{D4A21637-4305-4BBA-8D3C-06CE06E08DA0}"/>
              </a:ext>
            </a:extLst>
          </p:cNvPr>
          <p:cNvSpPr txBox="1"/>
          <p:nvPr/>
        </p:nvSpPr>
        <p:spPr>
          <a:xfrm>
            <a:off x="4506561" y="1621175"/>
            <a:ext cx="1446812" cy="507831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 i="1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POC in Labs</a:t>
            </a:r>
            <a:endParaRPr lang="en-US" sz="900" i="1" dirty="0">
              <a:solidFill>
                <a:srgbClr val="002060"/>
              </a:solidFill>
              <a:latin typeface="Open Sans" panose="020B0606030504020204"/>
            </a:endParaRPr>
          </a:p>
          <a:p>
            <a:pPr algn="ctr"/>
            <a:r>
              <a:rPr lang="en-US" sz="900" dirty="0" err="1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Clôture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 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Avril</a:t>
            </a:r>
            <a:endParaRPr lang="en-US" sz="900" dirty="0">
              <a:solidFill>
                <a:srgbClr val="002060"/>
              </a:solidFill>
              <a:latin typeface="Open Sans" panose="020B0606030504020204"/>
            </a:endParaRPr>
          </a:p>
        </p:txBody>
      </p:sp>
      <p:sp>
        <p:nvSpPr>
          <p:cNvPr id="99" name="ZoneTexte 98">
            <a:extLst>
              <a:ext uri="{FF2B5EF4-FFF2-40B4-BE49-F238E27FC236}">
                <a16:creationId xmlns:a16="http://schemas.microsoft.com/office/drawing/2014/main" id="{62B12E6E-1A5B-4A20-8715-B8908CFD259C}"/>
              </a:ext>
            </a:extLst>
          </p:cNvPr>
          <p:cNvSpPr txBox="1"/>
          <p:nvPr/>
        </p:nvSpPr>
        <p:spPr>
          <a:xfrm>
            <a:off x="8997452" y="1621175"/>
            <a:ext cx="129818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 dirty="0" err="1">
                <a:solidFill>
                  <a:srgbClr val="002060"/>
                </a:solidFill>
                <a:latin typeface="Open Sans" panose="020B0606030504020204"/>
              </a:rPr>
              <a:t>Microcertification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</a:rPr>
              <a:t> - </a:t>
            </a:r>
            <a:r>
              <a:rPr lang="en-US" sz="900" dirty="0" err="1">
                <a:solidFill>
                  <a:srgbClr val="002060"/>
                </a:solidFill>
                <a:latin typeface="Open Sans" panose="020B0606030504020204"/>
              </a:rPr>
              <a:t>Enjeux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</a:rPr>
              <a:t> </a:t>
            </a:r>
            <a:r>
              <a:rPr lang="en-US" sz="900" dirty="0" err="1">
                <a:solidFill>
                  <a:srgbClr val="002060"/>
                </a:solidFill>
                <a:latin typeface="Open Sans" panose="020B0606030504020204"/>
              </a:rPr>
              <a:t>d’une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</a:rPr>
              <a:t> </a:t>
            </a:r>
            <a:r>
              <a:rPr lang="en-US" sz="900" dirty="0" err="1">
                <a:solidFill>
                  <a:srgbClr val="002060"/>
                </a:solidFill>
                <a:latin typeface="Open Sans" panose="020B0606030504020204"/>
              </a:rPr>
              <a:t>chimie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</a:rPr>
              <a:t> </a:t>
            </a:r>
            <a:r>
              <a:rPr lang="en-US" sz="900" dirty="0" err="1">
                <a:solidFill>
                  <a:srgbClr val="002060"/>
                </a:solidFill>
                <a:latin typeface="Open Sans" panose="020B0606030504020204"/>
              </a:rPr>
              <a:t>soutenable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</a:rPr>
              <a:t> - </a:t>
            </a:r>
            <a:r>
              <a:rPr lang="en-US" sz="900" dirty="0" err="1">
                <a:solidFill>
                  <a:srgbClr val="002060"/>
                </a:solidFill>
                <a:latin typeface="Open Sans" panose="020B0606030504020204"/>
              </a:rPr>
              <a:t>niveau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</a:rPr>
              <a:t> 1 (M1) </a:t>
            </a:r>
            <a:endParaRPr lang="en-US" sz="900" dirty="0">
              <a:solidFill>
                <a:srgbClr val="002060"/>
              </a:solidFill>
              <a:latin typeface="Open Sans" panose="020B0606030504020204"/>
              <a:ea typeface="Open Sans" panose="020B0606030504020204"/>
            </a:endParaRPr>
          </a:p>
        </p:txBody>
      </p:sp>
      <p:sp>
        <p:nvSpPr>
          <p:cNvPr id="102" name="TextBox 33">
            <a:extLst>
              <a:ext uri="{FF2B5EF4-FFF2-40B4-BE49-F238E27FC236}">
                <a16:creationId xmlns:a16="http://schemas.microsoft.com/office/drawing/2014/main" id="{315B496C-6042-48FF-A861-620F242DBD6B}"/>
              </a:ext>
            </a:extLst>
          </p:cNvPr>
          <p:cNvSpPr txBox="1"/>
          <p:nvPr/>
        </p:nvSpPr>
        <p:spPr>
          <a:xfrm>
            <a:off x="5858572" y="4035489"/>
            <a:ext cx="1029794" cy="5078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Bourses Master </a:t>
            </a:r>
          </a:p>
          <a:p>
            <a:pPr algn="ctr"/>
            <a:r>
              <a:rPr lang="en-US" sz="900" dirty="0" err="1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entrantes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 </a:t>
            </a:r>
          </a:p>
          <a:p>
            <a:pPr algn="ctr"/>
            <a:r>
              <a:rPr lang="en-US" sz="900" b="1" dirty="0" err="1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mai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 </a:t>
            </a:r>
          </a:p>
        </p:txBody>
      </p: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7CECDD7A-C4B2-4192-A66E-BD2549ACFA4F}"/>
              </a:ext>
            </a:extLst>
          </p:cNvPr>
          <p:cNvCxnSpPr/>
          <p:nvPr/>
        </p:nvCxnSpPr>
        <p:spPr>
          <a:xfrm>
            <a:off x="400111" y="4760112"/>
            <a:ext cx="117792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4" name="Connecteur droit 103">
            <a:extLst>
              <a:ext uri="{FF2B5EF4-FFF2-40B4-BE49-F238E27FC236}">
                <a16:creationId xmlns:a16="http://schemas.microsoft.com/office/drawing/2014/main" id="{7771AFE9-2424-4863-B275-1F923D2B4761}"/>
              </a:ext>
            </a:extLst>
          </p:cNvPr>
          <p:cNvCxnSpPr/>
          <p:nvPr/>
        </p:nvCxnSpPr>
        <p:spPr>
          <a:xfrm>
            <a:off x="400111" y="5781362"/>
            <a:ext cx="117792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5" name="ZoneTexte 104">
            <a:extLst>
              <a:ext uri="{FF2B5EF4-FFF2-40B4-BE49-F238E27FC236}">
                <a16:creationId xmlns:a16="http://schemas.microsoft.com/office/drawing/2014/main" id="{3555AAD7-50C8-487F-8885-4C0222AD7531}"/>
              </a:ext>
            </a:extLst>
          </p:cNvPr>
          <p:cNvSpPr txBox="1"/>
          <p:nvPr/>
        </p:nvSpPr>
        <p:spPr>
          <a:xfrm>
            <a:off x="10180131" y="4058389"/>
            <a:ext cx="1192720" cy="5078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 dirty="0">
                <a:solidFill>
                  <a:srgbClr val="002060"/>
                </a:solidFill>
                <a:latin typeface="Open Sans" panose="020B0606030504020204"/>
              </a:rPr>
              <a:t>Métiers après la </a:t>
            </a:r>
            <a:r>
              <a:rPr lang="en-US" sz="900" dirty="0" err="1">
                <a:solidFill>
                  <a:srgbClr val="002060"/>
                </a:solidFill>
                <a:latin typeface="Open Sans" panose="020B0606030504020204"/>
              </a:rPr>
              <a:t>thèse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</a:rPr>
              <a:t> - que faire après un </a:t>
            </a:r>
            <a:r>
              <a:rPr lang="en-US" sz="900" dirty="0" err="1">
                <a:solidFill>
                  <a:srgbClr val="002060"/>
                </a:solidFill>
                <a:latin typeface="Open Sans" panose="020B0606030504020204"/>
              </a:rPr>
              <a:t>doctorat</a:t>
            </a:r>
            <a:endParaRPr lang="en-US" sz="900" dirty="0">
              <a:solidFill>
                <a:srgbClr val="002060"/>
              </a:solidFill>
              <a:latin typeface="Open Sans" panose="020B0606030504020204"/>
              <a:ea typeface="Open Sans" panose="020B0606030504020204"/>
            </a:endParaRPr>
          </a:p>
        </p:txBody>
      </p:sp>
      <p:sp>
        <p:nvSpPr>
          <p:cNvPr id="109" name="ZoneTexte 19">
            <a:extLst>
              <a:ext uri="{FF2B5EF4-FFF2-40B4-BE49-F238E27FC236}">
                <a16:creationId xmlns:a16="http://schemas.microsoft.com/office/drawing/2014/main" id="{4F082899-A524-48DC-996B-1D8337EC4DBD}"/>
              </a:ext>
            </a:extLst>
          </p:cNvPr>
          <p:cNvSpPr txBox="1"/>
          <p:nvPr/>
        </p:nvSpPr>
        <p:spPr bwMode="auto">
          <a:xfrm>
            <a:off x="2041758" y="5617583"/>
            <a:ext cx="916746" cy="3416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2089149">
              <a:lnSpc>
                <a:spcPct val="90000"/>
              </a:lnSpc>
              <a:defRPr/>
            </a:pPr>
            <a:r>
              <a:rPr lang="fr-FR" sz="900" dirty="0">
                <a:solidFill>
                  <a:srgbClr val="002060"/>
                </a:solidFill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GWB</a:t>
            </a:r>
          </a:p>
          <a:p>
            <a:pPr algn="ctr" defTabSz="2089149">
              <a:lnSpc>
                <a:spcPct val="90000"/>
              </a:lnSpc>
              <a:defRPr/>
            </a:pPr>
            <a:r>
              <a:rPr lang="fr-FR" sz="900" b="1" dirty="0">
                <a:solidFill>
                  <a:srgbClr val="002060"/>
                </a:solidFill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11 Février</a:t>
            </a:r>
            <a:endParaRPr sz="900" b="1" dirty="0">
              <a:solidFill>
                <a:srgbClr val="002060"/>
              </a:solidFill>
              <a:latin typeface="Open Sans" panose="020B0606030504020204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6" name="TextBox 14">
            <a:extLst>
              <a:ext uri="{FF2B5EF4-FFF2-40B4-BE49-F238E27FC236}">
                <a16:creationId xmlns:a16="http://schemas.microsoft.com/office/drawing/2014/main" id="{F3587B49-C204-43D7-8527-34EE6C25581F}"/>
              </a:ext>
            </a:extLst>
          </p:cNvPr>
          <p:cNvSpPr txBox="1"/>
          <p:nvPr/>
        </p:nvSpPr>
        <p:spPr>
          <a:xfrm>
            <a:off x="4536561" y="5991248"/>
            <a:ext cx="1172542" cy="507831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 dirty="0" err="1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Journée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 </a:t>
            </a:r>
            <a:r>
              <a:rPr lang="en-US" sz="900" dirty="0" err="1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Lauréats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 </a:t>
            </a:r>
          </a:p>
          <a:p>
            <a:pPr algn="ctr"/>
            <a: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AAP </a:t>
            </a:r>
            <a:r>
              <a:rPr lang="en-US" sz="900" dirty="0" err="1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émergence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/>
            </a:r>
            <a:b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</a:br>
            <a:r>
              <a:rPr lang="en-US" sz="900" b="1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10 </a:t>
            </a:r>
            <a:r>
              <a:rPr lang="en-US" sz="900" b="1" dirty="0" err="1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avril</a:t>
            </a:r>
            <a:endParaRPr lang="en-US" sz="900" b="1" dirty="0">
              <a:solidFill>
                <a:srgbClr val="002060"/>
              </a:solidFill>
              <a:latin typeface="Open Sans" panose="020B0606030504020204"/>
            </a:endParaRPr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4595417D-3CE0-4A4F-821B-5953B32889E9}"/>
              </a:ext>
            </a:extLst>
          </p:cNvPr>
          <p:cNvSpPr txBox="1"/>
          <p:nvPr/>
        </p:nvSpPr>
        <p:spPr>
          <a:xfrm>
            <a:off x="9043394" y="4974394"/>
            <a:ext cx="1296949" cy="507831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 dirty="0" err="1">
                <a:solidFill>
                  <a:srgbClr val="002060"/>
                </a:solidFill>
                <a:latin typeface="Open Sans" panose="020B0606030504020204"/>
              </a:rPr>
              <a:t>Journée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</a:rPr>
              <a:t> </a:t>
            </a:r>
            <a:r>
              <a:rPr lang="en-US" sz="900" dirty="0" err="1">
                <a:solidFill>
                  <a:srgbClr val="002060"/>
                </a:solidFill>
                <a:latin typeface="Open Sans" panose="020B0606030504020204"/>
              </a:rPr>
              <a:t>rentrée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</a:rPr>
              <a:t> des master </a:t>
            </a:r>
            <a:r>
              <a:rPr lang="en-US" sz="900" dirty="0" err="1">
                <a:solidFill>
                  <a:srgbClr val="002060"/>
                </a:solidFill>
                <a:latin typeface="Open Sans" panose="020B0606030504020204"/>
              </a:rPr>
              <a:t>Chimie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</a:rPr>
              <a:t> </a:t>
            </a:r>
            <a:br>
              <a:rPr lang="en-US" sz="900" dirty="0">
                <a:solidFill>
                  <a:srgbClr val="002060"/>
                </a:solidFill>
                <a:latin typeface="Open Sans" panose="020B0606030504020204"/>
              </a:rPr>
            </a:br>
            <a:r>
              <a:rPr lang="en-US" sz="900" b="1" dirty="0">
                <a:solidFill>
                  <a:srgbClr val="002060"/>
                </a:solidFill>
                <a:latin typeface="Open Sans" panose="020B0606030504020204"/>
              </a:rPr>
              <a:t>5 </a:t>
            </a:r>
            <a:r>
              <a:rPr lang="en-US" sz="900" b="1" dirty="0" err="1">
                <a:solidFill>
                  <a:srgbClr val="002060"/>
                </a:solidFill>
                <a:latin typeface="Open Sans" panose="020B0606030504020204"/>
              </a:rPr>
              <a:t>septembre</a:t>
            </a:r>
            <a:endParaRPr lang="fr-FR" sz="900" b="1" dirty="0">
              <a:solidFill>
                <a:srgbClr val="002060"/>
              </a:solidFill>
              <a:latin typeface="Open Sans" panose="020B0606030504020204"/>
            </a:endParaRPr>
          </a:p>
        </p:txBody>
      </p:sp>
      <p:cxnSp>
        <p:nvCxnSpPr>
          <p:cNvPr id="123" name="Connecteur droit 122">
            <a:extLst>
              <a:ext uri="{FF2B5EF4-FFF2-40B4-BE49-F238E27FC236}">
                <a16:creationId xmlns:a16="http://schemas.microsoft.com/office/drawing/2014/main" id="{E59722C9-3868-44B3-949F-CC7506CCCB12}"/>
              </a:ext>
            </a:extLst>
          </p:cNvPr>
          <p:cNvCxnSpPr>
            <a:cxnSpLocks/>
          </p:cNvCxnSpPr>
          <p:nvPr/>
        </p:nvCxnSpPr>
        <p:spPr>
          <a:xfrm flipH="1" flipV="1">
            <a:off x="8579687" y="1231581"/>
            <a:ext cx="7770" cy="2165366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ZoneTexte 119">
            <a:extLst>
              <a:ext uri="{FF2B5EF4-FFF2-40B4-BE49-F238E27FC236}">
                <a16:creationId xmlns:a16="http://schemas.microsoft.com/office/drawing/2014/main" id="{F80DBE33-5876-49DD-B199-D0E731D21B99}"/>
              </a:ext>
            </a:extLst>
          </p:cNvPr>
          <p:cNvSpPr txBox="1"/>
          <p:nvPr/>
        </p:nvSpPr>
        <p:spPr>
          <a:xfrm>
            <a:off x="10294346" y="5433177"/>
            <a:ext cx="991649" cy="507831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 dirty="0" err="1">
                <a:solidFill>
                  <a:srgbClr val="002060"/>
                </a:solidFill>
                <a:latin typeface="Open Sans" panose="020B0606030504020204"/>
              </a:rPr>
              <a:t>Journée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</a:rPr>
              <a:t> </a:t>
            </a:r>
            <a:r>
              <a:rPr lang="en-US" sz="900" dirty="0" err="1">
                <a:solidFill>
                  <a:srgbClr val="002060"/>
                </a:solidFill>
                <a:latin typeface="Open Sans" panose="020B0606030504020204"/>
              </a:rPr>
              <a:t>Scientifique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</a:rPr>
              <a:t> </a:t>
            </a:r>
            <a:br>
              <a:rPr lang="en-US" sz="900" dirty="0">
                <a:solidFill>
                  <a:srgbClr val="002060"/>
                </a:solidFill>
                <a:latin typeface="Open Sans" panose="020B0606030504020204"/>
              </a:rPr>
            </a:br>
            <a:r>
              <a:rPr lang="en-US" sz="900" b="1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16 </a:t>
            </a:r>
            <a:r>
              <a:rPr lang="en-US" sz="900" b="1" dirty="0" err="1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octobre</a:t>
            </a:r>
            <a:endParaRPr lang="en-US" sz="900" b="1" dirty="0">
              <a:solidFill>
                <a:srgbClr val="002060"/>
              </a:solidFill>
              <a:latin typeface="Open Sans" panose="020B0606030504020204"/>
              <a:ea typeface="Open Sans" panose="020B0606030504020204"/>
            </a:endParaRPr>
          </a:p>
        </p:txBody>
      </p:sp>
      <p:sp>
        <p:nvSpPr>
          <p:cNvPr id="124" name="ZoneTexte 19">
            <a:extLst>
              <a:ext uri="{FF2B5EF4-FFF2-40B4-BE49-F238E27FC236}">
                <a16:creationId xmlns:a16="http://schemas.microsoft.com/office/drawing/2014/main" id="{5B0CDC6A-45E5-41C1-8104-E31D2741BEC7}"/>
              </a:ext>
            </a:extLst>
          </p:cNvPr>
          <p:cNvSpPr txBox="1"/>
          <p:nvPr/>
        </p:nvSpPr>
        <p:spPr bwMode="auto">
          <a:xfrm>
            <a:off x="7848714" y="735878"/>
            <a:ext cx="1461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900" dirty="0">
                <a:solidFill>
                  <a:srgbClr val="002060"/>
                </a:solidFill>
                <a:latin typeface="Open Sans" panose="020B0606030504020204"/>
              </a:rPr>
              <a:t>AG</a:t>
            </a:r>
          </a:p>
          <a:p>
            <a:pPr algn="ctr"/>
            <a:r>
              <a:rPr lang="fr-FR" sz="900" b="1" dirty="0">
                <a:solidFill>
                  <a:srgbClr val="002060"/>
                </a:solidFill>
                <a:latin typeface="Open Sans" panose="020B0606030504020204"/>
              </a:rPr>
              <a:t>4 juillet</a:t>
            </a:r>
            <a:endParaRPr kumimoji="0" lang="fr-FR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Open Sans" panose="020B0606030504020204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34" name="Connecteur droit 133">
            <a:extLst>
              <a:ext uri="{FF2B5EF4-FFF2-40B4-BE49-F238E27FC236}">
                <a16:creationId xmlns:a16="http://schemas.microsoft.com/office/drawing/2014/main" id="{BCC7D6A3-93A7-4BA0-82EE-39100F35334E}"/>
              </a:ext>
            </a:extLst>
          </p:cNvPr>
          <p:cNvCxnSpPr>
            <a:cxnSpLocks/>
          </p:cNvCxnSpPr>
          <p:nvPr/>
        </p:nvCxnSpPr>
        <p:spPr>
          <a:xfrm flipV="1">
            <a:off x="5234447" y="2212462"/>
            <a:ext cx="1" cy="1054354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135">
            <a:extLst>
              <a:ext uri="{FF2B5EF4-FFF2-40B4-BE49-F238E27FC236}">
                <a16:creationId xmlns:a16="http://schemas.microsoft.com/office/drawing/2014/main" id="{42531060-1418-4653-9CAF-A573F71FEBDE}"/>
              </a:ext>
            </a:extLst>
          </p:cNvPr>
          <p:cNvCxnSpPr>
            <a:cxnSpLocks/>
          </p:cNvCxnSpPr>
          <p:nvPr/>
        </p:nvCxnSpPr>
        <p:spPr>
          <a:xfrm>
            <a:off x="10752560" y="3645951"/>
            <a:ext cx="0" cy="396000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4">
            <a:extLst>
              <a:ext uri="{FF2B5EF4-FFF2-40B4-BE49-F238E27FC236}">
                <a16:creationId xmlns:a16="http://schemas.microsoft.com/office/drawing/2014/main" id="{59E28234-8EC2-4E59-8D3F-42BF4772051B}"/>
              </a:ext>
            </a:extLst>
          </p:cNvPr>
          <p:cNvSpPr/>
          <p:nvPr/>
        </p:nvSpPr>
        <p:spPr>
          <a:xfrm>
            <a:off x="6765" y="3384152"/>
            <a:ext cx="12384955" cy="5078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0" name="Groupe 89">
            <a:extLst>
              <a:ext uri="{FF2B5EF4-FFF2-40B4-BE49-F238E27FC236}">
                <a16:creationId xmlns:a16="http://schemas.microsoft.com/office/drawing/2014/main" id="{DF8D0FC0-B255-482F-B0DD-0FBE1BC90982}"/>
              </a:ext>
            </a:extLst>
          </p:cNvPr>
          <p:cNvGrpSpPr/>
          <p:nvPr/>
        </p:nvGrpSpPr>
        <p:grpSpPr>
          <a:xfrm>
            <a:off x="153083" y="3390252"/>
            <a:ext cx="11931479" cy="460858"/>
            <a:chOff x="99215" y="3297760"/>
            <a:chExt cx="11931479" cy="477515"/>
          </a:xfrm>
        </p:grpSpPr>
        <p:sp>
          <p:nvSpPr>
            <p:cNvPr id="8" name="Line 1">
              <a:extLst>
                <a:ext uri="{FF2B5EF4-FFF2-40B4-BE49-F238E27FC236}">
                  <a16:creationId xmlns:a16="http://schemas.microsoft.com/office/drawing/2014/main" id="{7ABAA5C1-EBB9-4AAF-9CA5-88FFB68D2DA1}"/>
                </a:ext>
              </a:extLst>
            </p:cNvPr>
            <p:cNvSpPr/>
            <p:nvPr/>
          </p:nvSpPr>
          <p:spPr>
            <a:xfrm>
              <a:off x="5392303" y="3524193"/>
              <a:ext cx="720000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9" name="Line 3">
              <a:extLst>
                <a:ext uri="{FF2B5EF4-FFF2-40B4-BE49-F238E27FC236}">
                  <a16:creationId xmlns:a16="http://schemas.microsoft.com/office/drawing/2014/main" id="{6D6910AB-FE5E-434B-AC08-C581DBCE5A92}"/>
                </a:ext>
              </a:extLst>
            </p:cNvPr>
            <p:cNvSpPr/>
            <p:nvPr/>
          </p:nvSpPr>
          <p:spPr>
            <a:xfrm>
              <a:off x="99215" y="3514668"/>
              <a:ext cx="746017" cy="0"/>
            </a:xfrm>
            <a:prstGeom prst="line">
              <a:avLst/>
            </a:prstGeom>
            <a:ln w="22225">
              <a:solidFill>
                <a:srgbClr val="63003C"/>
              </a:solidFill>
              <a:head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" name="Line 4">
              <a:extLst>
                <a:ext uri="{FF2B5EF4-FFF2-40B4-BE49-F238E27FC236}">
                  <a16:creationId xmlns:a16="http://schemas.microsoft.com/office/drawing/2014/main" id="{47A795C0-A311-46E4-9932-1ADC58532A92}"/>
                </a:ext>
              </a:extLst>
            </p:cNvPr>
            <p:cNvSpPr/>
            <p:nvPr/>
          </p:nvSpPr>
          <p:spPr>
            <a:xfrm flipV="1">
              <a:off x="2697876" y="3524193"/>
              <a:ext cx="864000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" name="CustomShape 5">
              <a:extLst>
                <a:ext uri="{FF2B5EF4-FFF2-40B4-BE49-F238E27FC236}">
                  <a16:creationId xmlns:a16="http://schemas.microsoft.com/office/drawing/2014/main" id="{679BF616-942B-41F3-B996-47FC03CBA5EC}"/>
                </a:ext>
              </a:extLst>
            </p:cNvPr>
            <p:cNvSpPr/>
            <p:nvPr/>
          </p:nvSpPr>
          <p:spPr>
            <a:xfrm>
              <a:off x="10494517" y="3297760"/>
              <a:ext cx="432000" cy="4320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2" name="CustomShape 6">
              <a:extLst>
                <a:ext uri="{FF2B5EF4-FFF2-40B4-BE49-F238E27FC236}">
                  <a16:creationId xmlns:a16="http://schemas.microsoft.com/office/drawing/2014/main" id="{40DB395E-3845-4322-B506-BE79D3A7934D}"/>
                </a:ext>
              </a:extLst>
            </p:cNvPr>
            <p:cNvSpPr/>
            <p:nvPr/>
          </p:nvSpPr>
          <p:spPr>
            <a:xfrm>
              <a:off x="10548517" y="3351760"/>
              <a:ext cx="324000" cy="3240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" name="Line 14">
              <a:extLst>
                <a:ext uri="{FF2B5EF4-FFF2-40B4-BE49-F238E27FC236}">
                  <a16:creationId xmlns:a16="http://schemas.microsoft.com/office/drawing/2014/main" id="{690C6392-6CEF-45C9-9116-229880F0F2CF}"/>
                </a:ext>
              </a:extLst>
            </p:cNvPr>
            <p:cNvSpPr/>
            <p:nvPr/>
          </p:nvSpPr>
          <p:spPr>
            <a:xfrm>
              <a:off x="4002172" y="3524193"/>
              <a:ext cx="949784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" name="CustomShape 16">
              <a:extLst>
                <a:ext uri="{FF2B5EF4-FFF2-40B4-BE49-F238E27FC236}">
                  <a16:creationId xmlns:a16="http://schemas.microsoft.com/office/drawing/2014/main" id="{09BBE7EB-073B-47B0-B605-2A4605C27F86}"/>
                </a:ext>
              </a:extLst>
            </p:cNvPr>
            <p:cNvSpPr/>
            <p:nvPr/>
          </p:nvSpPr>
          <p:spPr>
            <a:xfrm>
              <a:off x="3565065" y="3317190"/>
              <a:ext cx="432000" cy="432000"/>
            </a:xfrm>
            <a:prstGeom prst="ellipse">
              <a:avLst/>
            </a:prstGeom>
            <a:solidFill>
              <a:srgbClr val="63003C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" name="CustomShape 17">
              <a:extLst>
                <a:ext uri="{FF2B5EF4-FFF2-40B4-BE49-F238E27FC236}">
                  <a16:creationId xmlns:a16="http://schemas.microsoft.com/office/drawing/2014/main" id="{DE0F2FC4-90E8-4328-8ACB-118865C695A9}"/>
                </a:ext>
              </a:extLst>
            </p:cNvPr>
            <p:cNvSpPr/>
            <p:nvPr/>
          </p:nvSpPr>
          <p:spPr>
            <a:xfrm>
              <a:off x="3619065" y="3371190"/>
              <a:ext cx="324000" cy="324000"/>
            </a:xfrm>
            <a:prstGeom prst="ellipse">
              <a:avLst/>
            </a:prstGeom>
            <a:solidFill>
              <a:srgbClr val="80143C">
                <a:alpha val="6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" name="Line 23">
              <a:extLst>
                <a:ext uri="{FF2B5EF4-FFF2-40B4-BE49-F238E27FC236}">
                  <a16:creationId xmlns:a16="http://schemas.microsoft.com/office/drawing/2014/main" id="{4BF3BCDD-AF90-4237-A1FA-23FE507A5AD1}"/>
                </a:ext>
              </a:extLst>
            </p:cNvPr>
            <p:cNvSpPr/>
            <p:nvPr/>
          </p:nvSpPr>
          <p:spPr>
            <a:xfrm>
              <a:off x="1297235" y="3514668"/>
              <a:ext cx="936000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8" name="CustomShape 26">
              <a:extLst>
                <a:ext uri="{FF2B5EF4-FFF2-40B4-BE49-F238E27FC236}">
                  <a16:creationId xmlns:a16="http://schemas.microsoft.com/office/drawing/2014/main" id="{D8034686-60C7-4E03-BE06-934828D6AC06}"/>
                </a:ext>
              </a:extLst>
            </p:cNvPr>
            <p:cNvSpPr/>
            <p:nvPr/>
          </p:nvSpPr>
          <p:spPr>
            <a:xfrm>
              <a:off x="2256352" y="3309347"/>
              <a:ext cx="432000" cy="432000"/>
            </a:xfrm>
            <a:prstGeom prst="ellipse">
              <a:avLst/>
            </a:prstGeom>
            <a:solidFill>
              <a:srgbClr val="FFCC00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9" name="CustomShape 27">
              <a:extLst>
                <a:ext uri="{FF2B5EF4-FFF2-40B4-BE49-F238E27FC236}">
                  <a16:creationId xmlns:a16="http://schemas.microsoft.com/office/drawing/2014/main" id="{5CEE4AE5-794F-4436-8E83-DC2DB01C2E16}"/>
                </a:ext>
              </a:extLst>
            </p:cNvPr>
            <p:cNvSpPr/>
            <p:nvPr/>
          </p:nvSpPr>
          <p:spPr>
            <a:xfrm>
              <a:off x="2310352" y="3363347"/>
              <a:ext cx="324000" cy="324000"/>
            </a:xfrm>
            <a:prstGeom prst="ellipse">
              <a:avLst/>
            </a:prstGeom>
            <a:solidFill>
              <a:srgbClr val="FFCC00">
                <a:alpha val="6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" name="CustomShape 33">
              <a:extLst>
                <a:ext uri="{FF2B5EF4-FFF2-40B4-BE49-F238E27FC236}">
                  <a16:creationId xmlns:a16="http://schemas.microsoft.com/office/drawing/2014/main" id="{5D5B0570-1B0F-47CA-95C2-F4608420C3C7}"/>
                </a:ext>
              </a:extLst>
            </p:cNvPr>
            <p:cNvSpPr/>
            <p:nvPr/>
          </p:nvSpPr>
          <p:spPr>
            <a:xfrm>
              <a:off x="4960213" y="3316150"/>
              <a:ext cx="432000" cy="432000"/>
            </a:xfrm>
            <a:prstGeom prst="ellipse">
              <a:avLst/>
            </a:prstGeom>
            <a:solidFill>
              <a:srgbClr val="3399FF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" name="CustomShape 34">
              <a:extLst>
                <a:ext uri="{FF2B5EF4-FFF2-40B4-BE49-F238E27FC236}">
                  <a16:creationId xmlns:a16="http://schemas.microsoft.com/office/drawing/2014/main" id="{84F15559-4150-4916-AA15-9944A11854E1}"/>
                </a:ext>
              </a:extLst>
            </p:cNvPr>
            <p:cNvSpPr/>
            <p:nvPr/>
          </p:nvSpPr>
          <p:spPr>
            <a:xfrm>
              <a:off x="5014213" y="3370150"/>
              <a:ext cx="324000" cy="324000"/>
            </a:xfrm>
            <a:prstGeom prst="ellipse">
              <a:avLst/>
            </a:prstGeom>
            <a:solidFill>
              <a:srgbClr val="3399FF">
                <a:alpha val="6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2" name="Line 35">
              <a:extLst>
                <a:ext uri="{FF2B5EF4-FFF2-40B4-BE49-F238E27FC236}">
                  <a16:creationId xmlns:a16="http://schemas.microsoft.com/office/drawing/2014/main" id="{746B6E38-A36D-4594-959E-6CBDC2BEA8A6}"/>
                </a:ext>
              </a:extLst>
            </p:cNvPr>
            <p:cNvSpPr/>
            <p:nvPr/>
          </p:nvSpPr>
          <p:spPr>
            <a:xfrm>
              <a:off x="6545745" y="3532810"/>
              <a:ext cx="696240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" name="CustomShape 37">
              <a:extLst>
                <a:ext uri="{FF2B5EF4-FFF2-40B4-BE49-F238E27FC236}">
                  <a16:creationId xmlns:a16="http://schemas.microsoft.com/office/drawing/2014/main" id="{2D042607-A44A-4A7C-AD87-44B3E79158BF}"/>
                </a:ext>
              </a:extLst>
            </p:cNvPr>
            <p:cNvSpPr/>
            <p:nvPr/>
          </p:nvSpPr>
          <p:spPr>
            <a:xfrm>
              <a:off x="7225924" y="3326335"/>
              <a:ext cx="432000" cy="432000"/>
            </a:xfrm>
            <a:prstGeom prst="ellipse">
              <a:avLst/>
            </a:prstGeom>
            <a:solidFill>
              <a:schemeClr val="tx2">
                <a:lumMod val="60000"/>
                <a:lumOff val="40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" name="CustomShape 38">
              <a:extLst>
                <a:ext uri="{FF2B5EF4-FFF2-40B4-BE49-F238E27FC236}">
                  <a16:creationId xmlns:a16="http://schemas.microsoft.com/office/drawing/2014/main" id="{4FCA9993-CDFA-428E-920B-52835C851A82}"/>
                </a:ext>
              </a:extLst>
            </p:cNvPr>
            <p:cNvSpPr/>
            <p:nvPr/>
          </p:nvSpPr>
          <p:spPr>
            <a:xfrm>
              <a:off x="7279924" y="3380335"/>
              <a:ext cx="324000" cy="324000"/>
            </a:xfrm>
            <a:prstGeom prst="ellipse">
              <a:avLst/>
            </a:prstGeom>
            <a:solidFill>
              <a:schemeClr val="tx2">
                <a:lumMod val="60000"/>
                <a:lumOff val="40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5" name="Line 41">
              <a:extLst>
                <a:ext uri="{FF2B5EF4-FFF2-40B4-BE49-F238E27FC236}">
                  <a16:creationId xmlns:a16="http://schemas.microsoft.com/office/drawing/2014/main" id="{5FECB58F-00C4-4CFE-B9EB-90A176920E09}"/>
                </a:ext>
              </a:extLst>
            </p:cNvPr>
            <p:cNvSpPr/>
            <p:nvPr/>
          </p:nvSpPr>
          <p:spPr>
            <a:xfrm>
              <a:off x="9852112" y="3532810"/>
              <a:ext cx="637816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6" name="CustomShape 45">
              <a:extLst>
                <a:ext uri="{FF2B5EF4-FFF2-40B4-BE49-F238E27FC236}">
                  <a16:creationId xmlns:a16="http://schemas.microsoft.com/office/drawing/2014/main" id="{F3D21CDD-44A1-4521-844B-89BD35FB9521}"/>
                </a:ext>
              </a:extLst>
            </p:cNvPr>
            <p:cNvSpPr/>
            <p:nvPr/>
          </p:nvSpPr>
          <p:spPr>
            <a:xfrm>
              <a:off x="6116433" y="3316810"/>
              <a:ext cx="432000" cy="432000"/>
            </a:xfrm>
            <a:prstGeom prst="ellipse">
              <a:avLst/>
            </a:prstGeom>
            <a:solidFill>
              <a:srgbClr val="CC0099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7" name="CustomShape 46">
              <a:extLst>
                <a:ext uri="{FF2B5EF4-FFF2-40B4-BE49-F238E27FC236}">
                  <a16:creationId xmlns:a16="http://schemas.microsoft.com/office/drawing/2014/main" id="{68DEC868-810F-45EB-BB12-EC479B5BDB2D}"/>
                </a:ext>
              </a:extLst>
            </p:cNvPr>
            <p:cNvSpPr/>
            <p:nvPr/>
          </p:nvSpPr>
          <p:spPr>
            <a:xfrm>
              <a:off x="6170433" y="3370810"/>
              <a:ext cx="324000" cy="324000"/>
            </a:xfrm>
            <a:prstGeom prst="ellipse">
              <a:avLst/>
            </a:prstGeom>
            <a:solidFill>
              <a:srgbClr val="CC0099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8" name="CustomShape 48">
              <a:extLst>
                <a:ext uri="{FF2B5EF4-FFF2-40B4-BE49-F238E27FC236}">
                  <a16:creationId xmlns:a16="http://schemas.microsoft.com/office/drawing/2014/main" id="{BD56D1F1-FB57-4DE9-9B0C-7156897DD145}"/>
                </a:ext>
              </a:extLst>
            </p:cNvPr>
            <p:cNvSpPr/>
            <p:nvPr/>
          </p:nvSpPr>
          <p:spPr>
            <a:xfrm rot="10800000">
              <a:off x="9391537" y="3307286"/>
              <a:ext cx="432000" cy="432000"/>
            </a:xfrm>
            <a:prstGeom prst="ellipse">
              <a:avLst/>
            </a:prstGeom>
            <a:solidFill>
              <a:srgbClr val="FF9900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9" name="CustomShape 49">
              <a:extLst>
                <a:ext uri="{FF2B5EF4-FFF2-40B4-BE49-F238E27FC236}">
                  <a16:creationId xmlns:a16="http://schemas.microsoft.com/office/drawing/2014/main" id="{59A59A15-B7C5-4795-85C7-2C4849580D1A}"/>
                </a:ext>
              </a:extLst>
            </p:cNvPr>
            <p:cNvSpPr/>
            <p:nvPr/>
          </p:nvSpPr>
          <p:spPr>
            <a:xfrm rot="10800000">
              <a:off x="9445537" y="3361286"/>
              <a:ext cx="324000" cy="324000"/>
            </a:xfrm>
            <a:prstGeom prst="ellipse">
              <a:avLst/>
            </a:prstGeom>
            <a:solidFill>
              <a:srgbClr val="FF9900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0" name="Line 54">
              <a:extLst>
                <a:ext uri="{FF2B5EF4-FFF2-40B4-BE49-F238E27FC236}">
                  <a16:creationId xmlns:a16="http://schemas.microsoft.com/office/drawing/2014/main" id="{A7B1D2F3-7EE2-4CF9-A15A-E4CFFDF0E8A3}"/>
                </a:ext>
              </a:extLst>
            </p:cNvPr>
            <p:cNvSpPr/>
            <p:nvPr/>
          </p:nvSpPr>
          <p:spPr>
            <a:xfrm>
              <a:off x="10926517" y="3532810"/>
              <a:ext cx="581664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1" name="Line 55">
              <a:extLst>
                <a:ext uri="{FF2B5EF4-FFF2-40B4-BE49-F238E27FC236}">
                  <a16:creationId xmlns:a16="http://schemas.microsoft.com/office/drawing/2014/main" id="{1E6E462A-BADD-4EF6-81CA-A06BF89E4F08}"/>
                </a:ext>
              </a:extLst>
            </p:cNvPr>
            <p:cNvSpPr/>
            <p:nvPr/>
          </p:nvSpPr>
          <p:spPr>
            <a:xfrm>
              <a:off x="8776300" y="3532810"/>
              <a:ext cx="605712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2" name="CustomShape 58">
              <a:extLst>
                <a:ext uri="{FF2B5EF4-FFF2-40B4-BE49-F238E27FC236}">
                  <a16:creationId xmlns:a16="http://schemas.microsoft.com/office/drawing/2014/main" id="{92B8A053-F042-4EFC-A935-0EA0B7FA22C8}"/>
                </a:ext>
              </a:extLst>
            </p:cNvPr>
            <p:cNvSpPr/>
            <p:nvPr/>
          </p:nvSpPr>
          <p:spPr>
            <a:xfrm>
              <a:off x="8340687" y="3326335"/>
              <a:ext cx="432000" cy="432000"/>
            </a:xfrm>
            <a:prstGeom prst="ellipse">
              <a:avLst/>
            </a:prstGeom>
            <a:solidFill>
              <a:srgbClr val="CCCC00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3" name="CustomShape 59">
              <a:extLst>
                <a:ext uri="{FF2B5EF4-FFF2-40B4-BE49-F238E27FC236}">
                  <a16:creationId xmlns:a16="http://schemas.microsoft.com/office/drawing/2014/main" id="{0E9863A6-53E2-425A-A0B9-652D76DC5AF8}"/>
                </a:ext>
              </a:extLst>
            </p:cNvPr>
            <p:cNvSpPr/>
            <p:nvPr/>
          </p:nvSpPr>
          <p:spPr>
            <a:xfrm>
              <a:off x="8394687" y="3380335"/>
              <a:ext cx="324000" cy="324000"/>
            </a:xfrm>
            <a:prstGeom prst="ellipse">
              <a:avLst/>
            </a:prstGeom>
            <a:solidFill>
              <a:srgbClr val="CCCC00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4" name="Line 55">
              <a:extLst>
                <a:ext uri="{FF2B5EF4-FFF2-40B4-BE49-F238E27FC236}">
                  <a16:creationId xmlns:a16="http://schemas.microsoft.com/office/drawing/2014/main" id="{B934EC06-9638-464F-8D73-5627150D8409}"/>
                </a:ext>
              </a:extLst>
            </p:cNvPr>
            <p:cNvSpPr/>
            <p:nvPr/>
          </p:nvSpPr>
          <p:spPr>
            <a:xfrm>
              <a:off x="7659244" y="3532810"/>
              <a:ext cx="694800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5" name="CustomShape 26">
              <a:extLst>
                <a:ext uri="{FF2B5EF4-FFF2-40B4-BE49-F238E27FC236}">
                  <a16:creationId xmlns:a16="http://schemas.microsoft.com/office/drawing/2014/main" id="{09975999-4639-45A3-84D4-5CE7A6D4C3FB}"/>
                </a:ext>
              </a:extLst>
            </p:cNvPr>
            <p:cNvSpPr/>
            <p:nvPr/>
          </p:nvSpPr>
          <p:spPr>
            <a:xfrm>
              <a:off x="865235" y="3318872"/>
              <a:ext cx="432000" cy="432000"/>
            </a:xfrm>
            <a:prstGeom prst="ellipse">
              <a:avLst/>
            </a:prstGeom>
            <a:solidFill>
              <a:srgbClr val="E2437E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6" name="CustomShape 27">
              <a:extLst>
                <a:ext uri="{FF2B5EF4-FFF2-40B4-BE49-F238E27FC236}">
                  <a16:creationId xmlns:a16="http://schemas.microsoft.com/office/drawing/2014/main" id="{8FC5C578-D3A7-4AE2-B744-93B078CEB049}"/>
                </a:ext>
              </a:extLst>
            </p:cNvPr>
            <p:cNvSpPr/>
            <p:nvPr/>
          </p:nvSpPr>
          <p:spPr>
            <a:xfrm>
              <a:off x="919235" y="3372872"/>
              <a:ext cx="324000" cy="324000"/>
            </a:xfrm>
            <a:prstGeom prst="ellipse">
              <a:avLst/>
            </a:prstGeom>
            <a:solidFill>
              <a:srgbClr val="E2437E">
                <a:alpha val="6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7" name="CustomShape 18">
              <a:extLst>
                <a:ext uri="{FF2B5EF4-FFF2-40B4-BE49-F238E27FC236}">
                  <a16:creationId xmlns:a16="http://schemas.microsoft.com/office/drawing/2014/main" id="{18CEFD08-E4D6-43BC-A94F-CAC601C97C92}"/>
                </a:ext>
              </a:extLst>
            </p:cNvPr>
            <p:cNvSpPr/>
            <p:nvPr/>
          </p:nvSpPr>
          <p:spPr>
            <a:xfrm>
              <a:off x="962740" y="3350933"/>
              <a:ext cx="336217" cy="367878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</a:t>
              </a:r>
            </a:p>
          </p:txBody>
        </p:sp>
        <p:sp>
          <p:nvSpPr>
            <p:cNvPr id="38" name="CustomShape 18">
              <a:extLst>
                <a:ext uri="{FF2B5EF4-FFF2-40B4-BE49-F238E27FC236}">
                  <a16:creationId xmlns:a16="http://schemas.microsoft.com/office/drawing/2014/main" id="{A12E9F17-CA09-4BFA-BA5B-5924CACDE201}"/>
                </a:ext>
              </a:extLst>
            </p:cNvPr>
            <p:cNvSpPr/>
            <p:nvPr/>
          </p:nvSpPr>
          <p:spPr>
            <a:xfrm>
              <a:off x="2317769" y="3341408"/>
              <a:ext cx="336217" cy="367878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</a:t>
              </a:r>
            </a:p>
          </p:txBody>
        </p:sp>
        <p:sp>
          <p:nvSpPr>
            <p:cNvPr id="45" name="CustomShape 18">
              <a:extLst>
                <a:ext uri="{FF2B5EF4-FFF2-40B4-BE49-F238E27FC236}">
                  <a16:creationId xmlns:a16="http://schemas.microsoft.com/office/drawing/2014/main" id="{83953C56-7C59-495C-9D99-D98CE7D82E7F}"/>
                </a:ext>
              </a:extLst>
            </p:cNvPr>
            <p:cNvSpPr/>
            <p:nvPr/>
          </p:nvSpPr>
          <p:spPr>
            <a:xfrm>
              <a:off x="3592372" y="3335860"/>
              <a:ext cx="432000" cy="432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</a:t>
              </a:r>
            </a:p>
          </p:txBody>
        </p:sp>
        <p:sp>
          <p:nvSpPr>
            <p:cNvPr id="48" name="CustomShape 18">
              <a:extLst>
                <a:ext uri="{FF2B5EF4-FFF2-40B4-BE49-F238E27FC236}">
                  <a16:creationId xmlns:a16="http://schemas.microsoft.com/office/drawing/2014/main" id="{527AB203-1B69-47D4-A489-1334E168BE57}"/>
                </a:ext>
              </a:extLst>
            </p:cNvPr>
            <p:cNvSpPr/>
            <p:nvPr/>
          </p:nvSpPr>
          <p:spPr>
            <a:xfrm>
              <a:off x="5011187" y="3343275"/>
              <a:ext cx="432000" cy="432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</a:t>
              </a:r>
            </a:p>
          </p:txBody>
        </p:sp>
        <p:sp>
          <p:nvSpPr>
            <p:cNvPr id="49" name="CustomShape 18">
              <a:extLst>
                <a:ext uri="{FF2B5EF4-FFF2-40B4-BE49-F238E27FC236}">
                  <a16:creationId xmlns:a16="http://schemas.microsoft.com/office/drawing/2014/main" id="{C8CEAAFD-28CC-40E1-B332-F7FE21B7FD09}"/>
                </a:ext>
              </a:extLst>
            </p:cNvPr>
            <p:cNvSpPr/>
            <p:nvPr/>
          </p:nvSpPr>
          <p:spPr>
            <a:xfrm>
              <a:off x="6142350" y="3348017"/>
              <a:ext cx="336217" cy="367879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</a:t>
              </a:r>
            </a:p>
          </p:txBody>
        </p:sp>
        <p:sp>
          <p:nvSpPr>
            <p:cNvPr id="50" name="CustomShape 18">
              <a:extLst>
                <a:ext uri="{FF2B5EF4-FFF2-40B4-BE49-F238E27FC236}">
                  <a16:creationId xmlns:a16="http://schemas.microsoft.com/office/drawing/2014/main" id="{B1314CB6-F114-4D17-A571-BEF2047D8459}"/>
                </a:ext>
              </a:extLst>
            </p:cNvPr>
            <p:cNvSpPr/>
            <p:nvPr/>
          </p:nvSpPr>
          <p:spPr>
            <a:xfrm>
              <a:off x="7328096" y="3339726"/>
              <a:ext cx="356828" cy="367879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</a:t>
              </a:r>
            </a:p>
          </p:txBody>
        </p:sp>
        <p:sp>
          <p:nvSpPr>
            <p:cNvPr id="51" name="CustomShape 18">
              <a:extLst>
                <a:ext uri="{FF2B5EF4-FFF2-40B4-BE49-F238E27FC236}">
                  <a16:creationId xmlns:a16="http://schemas.microsoft.com/office/drawing/2014/main" id="{D9D84D10-4775-43AA-B2F4-DDE7D047BF49}"/>
                </a:ext>
              </a:extLst>
            </p:cNvPr>
            <p:cNvSpPr/>
            <p:nvPr/>
          </p:nvSpPr>
          <p:spPr>
            <a:xfrm>
              <a:off x="8347062" y="3353502"/>
              <a:ext cx="527992" cy="3371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J/A</a:t>
              </a:r>
            </a:p>
          </p:txBody>
        </p:sp>
        <p:sp>
          <p:nvSpPr>
            <p:cNvPr id="52" name="CustomShape 18">
              <a:extLst>
                <a:ext uri="{FF2B5EF4-FFF2-40B4-BE49-F238E27FC236}">
                  <a16:creationId xmlns:a16="http://schemas.microsoft.com/office/drawing/2014/main" id="{D3773A54-C7B6-4EDE-B71D-F48B31FE3D3C}"/>
                </a:ext>
              </a:extLst>
            </p:cNvPr>
            <p:cNvSpPr/>
            <p:nvPr/>
          </p:nvSpPr>
          <p:spPr>
            <a:xfrm>
              <a:off x="9458212" y="3324561"/>
              <a:ext cx="527992" cy="367879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</a:t>
              </a:r>
            </a:p>
          </p:txBody>
        </p:sp>
        <p:sp>
          <p:nvSpPr>
            <p:cNvPr id="53" name="CustomShape 18">
              <a:extLst>
                <a:ext uri="{FF2B5EF4-FFF2-40B4-BE49-F238E27FC236}">
                  <a16:creationId xmlns:a16="http://schemas.microsoft.com/office/drawing/2014/main" id="{01D2FDD8-F4F6-4066-8996-B9F92BDA87B9}"/>
                </a:ext>
              </a:extLst>
            </p:cNvPr>
            <p:cNvSpPr/>
            <p:nvPr/>
          </p:nvSpPr>
          <p:spPr>
            <a:xfrm>
              <a:off x="10528073" y="3315036"/>
              <a:ext cx="432000" cy="367879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</a:t>
              </a:r>
            </a:p>
          </p:txBody>
        </p:sp>
        <p:sp>
          <p:nvSpPr>
            <p:cNvPr id="71" name="CustomShape 26">
              <a:extLst>
                <a:ext uri="{FF2B5EF4-FFF2-40B4-BE49-F238E27FC236}">
                  <a16:creationId xmlns:a16="http://schemas.microsoft.com/office/drawing/2014/main" id="{A4269788-7E34-43C5-9522-C4CF6FBD18D9}"/>
                </a:ext>
              </a:extLst>
            </p:cNvPr>
            <p:cNvSpPr/>
            <p:nvPr/>
          </p:nvSpPr>
          <p:spPr>
            <a:xfrm>
              <a:off x="11509955" y="3306330"/>
              <a:ext cx="432000" cy="432000"/>
            </a:xfrm>
            <a:prstGeom prst="ellipse">
              <a:avLst/>
            </a:prstGeom>
            <a:solidFill>
              <a:srgbClr val="E2437E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2" name="CustomShape 27">
              <a:extLst>
                <a:ext uri="{FF2B5EF4-FFF2-40B4-BE49-F238E27FC236}">
                  <a16:creationId xmlns:a16="http://schemas.microsoft.com/office/drawing/2014/main" id="{104D795A-E232-4EDE-9FA1-4133BB4596AD}"/>
                </a:ext>
              </a:extLst>
            </p:cNvPr>
            <p:cNvSpPr/>
            <p:nvPr/>
          </p:nvSpPr>
          <p:spPr>
            <a:xfrm>
              <a:off x="11563955" y="3360330"/>
              <a:ext cx="324000" cy="324000"/>
            </a:xfrm>
            <a:prstGeom prst="ellipse">
              <a:avLst/>
            </a:prstGeom>
            <a:solidFill>
              <a:srgbClr val="E2437E">
                <a:alpha val="6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3" name="CustomShape 18">
              <a:extLst>
                <a:ext uri="{FF2B5EF4-FFF2-40B4-BE49-F238E27FC236}">
                  <a16:creationId xmlns:a16="http://schemas.microsoft.com/office/drawing/2014/main" id="{ED234758-B31E-4CD6-91F2-0DA31E7EEC0F}"/>
                </a:ext>
              </a:extLst>
            </p:cNvPr>
            <p:cNvSpPr/>
            <p:nvPr/>
          </p:nvSpPr>
          <p:spPr>
            <a:xfrm>
              <a:off x="11429666" y="3357441"/>
              <a:ext cx="601028" cy="3371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N/D</a:t>
              </a:r>
            </a:p>
          </p:txBody>
        </p:sp>
      </p:grpSp>
      <p:sp>
        <p:nvSpPr>
          <p:cNvPr id="153" name="Rectangle 152">
            <a:extLst>
              <a:ext uri="{FF2B5EF4-FFF2-40B4-BE49-F238E27FC236}">
                <a16:creationId xmlns:a16="http://schemas.microsoft.com/office/drawing/2014/main" id="{7E7034DC-0022-41EB-9D8F-7BF33AACF247}"/>
              </a:ext>
            </a:extLst>
          </p:cNvPr>
          <p:cNvSpPr/>
          <p:nvPr/>
        </p:nvSpPr>
        <p:spPr>
          <a:xfrm>
            <a:off x="9111798" y="3989491"/>
            <a:ext cx="1079256" cy="646331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900" dirty="0">
                <a:solidFill>
                  <a:srgbClr val="002060"/>
                </a:solidFill>
                <a:latin typeface="Open Sans" panose="020B0606030504020204"/>
              </a:rPr>
              <a:t>Journées </a:t>
            </a:r>
            <a:br>
              <a:rPr lang="fr-FR" sz="900" dirty="0">
                <a:solidFill>
                  <a:srgbClr val="002060"/>
                </a:solidFill>
                <a:latin typeface="Open Sans" panose="020B0606030504020204"/>
              </a:rPr>
            </a:br>
            <a:r>
              <a:rPr lang="fr-FR" sz="900" dirty="0">
                <a:solidFill>
                  <a:srgbClr val="002060"/>
                </a:solidFill>
                <a:latin typeface="Open Sans" panose="020B0606030504020204"/>
              </a:rPr>
              <a:t>internationales</a:t>
            </a:r>
            <a:br>
              <a:rPr lang="fr-FR" sz="900" dirty="0">
                <a:solidFill>
                  <a:srgbClr val="002060"/>
                </a:solidFill>
                <a:latin typeface="Open Sans" panose="020B0606030504020204"/>
              </a:rPr>
            </a:br>
            <a:r>
              <a:rPr lang="fr-FR" sz="900" dirty="0">
                <a:solidFill>
                  <a:srgbClr val="002060"/>
                </a:solidFill>
                <a:latin typeface="Open Sans" panose="020B0606030504020204"/>
              </a:rPr>
              <a:t>Paris-Saclay</a:t>
            </a:r>
            <a:br>
              <a:rPr lang="fr-FR" sz="900" dirty="0">
                <a:solidFill>
                  <a:srgbClr val="002060"/>
                </a:solidFill>
                <a:latin typeface="Open Sans" panose="020B0606030504020204"/>
              </a:rPr>
            </a:br>
            <a:r>
              <a:rPr lang="fr-FR" sz="900" dirty="0" smtClean="0">
                <a:solidFill>
                  <a:srgbClr val="002060"/>
                </a:solidFill>
                <a:latin typeface="Open Sans" panose="020B0606030504020204"/>
              </a:rPr>
              <a:t>Hambourg</a:t>
            </a:r>
            <a:endParaRPr lang="fr-FR" sz="900" dirty="0">
              <a:solidFill>
                <a:srgbClr val="002060"/>
              </a:solidFill>
              <a:latin typeface="Open Sans" panose="020B0606030504020204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9529ABD2-E21F-4415-9E1E-926ABFFC8C45}"/>
              </a:ext>
            </a:extLst>
          </p:cNvPr>
          <p:cNvSpPr/>
          <p:nvPr/>
        </p:nvSpPr>
        <p:spPr>
          <a:xfrm>
            <a:off x="6868029" y="3982761"/>
            <a:ext cx="1306372" cy="507831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900" dirty="0">
                <a:solidFill>
                  <a:srgbClr val="002060"/>
                </a:solidFill>
                <a:latin typeface="Open Sans" panose="020B0606030504020204"/>
              </a:rPr>
              <a:t>Journées internationales </a:t>
            </a:r>
            <a:br>
              <a:rPr lang="fr-FR" sz="900" dirty="0">
                <a:solidFill>
                  <a:srgbClr val="002060"/>
                </a:solidFill>
                <a:latin typeface="Open Sans" panose="020B0606030504020204"/>
              </a:rPr>
            </a:br>
            <a:r>
              <a:rPr lang="fr-FR" sz="900" dirty="0">
                <a:solidFill>
                  <a:srgbClr val="002060"/>
                </a:solidFill>
                <a:latin typeface="Open Sans" panose="020B0606030504020204"/>
              </a:rPr>
              <a:t>Paris-Saclay </a:t>
            </a:r>
            <a:br>
              <a:rPr lang="fr-FR" sz="900" dirty="0">
                <a:solidFill>
                  <a:srgbClr val="002060"/>
                </a:solidFill>
                <a:latin typeface="Open Sans" panose="020B0606030504020204"/>
              </a:rPr>
            </a:br>
            <a:r>
              <a:rPr lang="fr-FR" sz="900" dirty="0" smtClean="0">
                <a:solidFill>
                  <a:srgbClr val="002060"/>
                </a:solidFill>
                <a:latin typeface="Open Sans" panose="020B0606030504020204"/>
              </a:rPr>
              <a:t>Alcala</a:t>
            </a:r>
            <a:endParaRPr lang="fr-FR" sz="900" dirty="0">
              <a:solidFill>
                <a:srgbClr val="002060"/>
              </a:solidFill>
              <a:latin typeface="Open Sans" panose="020B0606030504020204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7781E43-CA86-4365-9946-8D5BC626B34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1137" y="1463"/>
            <a:ext cx="2830694" cy="634199"/>
          </a:xfrm>
          <a:prstGeom prst="rect">
            <a:avLst/>
          </a:prstGeom>
        </p:spPr>
      </p:pic>
      <p:sp>
        <p:nvSpPr>
          <p:cNvPr id="101" name="ZoneTexte 19">
            <a:extLst>
              <a:ext uri="{FF2B5EF4-FFF2-40B4-BE49-F238E27FC236}">
                <a16:creationId xmlns:a16="http://schemas.microsoft.com/office/drawing/2014/main" id="{BA3A2ACF-6CDB-47E5-8F46-632BA0B6BD17}"/>
              </a:ext>
            </a:extLst>
          </p:cNvPr>
          <p:cNvSpPr txBox="1"/>
          <p:nvPr/>
        </p:nvSpPr>
        <p:spPr bwMode="auto">
          <a:xfrm>
            <a:off x="4536561" y="751287"/>
            <a:ext cx="14619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Conseil </a:t>
            </a:r>
            <a:br>
              <a:rPr lang="fr-FR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</a:br>
            <a:r>
              <a:rPr lang="fr-FR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AAP Emergence</a:t>
            </a:r>
            <a:endParaRPr lang="en-US" sz="900" dirty="0">
              <a:solidFill>
                <a:srgbClr val="002060"/>
              </a:solidFill>
              <a:latin typeface="Open Sans" panose="020B0606030504020204"/>
              <a:ea typeface="Open Sans" panose="020B0606030504020204"/>
              <a:cs typeface="Open Sans" panose="020B0606030504020204"/>
            </a:endParaRPr>
          </a:p>
          <a:p>
            <a:pPr algn="ctr"/>
            <a:r>
              <a:rPr lang="fr-FR" sz="900" b="1" dirty="0">
                <a:solidFill>
                  <a:srgbClr val="002060"/>
                </a:solidFill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Avril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09A7C10-3F0E-4C2E-96B1-57EC1A8F18F1}"/>
              </a:ext>
            </a:extLst>
          </p:cNvPr>
          <p:cNvSpPr/>
          <p:nvPr/>
        </p:nvSpPr>
        <p:spPr>
          <a:xfrm>
            <a:off x="7279792" y="8505096"/>
            <a:ext cx="11350054" cy="5302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A7CFEEB4-4899-4DA1-BD4B-27D7E205D1D3}"/>
              </a:ext>
            </a:extLst>
          </p:cNvPr>
          <p:cNvGrpSpPr/>
          <p:nvPr/>
        </p:nvGrpSpPr>
        <p:grpSpPr>
          <a:xfrm>
            <a:off x="345856" y="3084477"/>
            <a:ext cx="8465551" cy="230832"/>
            <a:chOff x="605957" y="3866084"/>
            <a:chExt cx="8166598" cy="230832"/>
          </a:xfrm>
        </p:grpSpPr>
        <p:sp>
          <p:nvSpPr>
            <p:cNvPr id="113" name="TextBox 26">
              <a:extLst>
                <a:ext uri="{FF2B5EF4-FFF2-40B4-BE49-F238E27FC236}">
                  <a16:creationId xmlns:a16="http://schemas.microsoft.com/office/drawing/2014/main" id="{31F8E3BA-479B-49F5-A584-5875779667D8}"/>
                </a:ext>
              </a:extLst>
            </p:cNvPr>
            <p:cNvSpPr txBox="1"/>
            <p:nvPr/>
          </p:nvSpPr>
          <p:spPr>
            <a:xfrm>
              <a:off x="605957" y="3866084"/>
              <a:ext cx="2664356" cy="2308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fr-FR"/>
              </a:defPPr>
              <a:lvl1pPr>
                <a:defRPr sz="900" i="1">
                  <a:solidFill>
                    <a:schemeClr val="bg1">
                      <a:lumMod val="65000"/>
                    </a:schemeClr>
                  </a:solidFill>
                  <a:latin typeface="Open Sans" panose="020B0606030504020204"/>
                  <a:ea typeface="Open Sans" panose="020B0606030504020204"/>
                </a:defRPr>
              </a:lvl1pPr>
            </a:lstStyle>
            <a:p>
              <a:r>
                <a:rPr lang="en-US" dirty="0" err="1">
                  <a:solidFill>
                    <a:schemeClr val="bg1">
                      <a:lumMod val="50000"/>
                    </a:schemeClr>
                  </a:solidFill>
                </a:rPr>
                <a:t>Programme</a:t>
              </a:r>
              <a:r>
                <a:rPr lang="en-US" dirty="0">
                  <a:solidFill>
                    <a:schemeClr val="bg1">
                      <a:lumMod val="50000"/>
                    </a:schemeClr>
                  </a:solidFill>
                </a:rPr>
                <a:t> PAULZE-LAVOISIER 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: </a:t>
              </a:r>
              <a:r>
                <a:rPr lang="en-US" dirty="0">
                  <a:solidFill>
                    <a:schemeClr val="bg1">
                      <a:lumMod val="50000"/>
                    </a:schemeClr>
                  </a:solidFill>
                </a:rPr>
                <a:t>formation à la recherche M2</a:t>
              </a:r>
            </a:p>
          </p:txBody>
        </p:sp>
        <p:cxnSp>
          <p:nvCxnSpPr>
            <p:cNvPr id="108" name="Connecteur droit avec flèche 107">
              <a:extLst>
                <a:ext uri="{FF2B5EF4-FFF2-40B4-BE49-F238E27FC236}">
                  <a16:creationId xmlns:a16="http://schemas.microsoft.com/office/drawing/2014/main" id="{7B852208-E771-47D3-B84D-81AC2A5F6C97}"/>
                </a:ext>
              </a:extLst>
            </p:cNvPr>
            <p:cNvCxnSpPr>
              <a:cxnSpLocks/>
            </p:cNvCxnSpPr>
            <p:nvPr/>
          </p:nvCxnSpPr>
          <p:spPr>
            <a:xfrm>
              <a:off x="687898" y="4078628"/>
              <a:ext cx="8084657" cy="0"/>
            </a:xfrm>
            <a:prstGeom prst="straightConnector1">
              <a:avLst/>
            </a:prstGeom>
            <a:ln w="7620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Box 3">
            <a:extLst>
              <a:ext uri="{FF2B5EF4-FFF2-40B4-BE49-F238E27FC236}">
                <a16:creationId xmlns:a16="http://schemas.microsoft.com/office/drawing/2014/main" id="{79DA4881-C12E-48BD-90A6-3EEDD998E08A}"/>
              </a:ext>
            </a:extLst>
          </p:cNvPr>
          <p:cNvSpPr txBox="1"/>
          <p:nvPr/>
        </p:nvSpPr>
        <p:spPr>
          <a:xfrm>
            <a:off x="285355" y="3958725"/>
            <a:ext cx="2383252" cy="2308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AAP Emergence - </a:t>
            </a:r>
            <a:r>
              <a:rPr lang="fr-FR" sz="900" b="1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Clôture</a:t>
            </a:r>
            <a:r>
              <a:rPr lang="en-US" sz="900" b="1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 7 </a:t>
            </a:r>
            <a:r>
              <a:rPr lang="fr-FR" sz="900" b="1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février</a:t>
            </a:r>
          </a:p>
        </p:txBody>
      </p:sp>
      <p:cxnSp>
        <p:nvCxnSpPr>
          <p:cNvPr id="115" name="Connecteur droit avec flèche 114">
            <a:extLst>
              <a:ext uri="{FF2B5EF4-FFF2-40B4-BE49-F238E27FC236}">
                <a16:creationId xmlns:a16="http://schemas.microsoft.com/office/drawing/2014/main" id="{137864FB-C00F-41A8-BD8B-A8F3C33F8317}"/>
              </a:ext>
            </a:extLst>
          </p:cNvPr>
          <p:cNvCxnSpPr>
            <a:cxnSpLocks/>
          </p:cNvCxnSpPr>
          <p:nvPr/>
        </p:nvCxnSpPr>
        <p:spPr>
          <a:xfrm>
            <a:off x="355064" y="3962543"/>
            <a:ext cx="2352790" cy="0"/>
          </a:xfrm>
          <a:prstGeom prst="straightConnector1">
            <a:avLst/>
          </a:prstGeom>
          <a:ln w="76200">
            <a:solidFill>
              <a:schemeClr val="tx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26">
            <a:extLst>
              <a:ext uri="{FF2B5EF4-FFF2-40B4-BE49-F238E27FC236}">
                <a16:creationId xmlns:a16="http://schemas.microsoft.com/office/drawing/2014/main" id="{E7A480F7-F01C-4D54-8B02-ACFF7CE26C45}"/>
              </a:ext>
            </a:extLst>
          </p:cNvPr>
          <p:cNvSpPr txBox="1"/>
          <p:nvPr/>
        </p:nvSpPr>
        <p:spPr>
          <a:xfrm>
            <a:off x="351177" y="2835591"/>
            <a:ext cx="3645756" cy="230832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00" i="1" dirty="0" err="1" smtClean="0">
                <a:solidFill>
                  <a:schemeClr val="bg1">
                    <a:lumMod val="50000"/>
                  </a:schemeClr>
                </a:solidFill>
                <a:latin typeface="Open Sans" panose="020B0606030504020204"/>
                <a:ea typeface="Open Sans" panose="020B0606030504020204"/>
              </a:rPr>
              <a:t>Programme</a:t>
            </a:r>
            <a:r>
              <a:rPr lang="en-US" sz="900" i="1" dirty="0" smtClean="0">
                <a:solidFill>
                  <a:schemeClr val="bg1">
                    <a:lumMod val="50000"/>
                  </a:schemeClr>
                </a:solidFill>
                <a:latin typeface="Open Sans" panose="020B0606030504020204"/>
                <a:ea typeface="Open Sans" panose="020B0606030504020204"/>
              </a:rPr>
              <a:t> PAULZE-LAVOISIER 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Open Sans" panose="020B0606030504020204"/>
                <a:ea typeface="Open Sans" panose="020B0606030504020204"/>
              </a:rPr>
              <a:t>: formation à la recherche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  <a:latin typeface="Open Sans" panose="020B0606030504020204"/>
                <a:ea typeface="Open Sans" panose="020B0606030504020204"/>
              </a:rPr>
              <a:t>doctorat</a:t>
            </a:r>
            <a:endParaRPr lang="en-US" sz="900" i="1" dirty="0">
              <a:solidFill>
                <a:schemeClr val="bg1">
                  <a:lumMod val="50000"/>
                </a:schemeClr>
              </a:solidFill>
              <a:latin typeface="Open Sans" panose="020B0606030504020204"/>
            </a:endParaRPr>
          </a:p>
        </p:txBody>
      </p: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1C0CA928-0962-4864-9912-4D6719F7E31A}"/>
              </a:ext>
            </a:extLst>
          </p:cNvPr>
          <p:cNvCxnSpPr/>
          <p:nvPr/>
        </p:nvCxnSpPr>
        <p:spPr>
          <a:xfrm>
            <a:off x="400111" y="3071841"/>
            <a:ext cx="11363702" cy="0"/>
          </a:xfrm>
          <a:prstGeom prst="straightConnector1">
            <a:avLst/>
          </a:prstGeom>
          <a:noFill/>
          <a:ln w="762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26">
            <a:extLst>
              <a:ext uri="{FF2B5EF4-FFF2-40B4-BE49-F238E27FC236}">
                <a16:creationId xmlns:a16="http://schemas.microsoft.com/office/drawing/2014/main" id="{121C6D77-0223-46B2-A6A5-AB747CB486BD}"/>
              </a:ext>
            </a:extLst>
          </p:cNvPr>
          <p:cNvSpPr txBox="1"/>
          <p:nvPr/>
        </p:nvSpPr>
        <p:spPr>
          <a:xfrm>
            <a:off x="5320350" y="2661375"/>
            <a:ext cx="3424354" cy="230832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>
              <a:defRPr sz="900" i="1">
                <a:solidFill>
                  <a:schemeClr val="bg1">
                    <a:lumMod val="65000"/>
                  </a:schemeClr>
                </a:solidFill>
                <a:latin typeface="Open Sans" panose="020B0606030504020204"/>
                <a:ea typeface="Open Sans" panose="020B0606030504020204"/>
              </a:defRPr>
            </a:lvl1pPr>
          </a:lstStyle>
          <a:p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Programme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PAULZE-LAVOISIER: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formation à la recherche M1 </a:t>
            </a:r>
          </a:p>
        </p:txBody>
      </p:sp>
      <p:cxnSp>
        <p:nvCxnSpPr>
          <p:cNvPr id="110" name="Connecteur droit avec flèche 109">
            <a:extLst>
              <a:ext uri="{FF2B5EF4-FFF2-40B4-BE49-F238E27FC236}">
                <a16:creationId xmlns:a16="http://schemas.microsoft.com/office/drawing/2014/main" id="{10D7647F-23B8-407E-8E9A-B510037799FA}"/>
              </a:ext>
            </a:extLst>
          </p:cNvPr>
          <p:cNvCxnSpPr>
            <a:cxnSpLocks/>
          </p:cNvCxnSpPr>
          <p:nvPr/>
        </p:nvCxnSpPr>
        <p:spPr>
          <a:xfrm>
            <a:off x="5424316" y="2914779"/>
            <a:ext cx="3387091" cy="13557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>
            <a:extLst>
              <a:ext uri="{FF2B5EF4-FFF2-40B4-BE49-F238E27FC236}">
                <a16:creationId xmlns:a16="http://schemas.microsoft.com/office/drawing/2014/main" id="{40DF2647-D39E-41FF-B5DE-E0504595B083}"/>
              </a:ext>
            </a:extLst>
          </p:cNvPr>
          <p:cNvSpPr/>
          <p:nvPr/>
        </p:nvSpPr>
        <p:spPr>
          <a:xfrm>
            <a:off x="6775642" y="5615715"/>
            <a:ext cx="1491146" cy="5078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r>
              <a:rPr lang="en-US" sz="900" dirty="0" err="1" smtClean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Journée</a:t>
            </a:r>
            <a:r>
              <a:rPr lang="en-US" sz="900" dirty="0" smtClean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 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/>
            </a:r>
            <a:b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</a:br>
            <a:r>
              <a:rPr lang="en-US" sz="900" dirty="0" err="1" smtClean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Ecole</a:t>
            </a:r>
            <a:r>
              <a:rPr lang="en-US" sz="900" dirty="0" smtClean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 </a:t>
            </a:r>
            <a:r>
              <a:rPr lang="en-US" sz="900" dirty="0" err="1" smtClean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Doctorale</a:t>
            </a:r>
            <a:endParaRPr lang="en-US" sz="900" dirty="0">
              <a:solidFill>
                <a:srgbClr val="002060"/>
              </a:solidFill>
              <a:latin typeface="Open Sans" panose="020B0606030504020204"/>
            </a:endParaRPr>
          </a:p>
          <a:p>
            <a:pPr lvl="0" algn="ctr"/>
            <a:endParaRPr lang="en-US" sz="900" b="1" dirty="0">
              <a:solidFill>
                <a:srgbClr val="002060"/>
              </a:solidFill>
              <a:latin typeface="Open Sans" panose="020B0606030504020204"/>
              <a:ea typeface="Open Sans" panose="020B0606030504020204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40DF2647-D39E-41FF-B5DE-E0504595B083}"/>
              </a:ext>
            </a:extLst>
          </p:cNvPr>
          <p:cNvSpPr/>
          <p:nvPr/>
        </p:nvSpPr>
        <p:spPr>
          <a:xfrm>
            <a:off x="6803697" y="4939343"/>
            <a:ext cx="1491146" cy="5078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r>
              <a:rPr lang="en-US" sz="900" dirty="0" err="1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Evènement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 </a:t>
            </a:r>
            <a:b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</a:br>
            <a:r>
              <a:rPr lang="en-US" sz="900" dirty="0" err="1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Paulze</a:t>
            </a:r>
            <a:r>
              <a:rPr lang="en-US" sz="9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-Lavoisier</a:t>
            </a:r>
            <a:endParaRPr lang="en-US" sz="900" dirty="0">
              <a:solidFill>
                <a:srgbClr val="002060"/>
              </a:solidFill>
              <a:latin typeface="Open Sans" panose="020B0606030504020204"/>
            </a:endParaRPr>
          </a:p>
          <a:p>
            <a:pPr lvl="0" algn="ctr"/>
            <a:r>
              <a:rPr lang="en-US" sz="900" b="1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4 </a:t>
            </a:r>
            <a:r>
              <a:rPr lang="en-US" sz="900" b="1" dirty="0" err="1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ou</a:t>
            </a:r>
            <a:r>
              <a:rPr lang="en-US" sz="900" b="1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 5 </a:t>
            </a:r>
            <a:r>
              <a:rPr lang="en-US" sz="900" b="1" dirty="0" err="1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Juin</a:t>
            </a:r>
            <a:endParaRPr lang="en-US" sz="900" b="1" dirty="0">
              <a:solidFill>
                <a:srgbClr val="002060"/>
              </a:solidFill>
              <a:latin typeface="Open Sans" panose="020B0606030504020204"/>
              <a:ea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4560000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0ABB0F1AF30648A60350056841B32E" ma:contentTypeVersion="12" ma:contentTypeDescription="Crée un document." ma:contentTypeScope="" ma:versionID="947a9ddc7ec487f1b61313684ea82683">
  <xsd:schema xmlns:xsd="http://www.w3.org/2001/XMLSchema" xmlns:xs="http://www.w3.org/2001/XMLSchema" xmlns:p="http://schemas.microsoft.com/office/2006/metadata/properties" xmlns:ns2="914361a2-586f-4109-8aae-6ad7b61348e3" xmlns:ns3="9dd2b856-9326-417f-9882-88e7f69f3437" targetNamespace="http://schemas.microsoft.com/office/2006/metadata/properties" ma:root="true" ma:fieldsID="7dec68d14af87faa0243e8c7d11feb7a" ns2:_="" ns3:_="">
    <xsd:import namespace="914361a2-586f-4109-8aae-6ad7b61348e3"/>
    <xsd:import namespace="9dd2b856-9326-417f-9882-88e7f69f34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4361a2-586f-4109-8aae-6ad7b61348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b867a78c-48b8-4df0-bf1c-04f713128f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d2b856-9326-417f-9882-88e7f69f343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dae2c43-f9a9-4819-b6d2-87f355bd3186}" ma:internalName="TaxCatchAll" ma:showField="CatchAllData" ma:web="9dd2b856-9326-417f-9882-88e7f69f34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4361a2-586f-4109-8aae-6ad7b61348e3">
      <Terms xmlns="http://schemas.microsoft.com/office/infopath/2007/PartnerControls"/>
    </lcf76f155ced4ddcb4097134ff3c332f>
    <TaxCatchAll xmlns="9dd2b856-9326-417f-9882-88e7f69f3437" xsi:nil="true"/>
  </documentManagement>
</p:properties>
</file>

<file path=customXml/itemProps1.xml><?xml version="1.0" encoding="utf-8"?>
<ds:datastoreItem xmlns:ds="http://schemas.openxmlformats.org/officeDocument/2006/customXml" ds:itemID="{5C155313-CAF7-4D93-B48A-C047BA722D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B021CF-1BDD-4CB2-ADFE-09132A39A4AB}">
  <ds:schemaRefs>
    <ds:schemaRef ds:uri="914361a2-586f-4109-8aae-6ad7b61348e3"/>
    <ds:schemaRef ds:uri="9dd2b856-9326-417f-9882-88e7f69f343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43D1710-0399-48BB-9DB1-8BE8999D6BCF}">
  <ds:schemaRefs>
    <ds:schemaRef ds:uri="http://purl.org/dc/terms/"/>
    <ds:schemaRef ds:uri="9dd2b856-9326-417f-9882-88e7f69f3437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914361a2-586f-4109-8aae-6ad7b61348e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4880</TotalTime>
  <Words>131</Words>
  <Application>Microsoft Office PowerPoint</Application>
  <PresentationFormat>Grand écran</PresentationFormat>
  <Paragraphs>58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Arial Unicode MS</vt:lpstr>
      <vt:lpstr>Calibri</vt:lpstr>
      <vt:lpstr>Calibri Light</vt:lpstr>
      <vt:lpstr>Courier New</vt:lpstr>
      <vt:lpstr>Open Sans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des directeurs de GS/I du 29 mars 2024</dc:title>
  <dc:creator>Laëtitia Mikoulinsky</dc:creator>
  <cp:lastModifiedBy>dp</cp:lastModifiedBy>
  <cp:revision>40</cp:revision>
  <cp:lastPrinted>2024-05-24T08:01:21Z</cp:lastPrinted>
  <dcterms:created xsi:type="dcterms:W3CDTF">2024-03-29T09:47:18Z</dcterms:created>
  <dcterms:modified xsi:type="dcterms:W3CDTF">2025-02-07T10:15:28Z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0x010100B70ABB0F1AF30648A60350056841B32E</vt:lpwstr>
  </property>
</Properties>
</file>