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22"/>
  </p:notesMasterIdLst>
  <p:sldIdLst>
    <p:sldId id="461" r:id="rId6"/>
    <p:sldId id="462" r:id="rId7"/>
    <p:sldId id="257" r:id="rId8"/>
    <p:sldId id="258" r:id="rId9"/>
    <p:sldId id="271" r:id="rId10"/>
    <p:sldId id="260" r:id="rId11"/>
    <p:sldId id="272" r:id="rId12"/>
    <p:sldId id="273" r:id="rId13"/>
    <p:sldId id="274" r:id="rId14"/>
    <p:sldId id="458" r:id="rId15"/>
    <p:sldId id="339" r:id="rId16"/>
    <p:sldId id="340" r:id="rId17"/>
    <p:sldId id="459" r:id="rId18"/>
    <p:sldId id="460" r:id="rId19"/>
    <p:sldId id="262" r:id="rId20"/>
    <p:sldId id="27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E48"/>
    <a:srgbClr val="63003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07"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07A44-ACB3-49FA-BFDD-E508664716F1}" type="datetimeFigureOut">
              <a:rPr lang="fr-FR" smtClean="0"/>
              <a:t>16/02/2024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77D0-182A-42F5-9A8C-08B75B3622BB}" type="slidenum">
              <a:rPr lang="fr-FR" smtClean="0"/>
              <a:t>‹N°›</a:t>
            </a:fld>
            <a:endParaRPr lang="fr-FR"/>
          </a:p>
        </p:txBody>
      </p:sp>
    </p:spTree>
    <p:extLst>
      <p:ext uri="{BB962C8B-B14F-4D97-AF65-F5344CB8AC3E}">
        <p14:creationId xmlns:p14="http://schemas.microsoft.com/office/powerpoint/2010/main" val="171883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305790FD-0D2F-4E7F-8842-05A30A338B51}" type="slidenum">
              <a:rPr lang="fr-F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23" name="PlaceHolder 1"/>
          <p:cNvSpPr>
            <a:spLocks noGrp="1" noRot="1" noChangeAspect="1"/>
          </p:cNvSpPr>
          <p:nvPr>
            <p:ph type="sldImg"/>
          </p:nvPr>
        </p:nvSpPr>
        <p:spPr bwMode="auto">
          <a:xfrm>
            <a:off x="217488" y="812800"/>
            <a:ext cx="7123112" cy="4006850"/>
          </a:xfrm>
          <a:prstGeom prst="rect">
            <a:avLst/>
          </a:prstGeom>
        </p:spPr>
      </p:sp>
      <p:sp>
        <p:nvSpPr>
          <p:cNvPr id="1024" name="PlaceHolder 2"/>
          <p:cNvSpPr>
            <a:spLocks noGrp="1"/>
          </p:cNvSpPr>
          <p:nvPr>
            <p:ph type="body"/>
          </p:nvPr>
        </p:nvSpPr>
        <p:spPr bwMode="auto">
          <a:xfrm>
            <a:off x="756000" y="5078520"/>
            <a:ext cx="6045120" cy="4808520"/>
          </a:xfrm>
          <a:prstGeom prst="rect">
            <a:avLst/>
          </a:prstGeom>
        </p:spPr>
        <p:txBody>
          <a:bodyPr lIns="0" tIns="0" rIns="0" bIns="0">
            <a:noAutofit/>
          </a:bodyPr>
          <a:lstStyle/>
          <a:p>
            <a:pPr marL="216000" indent="-215640">
              <a:lnSpc>
                <a:spcPct val="100000"/>
              </a:lnSpc>
              <a:tabLst>
                <a:tab pos="0" algn="l"/>
              </a:tabLst>
              <a:defRPr/>
            </a:pPr>
            <a:endParaRPr lang="fr-FR" sz="2000" b="0" i="1" strike="noStrike" spc="-1" dirty="0">
              <a:highlight>
                <a:srgbClr val="FFFF00"/>
              </a:highlight>
              <a:latin typeface="+mn-lt"/>
            </a:endParaRPr>
          </a:p>
        </p:txBody>
      </p:sp>
      <p:sp>
        <p:nvSpPr>
          <p:cNvPr id="1025" name="CustomShape 3"/>
          <p:cNvSpPr/>
          <p:nvPr/>
        </p:nvSpPr>
        <p:spPr bwMode="auto">
          <a:xfrm>
            <a:off x="4278960" y="10157400"/>
            <a:ext cx="3278160" cy="531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A6BAE-CA4D-45D7-9D5C-9997B2EC270F}" type="slidenum">
              <a:rPr kumimoji="0" lang="en-GB" sz="1400" b="0" i="0" u="none" strike="noStrike" kern="1200" cap="none" spc="-1" normalizeH="0" baseline="0" noProof="0">
                <a:ln>
                  <a:noFill/>
                </a:ln>
                <a:solidFill>
                  <a:srgbClr val="000000"/>
                </a:solidFill>
                <a:effectLst/>
                <a:uLnTx/>
                <a:uFillTx/>
                <a:latin typeface="Times New Roman"/>
                <a:ea typeface="DejaVu Sans"/>
                <a:cs typeface="DejaVu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1" normalizeH="0" baseline="0" noProof="0">
              <a:ln>
                <a:noFill/>
              </a:ln>
              <a:solidFill>
                <a:prstClr val="black"/>
              </a:solidFill>
              <a:effectLst/>
              <a:uLnTx/>
              <a:uFillTx/>
              <a:latin typeface="Arial"/>
              <a:ea typeface="DejaVu Sans"/>
              <a:cs typeface="DejaVu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95" name="PlaceHolder 1"/>
          <p:cNvSpPr>
            <a:spLocks noGrp="1" noRot="1" noChangeAspect="1"/>
          </p:cNvSpPr>
          <p:nvPr>
            <p:ph type="sldImg"/>
          </p:nvPr>
        </p:nvSpPr>
        <p:spPr bwMode="auto">
          <a:xfrm>
            <a:off x="-2622550" y="1084263"/>
            <a:ext cx="9498013" cy="5343525"/>
          </a:xfrm>
          <a:prstGeom prst="rect">
            <a:avLst/>
          </a:prstGeom>
        </p:spPr>
      </p:sp>
      <p:sp>
        <p:nvSpPr>
          <p:cNvPr id="996" name="PlaceHolder 2"/>
          <p:cNvSpPr>
            <a:spLocks noGrp="1"/>
          </p:cNvSpPr>
          <p:nvPr>
            <p:ph type="body"/>
          </p:nvPr>
        </p:nvSpPr>
        <p:spPr bwMode="auto">
          <a:xfrm>
            <a:off x="425250" y="6771360"/>
            <a:ext cx="3401393" cy="6413760"/>
          </a:xfrm>
          <a:prstGeom prst="rect">
            <a:avLst/>
          </a:prstGeom>
        </p:spPr>
        <p:txBody>
          <a:bodyPr lIns="0" tIns="0" rIns="0" bIns="0">
            <a:noAutofit/>
          </a:bodyPr>
          <a:lstStyle/>
          <a:p>
            <a:pPr marL="216000" indent="-215640">
              <a:lnSpc>
                <a:spcPct val="100000"/>
              </a:lnSpc>
              <a:tabLst>
                <a:tab pos="0" algn="l"/>
              </a:tabLst>
              <a:defRPr/>
            </a:pPr>
            <a:endParaRPr lang="en-GB" sz="2000" b="0" strike="noStrike" spc="-1" dirty="0">
              <a:latin typeface="Arial"/>
            </a:endParaRPr>
          </a:p>
        </p:txBody>
      </p:sp>
      <p:sp>
        <p:nvSpPr>
          <p:cNvPr id="997" name="CustomShape 3"/>
          <p:cNvSpPr/>
          <p:nvPr/>
        </p:nvSpPr>
        <p:spPr bwMode="auto">
          <a:xfrm>
            <a:off x="2406915" y="13543200"/>
            <a:ext cx="1844978" cy="711360"/>
          </a:xfrm>
          <a:prstGeom prst="rect">
            <a:avLst/>
          </a:prstGeom>
          <a:noFill/>
          <a:ln w="0">
            <a:noFill/>
          </a:ln>
        </p:spPr>
        <p:style>
          <a:lnRef idx="0">
            <a:srgbClr val="000000"/>
          </a:lnRef>
          <a:fillRef idx="0">
            <a:srgbClr val="000000"/>
          </a:fillRef>
          <a:effectRef idx="0">
            <a:srgbClr val="000000"/>
          </a:effectRef>
          <a:fontRef idx="minor"/>
        </p:style>
        <p:txBody>
          <a:bodyPr lIns="0" tIns="0" rIns="0" bIns="0" anchor="b">
            <a:noAutofit/>
          </a:bodyPr>
          <a:lstStyle/>
          <a:p>
            <a:pPr marL="0" marR="0" lvl="0" indent="0" algn="r" defTabSz="914400">
              <a:lnSpc>
                <a:spcPct val="100000"/>
              </a:lnSpc>
              <a:spcBef>
                <a:spcPts val="0"/>
              </a:spcBef>
              <a:spcAft>
                <a:spcPts val="0"/>
              </a:spcAft>
              <a:buClrTx/>
              <a:buSzTx/>
              <a:buFontTx/>
              <a:buNone/>
              <a:defRPr/>
            </a:pPr>
            <a:fld id="{8FE95D94-1A8D-48B3-87A1-2F13AFC8733C}" type="slidenum">
              <a:rPr lang="en-GB" sz="1400" b="0" i="0" u="none" strike="noStrike" cap="none" spc="-1">
                <a:ln>
                  <a:noFill/>
                </a:ln>
                <a:solidFill>
                  <a:srgbClr val="000000"/>
                </a:solidFill>
                <a:latin typeface="Times New Roman"/>
                <a:ea typeface="DejaVu Sans"/>
                <a:cs typeface="Arial"/>
              </a:rPr>
              <a:t>6</a:t>
            </a:fld>
            <a:endParaRPr lang="en-GB" sz="1400" b="0" i="0" u="none" strike="noStrike" cap="none" spc="-1">
              <a:ln>
                <a:noFill/>
              </a:ln>
              <a:solidFill>
                <a:prstClr val="black"/>
              </a:solidFill>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92" name="PlaceHolder 1"/>
          <p:cNvSpPr>
            <a:spLocks noGrp="1" noRot="1" noChangeAspect="1"/>
          </p:cNvSpPr>
          <p:nvPr>
            <p:ph type="sldImg"/>
          </p:nvPr>
        </p:nvSpPr>
        <p:spPr bwMode="auto">
          <a:xfrm>
            <a:off x="-2622550" y="1084263"/>
            <a:ext cx="9498013" cy="5343525"/>
          </a:xfrm>
          <a:prstGeom prst="rect">
            <a:avLst/>
          </a:prstGeom>
        </p:spPr>
      </p:sp>
      <p:sp>
        <p:nvSpPr>
          <p:cNvPr id="993" name="PlaceHolder 2"/>
          <p:cNvSpPr>
            <a:spLocks noGrp="1"/>
          </p:cNvSpPr>
          <p:nvPr>
            <p:ph type="body"/>
          </p:nvPr>
        </p:nvSpPr>
        <p:spPr bwMode="auto">
          <a:xfrm>
            <a:off x="425250" y="6771360"/>
            <a:ext cx="3401393" cy="6413760"/>
          </a:xfrm>
          <a:prstGeom prst="rect">
            <a:avLst/>
          </a:prstGeom>
        </p:spPr>
        <p:txBody>
          <a:bodyPr lIns="0" tIns="0" rIns="0" bIns="0">
            <a:noAutofit/>
          </a:bodyPr>
          <a:lstStyle/>
          <a:p>
            <a:pPr marL="360" indent="0">
              <a:lnSpc>
                <a:spcPct val="100000"/>
              </a:lnSpc>
              <a:buFont typeface="Arial"/>
              <a:buNone/>
              <a:tabLst>
                <a:tab pos="0" algn="l"/>
              </a:tabLst>
              <a:defRPr/>
            </a:pPr>
            <a:endParaRPr lang="en-GB" sz="1200" b="0" strike="noStrike" spc="-1" dirty="0">
              <a:latin typeface="Calibri Light"/>
            </a:endParaRPr>
          </a:p>
        </p:txBody>
      </p:sp>
      <p:sp>
        <p:nvSpPr>
          <p:cNvPr id="994" name="CustomShape 3"/>
          <p:cNvSpPr/>
          <p:nvPr/>
        </p:nvSpPr>
        <p:spPr bwMode="auto">
          <a:xfrm>
            <a:off x="2406915" y="13543200"/>
            <a:ext cx="1844978" cy="711360"/>
          </a:xfrm>
          <a:prstGeom prst="rect">
            <a:avLst/>
          </a:prstGeom>
          <a:noFill/>
          <a:ln w="0">
            <a:noFill/>
          </a:ln>
        </p:spPr>
        <p:style>
          <a:lnRef idx="0">
            <a:srgbClr val="000000"/>
          </a:lnRef>
          <a:fillRef idx="0">
            <a:srgbClr val="000000"/>
          </a:fillRef>
          <a:effectRef idx="0">
            <a:srgbClr val="000000"/>
          </a:effectRef>
          <a:fontRef idx="minor"/>
        </p:style>
        <p:txBody>
          <a:bodyPr lIns="0" tIns="0" rIns="0" bIns="0" anchor="b">
            <a:noAutofit/>
          </a:bodyPr>
          <a:lstStyle/>
          <a:p>
            <a:pPr marL="0" marR="0" lvl="0" indent="0" algn="r" defTabSz="914400">
              <a:lnSpc>
                <a:spcPct val="100000"/>
              </a:lnSpc>
              <a:spcBef>
                <a:spcPts val="0"/>
              </a:spcBef>
              <a:spcAft>
                <a:spcPts val="0"/>
              </a:spcAft>
              <a:buClrTx/>
              <a:buSzTx/>
              <a:buFontTx/>
              <a:buNone/>
              <a:defRPr/>
            </a:pPr>
            <a:fld id="{FBC9A601-912B-4D23-890E-374BAD22EE2B}" type="slidenum">
              <a:rPr lang="en-GB" sz="1400" b="0" i="0" u="none" strike="noStrike" cap="none" spc="-1">
                <a:ln>
                  <a:noFill/>
                </a:ln>
                <a:solidFill>
                  <a:srgbClr val="000000"/>
                </a:solidFill>
                <a:latin typeface="Times New Roman"/>
                <a:ea typeface="DejaVu Sans"/>
                <a:cs typeface="Arial"/>
              </a:rPr>
              <a:t>7</a:t>
            </a:fld>
            <a:endParaRPr lang="en-GB" sz="1400" b="0" i="0" u="none" strike="noStrike" cap="none" spc="-1">
              <a:ln>
                <a:noFill/>
              </a:ln>
              <a:solidFill>
                <a:prstClr val="black"/>
              </a:solidFill>
              <a:latin typeface="Arial"/>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fr-FR"/>
              <a:t>Pour plus d’informations, vous pouvez aussi consulter le site web qui s’enrichit de jour en jour, vous abonner à la newsletter Biosphera, et nous retrouver sur LinkedIn !</a:t>
            </a:r>
          </a:p>
          <a:p>
            <a:pPr>
              <a:defRPr/>
            </a:pPr>
            <a:endParaRPr lang="fr-FR"/>
          </a:p>
        </p:txBody>
      </p:sp>
      <p:sp>
        <p:nvSpPr>
          <p:cNvPr id="4" name="Espace réservé du numéro de diapositive 3"/>
          <p:cNvSpPr>
            <a:spLocks noGrp="1"/>
          </p:cNvSpPr>
          <p:nvPr>
            <p:ph type="sldNum" sz="quarter" idx="5"/>
          </p:nvPr>
        </p:nvSpPr>
        <p:spPr bwMode="auto"/>
        <p:txBody>
          <a:bodyPr/>
          <a:lstStyle/>
          <a:p>
            <a:pPr>
              <a:defRPr/>
            </a:pPr>
            <a:fld id="{305790FD-0D2F-4E7F-8842-05A30A338B51}" type="slidenum">
              <a:rPr lang="fr-FR"/>
              <a:t>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D5477D0-182A-42F5-9A8C-08B75B3622BB}" type="slidenum">
              <a:rPr lang="fr-FR" smtClean="0"/>
              <a:t>14</a:t>
            </a:fld>
            <a:endParaRPr lang="fr-FR"/>
          </a:p>
        </p:txBody>
      </p:sp>
    </p:spTree>
    <p:extLst>
      <p:ext uri="{BB962C8B-B14F-4D97-AF65-F5344CB8AC3E}">
        <p14:creationId xmlns:p14="http://schemas.microsoft.com/office/powerpoint/2010/main" val="1407591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prun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dirty="0">
              <a:solidFill>
                <a:srgbClr val="FFFFFF"/>
              </a:solidFill>
            </a:endParaRPr>
          </a:p>
        </p:txBody>
      </p:sp>
      <p:sp>
        <p:nvSpPr>
          <p:cNvPr id="2" name="Title 1"/>
          <p:cNvSpPr>
            <a:spLocks noGrp="1"/>
          </p:cNvSpPr>
          <p:nvPr>
            <p:ph type="ctrTitle"/>
          </p:nvPr>
        </p:nvSpPr>
        <p:spPr>
          <a:xfrm>
            <a:off x="362838" y="2165229"/>
            <a:ext cx="11073789" cy="3252160"/>
          </a:xfrm>
        </p:spPr>
        <p:txBody>
          <a:bodyPr anchor="b">
            <a:normAutofit/>
          </a:bodyPr>
          <a:lstStyle>
            <a:lvl1pPr algn="l">
              <a:defRPr sz="5000">
                <a:solidFill>
                  <a:schemeClr val="bg1"/>
                </a:solidFill>
              </a:defRPr>
            </a:lvl1pPr>
          </a:lstStyle>
          <a:p>
            <a:r>
              <a:rPr lang="fr-FR" dirty="0"/>
              <a:t>Modifiez le style du titre</a:t>
            </a:r>
            <a:endParaRPr lang="en-US" dirty="0"/>
          </a:p>
        </p:txBody>
      </p:sp>
      <p:sp>
        <p:nvSpPr>
          <p:cNvPr id="3" name="Subtitle 2"/>
          <p:cNvSpPr>
            <a:spLocks noGrp="1"/>
          </p:cNvSpPr>
          <p:nvPr>
            <p:ph type="subTitle" idx="1"/>
          </p:nvPr>
        </p:nvSpPr>
        <p:spPr>
          <a:xfrm>
            <a:off x="362838" y="5529529"/>
            <a:ext cx="6383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6" name="Image 4">
            <a:extLst>
              <a:ext uri="{FF2B5EF4-FFF2-40B4-BE49-F238E27FC236}">
                <a16:creationId xmlns:a16="http://schemas.microsoft.com/office/drawing/2014/main" id="{4644E84E-EF66-2B41-A976-69EF3658DA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CCED8E4-03E2-C641-B9BA-6496983B93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4667"/>
            <a:ext cx="5060127" cy="2274214"/>
          </a:xfrm>
          <a:prstGeom prst="rect">
            <a:avLst/>
          </a:prstGeom>
        </p:spPr>
      </p:pic>
    </p:spTree>
    <p:extLst>
      <p:ext uri="{BB962C8B-B14F-4D97-AF65-F5344CB8AC3E}">
        <p14:creationId xmlns:p14="http://schemas.microsoft.com/office/powerpoint/2010/main" val="47615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Slide">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18861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tx" preserve="1" userDrawn="1">
  <p:cSld name="Title Slide">
    <p:spTree>
      <p:nvGrpSpPr>
        <p:cNvPr id="1" name=""/>
        <p:cNvGrpSpPr/>
        <p:nvPr/>
      </p:nvGrpSpPr>
      <p:grpSpPr bwMode="auto">
        <a:xfrm>
          <a:off x="0" y="0"/>
          <a:ext cx="0" cy="0"/>
          <a:chOff x="0" y="0"/>
          <a:chExt cx="0" cy="0"/>
        </a:xfrm>
      </p:grpSpPr>
      <p:sp>
        <p:nvSpPr>
          <p:cNvPr id="7"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8" name="PlaceHolder 2"/>
          <p:cNvSpPr>
            <a:spLocks noGrp="1"/>
          </p:cNvSpPr>
          <p:nvPr>
            <p:ph type="subTitle"/>
          </p:nvPr>
        </p:nvSpPr>
        <p:spPr bwMode="auto">
          <a:xfrm>
            <a:off x="609480" y="1604520"/>
            <a:ext cx="10972440" cy="3977280"/>
          </a:xfrm>
          <a:prstGeom prst="rect">
            <a:avLst/>
          </a:prstGeom>
        </p:spPr>
        <p:txBody>
          <a:bodyPr lIns="0" tIns="0" rIns="0" bIns="0" anchor="ctr">
            <a:noAutofit/>
          </a:bodyPr>
          <a:lstStyle/>
          <a:p>
            <a:pPr algn="ctr">
              <a:defRPr/>
            </a:pPr>
            <a:endParaRPr lang="en-GB" sz="3200" b="0" strike="noStrike" spc="-1">
              <a:latin typeface="Arial"/>
            </a:endParaRPr>
          </a:p>
        </p:txBody>
      </p:sp>
    </p:spTree>
    <p:extLst>
      <p:ext uri="{BB962C8B-B14F-4D97-AF65-F5344CB8AC3E}">
        <p14:creationId xmlns:p14="http://schemas.microsoft.com/office/powerpoint/2010/main" val="3662312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Content">
    <p:spTree>
      <p:nvGrpSpPr>
        <p:cNvPr id="1" name=""/>
        <p:cNvGrpSpPr/>
        <p:nvPr/>
      </p:nvGrpSpPr>
      <p:grpSpPr bwMode="auto">
        <a:xfrm>
          <a:off x="0" y="0"/>
          <a:ext cx="0" cy="0"/>
          <a:chOff x="0" y="0"/>
          <a:chExt cx="0" cy="0"/>
        </a:xfrm>
      </p:grpSpPr>
      <p:sp>
        <p:nvSpPr>
          <p:cNvPr id="9"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10" name="PlaceHolder 2"/>
          <p:cNvSpPr>
            <a:spLocks noGrp="1"/>
          </p:cNvSpPr>
          <p:nvPr>
            <p:ph type="body"/>
          </p:nvPr>
        </p:nvSpPr>
        <p:spPr bwMode="auto">
          <a:xfrm>
            <a:off x="609480" y="1604520"/>
            <a:ext cx="10972440" cy="397728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68196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woObj" preserve="1" userDrawn="1">
  <p:cSld name="Title, 2 Content">
    <p:spTree>
      <p:nvGrpSpPr>
        <p:cNvPr id="1" name=""/>
        <p:cNvGrpSpPr/>
        <p:nvPr/>
      </p:nvGrpSpPr>
      <p:grpSpPr bwMode="auto">
        <a:xfrm>
          <a:off x="0" y="0"/>
          <a:ext cx="0" cy="0"/>
          <a:chOff x="0" y="0"/>
          <a:chExt cx="0" cy="0"/>
        </a:xfrm>
      </p:grpSpPr>
      <p:sp>
        <p:nvSpPr>
          <p:cNvPr id="11"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12" name="PlaceHolder 2"/>
          <p:cNvSpPr>
            <a:spLocks noGrp="1"/>
          </p:cNvSpPr>
          <p:nvPr>
            <p:ph type="body"/>
          </p:nvPr>
        </p:nvSpPr>
        <p:spPr bwMode="auto">
          <a:xfrm>
            <a:off x="609480" y="1604520"/>
            <a:ext cx="5354280" cy="3977280"/>
          </a:xfrm>
          <a:prstGeom prst="rect">
            <a:avLst/>
          </a:prstGeom>
        </p:spPr>
        <p:txBody>
          <a:bodyPr lIns="0" tIns="0" rIns="0" bIns="0">
            <a:normAutofit/>
          </a:bodyPr>
          <a:lstStyle/>
          <a:p>
            <a:pPr>
              <a:defRPr/>
            </a:pPr>
            <a:endParaRPr lang="en-GB" sz="3200" b="0" strike="noStrike" spc="-1">
              <a:latin typeface="Arial"/>
            </a:endParaRPr>
          </a:p>
        </p:txBody>
      </p:sp>
      <p:sp>
        <p:nvSpPr>
          <p:cNvPr id="13" name="PlaceHolder 3"/>
          <p:cNvSpPr>
            <a:spLocks noGrp="1"/>
          </p:cNvSpPr>
          <p:nvPr>
            <p:ph type="body"/>
          </p:nvPr>
        </p:nvSpPr>
        <p:spPr bwMode="auto">
          <a:xfrm>
            <a:off x="6231960" y="1604520"/>
            <a:ext cx="5354280" cy="397728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106424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14"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Tree>
    <p:extLst>
      <p:ext uri="{BB962C8B-B14F-4D97-AF65-F5344CB8AC3E}">
        <p14:creationId xmlns:p14="http://schemas.microsoft.com/office/powerpoint/2010/main" val="720561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Only" preserve="1" userDrawn="1">
  <p:cSld name="Centered Text">
    <p:spTree>
      <p:nvGrpSpPr>
        <p:cNvPr id="1" name=""/>
        <p:cNvGrpSpPr/>
        <p:nvPr/>
      </p:nvGrpSpPr>
      <p:grpSpPr bwMode="auto">
        <a:xfrm>
          <a:off x="0" y="0"/>
          <a:ext cx="0" cy="0"/>
          <a:chOff x="0" y="0"/>
          <a:chExt cx="0" cy="0"/>
        </a:xfrm>
      </p:grpSpPr>
      <p:sp>
        <p:nvSpPr>
          <p:cNvPr id="15" name="PlaceHolder 1"/>
          <p:cNvSpPr>
            <a:spLocks noGrp="1"/>
          </p:cNvSpPr>
          <p:nvPr>
            <p:ph type="subTitle"/>
          </p:nvPr>
        </p:nvSpPr>
        <p:spPr bwMode="auto">
          <a:xfrm>
            <a:off x="609480" y="273600"/>
            <a:ext cx="10972440" cy="5307840"/>
          </a:xfrm>
          <a:prstGeom prst="rect">
            <a:avLst/>
          </a:prstGeom>
        </p:spPr>
        <p:txBody>
          <a:bodyPr lIns="0" tIns="0" rIns="0" bIns="0" anchor="ctr">
            <a:noAutofit/>
          </a:bodyPr>
          <a:lstStyle/>
          <a:p>
            <a:pPr algn="ctr">
              <a:defRPr/>
            </a:pPr>
            <a:endParaRPr lang="en-GB" sz="3200" b="0" strike="noStrike" spc="-1">
              <a:latin typeface="Arial"/>
            </a:endParaRPr>
          </a:p>
        </p:txBody>
      </p:sp>
    </p:spTree>
    <p:extLst>
      <p:ext uri="{BB962C8B-B14F-4D97-AF65-F5344CB8AC3E}">
        <p14:creationId xmlns:p14="http://schemas.microsoft.com/office/powerpoint/2010/main" val="3966358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AndObj" preserve="1" userDrawn="1">
  <p:cSld name="Title, 2 Content and Content">
    <p:spTree>
      <p:nvGrpSpPr>
        <p:cNvPr id="1" name=""/>
        <p:cNvGrpSpPr/>
        <p:nvPr/>
      </p:nvGrpSpPr>
      <p:grpSpPr bwMode="auto">
        <a:xfrm>
          <a:off x="0" y="0"/>
          <a:ext cx="0" cy="0"/>
          <a:chOff x="0" y="0"/>
          <a:chExt cx="0" cy="0"/>
        </a:xfrm>
      </p:grpSpPr>
      <p:sp>
        <p:nvSpPr>
          <p:cNvPr id="16"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17"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18" name="PlaceHolder 3"/>
          <p:cNvSpPr>
            <a:spLocks noGrp="1"/>
          </p:cNvSpPr>
          <p:nvPr>
            <p:ph type="body"/>
          </p:nvPr>
        </p:nvSpPr>
        <p:spPr bwMode="auto">
          <a:xfrm>
            <a:off x="6231960" y="1604520"/>
            <a:ext cx="5354280" cy="3977280"/>
          </a:xfrm>
          <a:prstGeom prst="rect">
            <a:avLst/>
          </a:prstGeom>
        </p:spPr>
        <p:txBody>
          <a:bodyPr lIns="0" tIns="0" rIns="0" bIns="0">
            <a:normAutofit/>
          </a:bodyPr>
          <a:lstStyle/>
          <a:p>
            <a:pPr>
              <a:defRPr/>
            </a:pPr>
            <a:endParaRPr lang="en-GB" sz="3200" b="0" strike="noStrike" spc="-1">
              <a:latin typeface="Arial"/>
            </a:endParaRPr>
          </a:p>
        </p:txBody>
      </p:sp>
      <p:sp>
        <p:nvSpPr>
          <p:cNvPr id="19" name="PlaceHolder 4"/>
          <p:cNvSpPr>
            <a:spLocks noGrp="1"/>
          </p:cNvSpPr>
          <p:nvPr>
            <p:ph type="body"/>
          </p:nvPr>
        </p:nvSpPr>
        <p:spPr bwMode="auto">
          <a:xfrm>
            <a:off x="609480" y="3682080"/>
            <a:ext cx="535428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2389595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objAndTwoObj" preserve="1" userDrawn="1">
  <p:cSld name="Title Content and 2 Content">
    <p:spTree>
      <p:nvGrpSpPr>
        <p:cNvPr id="1" name=""/>
        <p:cNvGrpSpPr/>
        <p:nvPr/>
      </p:nvGrpSpPr>
      <p:grpSpPr bwMode="auto">
        <a:xfrm>
          <a:off x="0" y="0"/>
          <a:ext cx="0" cy="0"/>
          <a:chOff x="0" y="0"/>
          <a:chExt cx="0" cy="0"/>
        </a:xfrm>
      </p:grpSpPr>
      <p:sp>
        <p:nvSpPr>
          <p:cNvPr id="20"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21" name="PlaceHolder 2"/>
          <p:cNvSpPr>
            <a:spLocks noGrp="1"/>
          </p:cNvSpPr>
          <p:nvPr>
            <p:ph type="body"/>
          </p:nvPr>
        </p:nvSpPr>
        <p:spPr bwMode="auto">
          <a:xfrm>
            <a:off x="609480" y="1604520"/>
            <a:ext cx="5354280" cy="3977280"/>
          </a:xfrm>
          <a:prstGeom prst="rect">
            <a:avLst/>
          </a:prstGeom>
        </p:spPr>
        <p:txBody>
          <a:bodyPr lIns="0" tIns="0" rIns="0" bIns="0">
            <a:normAutofit/>
          </a:bodyPr>
          <a:lstStyle/>
          <a:p>
            <a:pPr>
              <a:defRPr/>
            </a:pPr>
            <a:endParaRPr lang="en-GB" sz="3200" b="0" strike="noStrike" spc="-1">
              <a:latin typeface="Arial"/>
            </a:endParaRPr>
          </a:p>
        </p:txBody>
      </p:sp>
      <p:sp>
        <p:nvSpPr>
          <p:cNvPr id="22"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23" name="PlaceHolder 4"/>
          <p:cNvSpPr>
            <a:spLocks noGrp="1"/>
          </p:cNvSpPr>
          <p:nvPr>
            <p:ph type="body"/>
          </p:nvPr>
        </p:nvSpPr>
        <p:spPr bwMode="auto">
          <a:xfrm>
            <a:off x="6231960" y="3682080"/>
            <a:ext cx="535428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839067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woObjOverTx" preserve="1" userDrawn="1">
  <p:cSld name="Title, 2 Content over Content">
    <p:spTree>
      <p:nvGrpSpPr>
        <p:cNvPr id="1" name=""/>
        <p:cNvGrpSpPr/>
        <p:nvPr/>
      </p:nvGrpSpPr>
      <p:grpSpPr bwMode="auto">
        <a:xfrm>
          <a:off x="0" y="0"/>
          <a:ext cx="0" cy="0"/>
          <a:chOff x="0" y="0"/>
          <a:chExt cx="0" cy="0"/>
        </a:xfrm>
      </p:grpSpPr>
      <p:sp>
        <p:nvSpPr>
          <p:cNvPr id="24"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25"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26"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27" name="PlaceHolder 4"/>
          <p:cNvSpPr>
            <a:spLocks noGrp="1"/>
          </p:cNvSpPr>
          <p:nvPr>
            <p:ph type="body"/>
          </p:nvPr>
        </p:nvSpPr>
        <p:spPr bwMode="auto">
          <a:xfrm>
            <a:off x="609480" y="3682080"/>
            <a:ext cx="1097244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2459482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objOverTx" preserve="1" userDrawn="1">
  <p:cSld name="Title, Content over Content">
    <p:spTree>
      <p:nvGrpSpPr>
        <p:cNvPr id="1" name=""/>
        <p:cNvGrpSpPr/>
        <p:nvPr/>
      </p:nvGrpSpPr>
      <p:grpSpPr bwMode="auto">
        <a:xfrm>
          <a:off x="0" y="0"/>
          <a:ext cx="0" cy="0"/>
          <a:chOff x="0" y="0"/>
          <a:chExt cx="0" cy="0"/>
        </a:xfrm>
      </p:grpSpPr>
      <p:sp>
        <p:nvSpPr>
          <p:cNvPr id="28"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29" name="PlaceHolder 2"/>
          <p:cNvSpPr>
            <a:spLocks noGrp="1"/>
          </p:cNvSpPr>
          <p:nvPr>
            <p:ph type="body"/>
          </p:nvPr>
        </p:nvSpPr>
        <p:spPr bwMode="auto">
          <a:xfrm>
            <a:off x="609480" y="1604520"/>
            <a:ext cx="10972440" cy="1896840"/>
          </a:xfrm>
          <a:prstGeom prst="rect">
            <a:avLst/>
          </a:prstGeom>
        </p:spPr>
        <p:txBody>
          <a:bodyPr lIns="0" tIns="0" rIns="0" bIns="0">
            <a:normAutofit/>
          </a:bodyPr>
          <a:lstStyle/>
          <a:p>
            <a:pPr>
              <a:defRPr/>
            </a:pPr>
            <a:endParaRPr lang="en-GB" sz="3200" b="0" strike="noStrike" spc="-1">
              <a:latin typeface="Arial"/>
            </a:endParaRPr>
          </a:p>
        </p:txBody>
      </p:sp>
      <p:sp>
        <p:nvSpPr>
          <p:cNvPr id="30" name="PlaceHolder 3"/>
          <p:cNvSpPr>
            <a:spLocks noGrp="1"/>
          </p:cNvSpPr>
          <p:nvPr>
            <p:ph type="body"/>
          </p:nvPr>
        </p:nvSpPr>
        <p:spPr bwMode="auto">
          <a:xfrm>
            <a:off x="609480" y="3682080"/>
            <a:ext cx="1097244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384364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blanc">
    <p:spTree>
      <p:nvGrpSpPr>
        <p:cNvPr id="1" name=""/>
        <p:cNvGrpSpPr/>
        <p:nvPr/>
      </p:nvGrpSpPr>
      <p:grpSpPr>
        <a:xfrm>
          <a:off x="0" y="0"/>
          <a:ext cx="0" cy="0"/>
          <a:chOff x="0" y="0"/>
          <a:chExt cx="0" cy="0"/>
        </a:xfrm>
      </p:grpSpPr>
      <p:sp>
        <p:nvSpPr>
          <p:cNvPr id="2" name="Title 1"/>
          <p:cNvSpPr>
            <a:spLocks noGrp="1"/>
          </p:cNvSpPr>
          <p:nvPr>
            <p:ph type="ctrTitle"/>
          </p:nvPr>
        </p:nvSpPr>
        <p:spPr>
          <a:xfrm>
            <a:off x="362838" y="2165229"/>
            <a:ext cx="11073789" cy="3252160"/>
          </a:xfrm>
        </p:spPr>
        <p:txBody>
          <a:bodyPr anchor="b">
            <a:normAutofit/>
          </a:bodyPr>
          <a:lstStyle>
            <a:lvl1pPr algn="l">
              <a:defRPr sz="500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362838" y="5529529"/>
            <a:ext cx="6383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sp>
        <p:nvSpPr>
          <p:cNvPr id="4" name="Rectangle 3">
            <a:extLst>
              <a:ext uri="{FF2B5EF4-FFF2-40B4-BE49-F238E27FC236}">
                <a16:creationId xmlns:a16="http://schemas.microsoft.com/office/drawing/2014/main" id="{58C93E39-FEFE-534E-B4C9-ED4AA686B2EE}"/>
              </a:ext>
            </a:extLst>
          </p:cNvPr>
          <p:cNvSpPr/>
          <p:nvPr userDrawn="1"/>
        </p:nvSpPr>
        <p:spPr>
          <a:xfrm>
            <a:off x="10217427" y="6092687"/>
            <a:ext cx="1881808"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0" name="Picture 9" descr="A picture containing food, drawing&#10;&#10;Description automatically generated">
            <a:extLst>
              <a:ext uri="{FF2B5EF4-FFF2-40B4-BE49-F238E27FC236}">
                <a16:creationId xmlns:a16="http://schemas.microsoft.com/office/drawing/2014/main" id="{5D4A79C7-3F98-8143-8BB5-9CB0D74ADD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08986"/>
            <a:ext cx="5060133" cy="2274215"/>
          </a:xfrm>
          <a:prstGeom prst="rect">
            <a:avLst/>
          </a:prstGeom>
        </p:spPr>
      </p:pic>
    </p:spTree>
    <p:extLst>
      <p:ext uri="{BB962C8B-B14F-4D97-AF65-F5344CB8AC3E}">
        <p14:creationId xmlns:p14="http://schemas.microsoft.com/office/powerpoint/2010/main" val="2244786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fourObj" preserve="1" userDrawn="1">
  <p:cSld name="Title, 4 Content">
    <p:spTree>
      <p:nvGrpSpPr>
        <p:cNvPr id="1" name=""/>
        <p:cNvGrpSpPr/>
        <p:nvPr/>
      </p:nvGrpSpPr>
      <p:grpSpPr bwMode="auto">
        <a:xfrm>
          <a:off x="0" y="0"/>
          <a:ext cx="0" cy="0"/>
          <a:chOff x="0" y="0"/>
          <a:chExt cx="0" cy="0"/>
        </a:xfrm>
      </p:grpSpPr>
      <p:sp>
        <p:nvSpPr>
          <p:cNvPr id="31"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32" name="PlaceHolder 2"/>
          <p:cNvSpPr>
            <a:spLocks noGrp="1"/>
          </p:cNvSpPr>
          <p:nvPr>
            <p:ph type="body"/>
          </p:nvPr>
        </p:nvSpPr>
        <p:spPr bwMode="auto">
          <a:xfrm>
            <a:off x="60948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33" name="PlaceHolder 3"/>
          <p:cNvSpPr>
            <a:spLocks noGrp="1"/>
          </p:cNvSpPr>
          <p:nvPr>
            <p:ph type="body"/>
          </p:nvPr>
        </p:nvSpPr>
        <p:spPr bwMode="auto">
          <a:xfrm>
            <a:off x="6231960" y="160452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34" name="PlaceHolder 4"/>
          <p:cNvSpPr>
            <a:spLocks noGrp="1"/>
          </p:cNvSpPr>
          <p:nvPr>
            <p:ph type="body"/>
          </p:nvPr>
        </p:nvSpPr>
        <p:spPr bwMode="auto">
          <a:xfrm>
            <a:off x="609480" y="3682080"/>
            <a:ext cx="5354280" cy="1896840"/>
          </a:xfrm>
          <a:prstGeom prst="rect">
            <a:avLst/>
          </a:prstGeom>
        </p:spPr>
        <p:txBody>
          <a:bodyPr lIns="0" tIns="0" rIns="0" bIns="0">
            <a:normAutofit/>
          </a:bodyPr>
          <a:lstStyle/>
          <a:p>
            <a:pPr>
              <a:defRPr/>
            </a:pPr>
            <a:endParaRPr lang="en-GB" sz="3200" b="0" strike="noStrike" spc="-1">
              <a:latin typeface="Arial"/>
            </a:endParaRPr>
          </a:p>
        </p:txBody>
      </p:sp>
      <p:sp>
        <p:nvSpPr>
          <p:cNvPr id="35" name="PlaceHolder 5"/>
          <p:cNvSpPr>
            <a:spLocks noGrp="1"/>
          </p:cNvSpPr>
          <p:nvPr>
            <p:ph type="body"/>
          </p:nvPr>
        </p:nvSpPr>
        <p:spPr bwMode="auto">
          <a:xfrm>
            <a:off x="6231960" y="3682080"/>
            <a:ext cx="535428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3992809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blank" preserve="1" userDrawn="1">
  <p:cSld name="Title, 6 Content">
    <p:spTree>
      <p:nvGrpSpPr>
        <p:cNvPr id="1" name=""/>
        <p:cNvGrpSpPr/>
        <p:nvPr/>
      </p:nvGrpSpPr>
      <p:grpSpPr bwMode="auto">
        <a:xfrm>
          <a:off x="0" y="0"/>
          <a:ext cx="0" cy="0"/>
          <a:chOff x="0" y="0"/>
          <a:chExt cx="0" cy="0"/>
        </a:xfrm>
      </p:grpSpPr>
      <p:sp>
        <p:nvSpPr>
          <p:cNvPr id="36" name="PlaceHolder 1"/>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endParaRPr lang="en-GB" sz="4400" b="0" strike="noStrike" spc="-1">
              <a:latin typeface="Arial"/>
            </a:endParaRPr>
          </a:p>
        </p:txBody>
      </p:sp>
      <p:sp>
        <p:nvSpPr>
          <p:cNvPr id="37" name="PlaceHolder 2"/>
          <p:cNvSpPr>
            <a:spLocks noGrp="1"/>
          </p:cNvSpPr>
          <p:nvPr>
            <p:ph type="body"/>
          </p:nvPr>
        </p:nvSpPr>
        <p:spPr bwMode="auto">
          <a:xfrm>
            <a:off x="609480" y="160452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38" name="PlaceHolder 3"/>
          <p:cNvSpPr>
            <a:spLocks noGrp="1"/>
          </p:cNvSpPr>
          <p:nvPr>
            <p:ph type="body"/>
          </p:nvPr>
        </p:nvSpPr>
        <p:spPr bwMode="auto">
          <a:xfrm>
            <a:off x="4319640" y="160452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39" name="PlaceHolder 4"/>
          <p:cNvSpPr>
            <a:spLocks noGrp="1"/>
          </p:cNvSpPr>
          <p:nvPr>
            <p:ph type="body"/>
          </p:nvPr>
        </p:nvSpPr>
        <p:spPr bwMode="auto">
          <a:xfrm>
            <a:off x="8029800" y="160452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40" name="PlaceHolder 5"/>
          <p:cNvSpPr>
            <a:spLocks noGrp="1"/>
          </p:cNvSpPr>
          <p:nvPr>
            <p:ph type="body"/>
          </p:nvPr>
        </p:nvSpPr>
        <p:spPr bwMode="auto">
          <a:xfrm>
            <a:off x="609480" y="368208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41" name="PlaceHolder 6"/>
          <p:cNvSpPr>
            <a:spLocks noGrp="1"/>
          </p:cNvSpPr>
          <p:nvPr>
            <p:ph type="body"/>
          </p:nvPr>
        </p:nvSpPr>
        <p:spPr bwMode="auto">
          <a:xfrm>
            <a:off x="4319640" y="3682080"/>
            <a:ext cx="3533040" cy="1896840"/>
          </a:xfrm>
          <a:prstGeom prst="rect">
            <a:avLst/>
          </a:prstGeom>
        </p:spPr>
        <p:txBody>
          <a:bodyPr lIns="0" tIns="0" rIns="0" bIns="0">
            <a:normAutofit/>
          </a:bodyPr>
          <a:lstStyle/>
          <a:p>
            <a:pPr>
              <a:defRPr/>
            </a:pPr>
            <a:endParaRPr lang="en-GB" sz="3200" b="0" strike="noStrike" spc="-1">
              <a:latin typeface="Arial"/>
            </a:endParaRPr>
          </a:p>
        </p:txBody>
      </p:sp>
      <p:sp>
        <p:nvSpPr>
          <p:cNvPr id="42" name="PlaceHolder 7"/>
          <p:cNvSpPr>
            <a:spLocks noGrp="1"/>
          </p:cNvSpPr>
          <p:nvPr>
            <p:ph type="body"/>
          </p:nvPr>
        </p:nvSpPr>
        <p:spPr bwMode="auto">
          <a:xfrm>
            <a:off x="8029800" y="3682080"/>
            <a:ext cx="3533040" cy="1896840"/>
          </a:xfrm>
          <a:prstGeom prst="rect">
            <a:avLst/>
          </a:prstGeom>
        </p:spPr>
        <p:txBody>
          <a:bodyPr lIns="0" tIns="0" rIns="0" bIns="0">
            <a:normAutofit/>
          </a:bodyPr>
          <a:lstStyle/>
          <a:p>
            <a:pPr>
              <a:defRPr/>
            </a:pPr>
            <a:endParaRPr lang="en-GB" sz="3200" b="0" strike="noStrike" spc="-1">
              <a:latin typeface="Arial"/>
            </a:endParaRPr>
          </a:p>
        </p:txBody>
      </p:sp>
    </p:spTree>
    <p:extLst>
      <p:ext uri="{BB962C8B-B14F-4D97-AF65-F5344CB8AC3E}">
        <p14:creationId xmlns:p14="http://schemas.microsoft.com/office/powerpoint/2010/main" val="362661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362838" y="1360159"/>
            <a:ext cx="11073789"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5" name="Image 4">
            <a:extLst>
              <a:ext uri="{FF2B5EF4-FFF2-40B4-BE49-F238E27FC236}">
                <a16:creationId xmlns:a16="http://schemas.microsoft.com/office/drawing/2014/main" id="{846B03D8-8119-478C-A641-48DBE4D14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205048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_image">
    <p:spTree>
      <p:nvGrpSpPr>
        <p:cNvPr id="1" name=""/>
        <p:cNvGrpSpPr/>
        <p:nvPr/>
      </p:nvGrpSpPr>
      <p:grpSpPr>
        <a:xfrm>
          <a:off x="0" y="0"/>
          <a:ext cx="0" cy="0"/>
          <a:chOff x="0" y="0"/>
          <a:chExt cx="0" cy="0"/>
        </a:xfrm>
      </p:grpSpPr>
      <p:sp>
        <p:nvSpPr>
          <p:cNvPr id="2" name="Title 1"/>
          <p:cNvSpPr>
            <a:spLocks noGrp="1"/>
          </p:cNvSpPr>
          <p:nvPr>
            <p:ph type="ctrTitle"/>
          </p:nvPr>
        </p:nvSpPr>
        <p:spPr>
          <a:xfrm>
            <a:off x="7023651" y="1360159"/>
            <a:ext cx="4412975" cy="3252160"/>
          </a:xfrm>
        </p:spPr>
        <p:txBody>
          <a:bodyPr anchor="b">
            <a:normAutofit/>
          </a:bodyPr>
          <a:lstStyle>
            <a:lvl1pPr algn="l">
              <a:defRPr sz="4000" b="1">
                <a:solidFill>
                  <a:schemeClr val="tx1"/>
                </a:solidFill>
              </a:defRPr>
            </a:lvl1pPr>
          </a:lstStyle>
          <a:p>
            <a:r>
              <a:rPr lang="fr-FR" dirty="0"/>
              <a:t>Modifiez le style du titre</a:t>
            </a:r>
            <a:endParaRPr lang="en-US" dirty="0"/>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1" y="1"/>
            <a:ext cx="6745817" cy="6632575"/>
          </a:xfrm>
        </p:spPr>
        <p:txBody>
          <a:bodyPr/>
          <a:lstStyle/>
          <a:p>
            <a:endParaRPr lang="en-US"/>
          </a:p>
        </p:txBody>
      </p:sp>
      <p:pic>
        <p:nvPicPr>
          <p:cNvPr id="5" name="Image 4">
            <a:extLst>
              <a:ext uri="{FF2B5EF4-FFF2-40B4-BE49-F238E27FC236}">
                <a16:creationId xmlns:a16="http://schemas.microsoft.com/office/drawing/2014/main" id="{80739801-4185-4AAF-9241-DFEDB41620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313315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pleine">
    <p:spTree>
      <p:nvGrpSpPr>
        <p:cNvPr id="1" name=""/>
        <p:cNvGrpSpPr/>
        <p:nvPr/>
      </p:nvGrpSpPr>
      <p:grpSpPr>
        <a:xfrm>
          <a:off x="0" y="0"/>
          <a:ext cx="0" cy="0"/>
          <a:chOff x="0" y="0"/>
          <a:chExt cx="0" cy="0"/>
        </a:xfrm>
      </p:grpSpPr>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1"/>
            <a:ext cx="12192000" cy="6023113"/>
          </a:xfrm>
        </p:spPr>
        <p:txBody>
          <a:bodyPr/>
          <a:lstStyle/>
          <a:p>
            <a:endParaRPr lang="en-US"/>
          </a:p>
        </p:txBody>
      </p:sp>
    </p:spTree>
    <p:extLst>
      <p:ext uri="{BB962C8B-B14F-4D97-AF65-F5344CB8AC3E}">
        <p14:creationId xmlns:p14="http://schemas.microsoft.com/office/powerpoint/2010/main" val="325806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exte">
    <p:spTree>
      <p:nvGrpSpPr>
        <p:cNvPr id="1" name=""/>
        <p:cNvGrpSpPr/>
        <p:nvPr/>
      </p:nvGrpSpPr>
      <p:grpSpPr>
        <a:xfrm>
          <a:off x="0" y="0"/>
          <a:ext cx="0" cy="0"/>
          <a:chOff x="0" y="0"/>
          <a:chExt cx="0" cy="0"/>
        </a:xfrm>
      </p:grpSpPr>
      <p:sp>
        <p:nvSpPr>
          <p:cNvPr id="2" name="Title 1"/>
          <p:cNvSpPr>
            <a:spLocks noGrp="1"/>
          </p:cNvSpPr>
          <p:nvPr>
            <p:ph type="title"/>
          </p:nvPr>
        </p:nvSpPr>
        <p:spPr>
          <a:xfrm>
            <a:off x="7177178" y="365127"/>
            <a:ext cx="4819289" cy="1325563"/>
          </a:xfrm>
        </p:spPr>
        <p:txBody>
          <a:bodyPr anchor="b">
            <a:normAutofit/>
          </a:bodyPr>
          <a:lstStyle>
            <a:lvl1pPr>
              <a:defRPr sz="2800">
                <a:solidFill>
                  <a:srgbClr val="313E48"/>
                </a:solidFill>
              </a:defRPr>
            </a:lvl1pPr>
          </a:lstStyle>
          <a:p>
            <a:r>
              <a:rPr lang="fr-FR" dirty="0"/>
              <a:t>Modifiez le style du titre</a:t>
            </a:r>
            <a:endParaRPr lang="en-US" dirty="0"/>
          </a:p>
        </p:txBody>
      </p:sp>
      <p:sp>
        <p:nvSpPr>
          <p:cNvPr id="3" name="Content Placeholder 2"/>
          <p:cNvSpPr>
            <a:spLocks noGrp="1"/>
          </p:cNvSpPr>
          <p:nvPr>
            <p:ph idx="1"/>
          </p:nvPr>
        </p:nvSpPr>
        <p:spPr>
          <a:xfrm>
            <a:off x="7177177" y="1825626"/>
            <a:ext cx="4819291" cy="4098097"/>
          </a:xfrm>
        </p:spPr>
        <p:txBody>
          <a:bodyPr>
            <a:normAutofit/>
          </a:bodyPr>
          <a:lstStyle>
            <a:lvl1pPr>
              <a:defRPr sz="2400"/>
            </a:lvl1pPr>
            <a:lvl2pPr>
              <a:defRPr sz="2000"/>
            </a:lvl2pPr>
            <a:lvl3pPr>
              <a:defRPr sz="1800"/>
            </a:lvl3pPr>
            <a:lvl4pPr>
              <a:defRPr sz="1600"/>
            </a:lvl4pPr>
            <a:lvl5pPr>
              <a:defRPr sz="16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Picture Placeholder 5">
            <a:extLst>
              <a:ext uri="{FF2B5EF4-FFF2-40B4-BE49-F238E27FC236}">
                <a16:creationId xmlns:a16="http://schemas.microsoft.com/office/drawing/2014/main" id="{560B01FE-025F-8749-84F2-207CBD08AC66}"/>
              </a:ext>
            </a:extLst>
          </p:cNvPr>
          <p:cNvSpPr>
            <a:spLocks noGrp="1"/>
          </p:cNvSpPr>
          <p:nvPr>
            <p:ph type="pic" sz="quarter" idx="10"/>
          </p:nvPr>
        </p:nvSpPr>
        <p:spPr>
          <a:xfrm>
            <a:off x="1" y="1"/>
            <a:ext cx="6745817" cy="6632575"/>
          </a:xfrm>
        </p:spPr>
        <p:txBody>
          <a:bodyPr/>
          <a:lstStyle/>
          <a:p>
            <a:endParaRPr lang="en-US"/>
          </a:p>
        </p:txBody>
      </p:sp>
      <p:pic>
        <p:nvPicPr>
          <p:cNvPr id="9" name="Image 6">
            <a:extLst>
              <a:ext uri="{FF2B5EF4-FFF2-40B4-BE49-F238E27FC236}">
                <a16:creationId xmlns:a16="http://schemas.microsoft.com/office/drawing/2014/main" id="{CE14387A-F4E1-1347-8FF0-507E94272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6" name="Image 5">
            <a:extLst>
              <a:ext uri="{FF2B5EF4-FFF2-40B4-BE49-F238E27FC236}">
                <a16:creationId xmlns:a16="http://schemas.microsoft.com/office/drawing/2014/main" id="{5B2EAAF3-4938-44A0-9B73-926C72AB62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4210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14" name="Titre 1"/>
          <p:cNvSpPr>
            <a:spLocks noGrp="1"/>
          </p:cNvSpPr>
          <p:nvPr>
            <p:ph type="title"/>
          </p:nvPr>
        </p:nvSpPr>
        <p:spPr>
          <a:xfrm>
            <a:off x="623392" y="274638"/>
            <a:ext cx="10177131" cy="562074"/>
          </a:xfrm>
          <a:noFill/>
        </p:spPr>
        <p:txBody>
          <a:bodyPr>
            <a:normAutofit/>
          </a:bodyPr>
          <a:lstStyle>
            <a:lvl1pPr>
              <a:defRPr lang="fr-FR" sz="3400" dirty="0">
                <a:solidFill>
                  <a:srgbClr val="313E48"/>
                </a:solidFill>
              </a:defRPr>
            </a:lvl1pPr>
          </a:lstStyle>
          <a:p>
            <a:r>
              <a:rPr lang="fr-FR" dirty="0"/>
              <a:t>Modifiez le style du titre</a:t>
            </a:r>
          </a:p>
        </p:txBody>
      </p:sp>
      <p:sp>
        <p:nvSpPr>
          <p:cNvPr id="19" name="Espace réservé du contenu 2"/>
          <p:cNvSpPr>
            <a:spLocks noGrp="1"/>
          </p:cNvSpPr>
          <p:nvPr>
            <p:ph idx="1"/>
          </p:nvPr>
        </p:nvSpPr>
        <p:spPr>
          <a:xfrm>
            <a:off x="623393" y="1556793"/>
            <a:ext cx="10177132" cy="4366930"/>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a:extLst>
              <a:ext uri="{FF2B5EF4-FFF2-40B4-BE49-F238E27FC236}">
                <a16:creationId xmlns:a16="http://schemas.microsoft.com/office/drawing/2014/main" id="{11D96E24-A06A-4283-A68D-2E64C7A814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171930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image">
    <p:spTree>
      <p:nvGrpSpPr>
        <p:cNvPr id="1" name=""/>
        <p:cNvGrpSpPr/>
        <p:nvPr/>
      </p:nvGrpSpPr>
      <p:grpSpPr>
        <a:xfrm>
          <a:off x="0" y="0"/>
          <a:ext cx="0" cy="0"/>
          <a:chOff x="0" y="0"/>
          <a:chExt cx="0" cy="0"/>
        </a:xfrm>
      </p:grpSpPr>
      <p:sp>
        <p:nvSpPr>
          <p:cNvPr id="14" name="Titre 1"/>
          <p:cNvSpPr>
            <a:spLocks noGrp="1"/>
          </p:cNvSpPr>
          <p:nvPr>
            <p:ph type="title"/>
          </p:nvPr>
        </p:nvSpPr>
        <p:spPr>
          <a:xfrm>
            <a:off x="623392" y="274638"/>
            <a:ext cx="10177131" cy="562074"/>
          </a:xfrm>
          <a:noFill/>
        </p:spPr>
        <p:txBody>
          <a:bodyPr>
            <a:normAutofit/>
          </a:bodyPr>
          <a:lstStyle>
            <a:lvl1pPr>
              <a:defRPr lang="fr-FR" sz="3400" dirty="0">
                <a:solidFill>
                  <a:srgbClr val="313E48"/>
                </a:solidFill>
              </a:defRPr>
            </a:lvl1pPr>
          </a:lstStyle>
          <a:p>
            <a:r>
              <a:rPr lang="fr-FR" dirty="0"/>
              <a:t>Modifiez le style du titre</a:t>
            </a:r>
          </a:p>
        </p:txBody>
      </p:sp>
      <p:sp>
        <p:nvSpPr>
          <p:cNvPr id="19" name="Espace réservé du contenu 2"/>
          <p:cNvSpPr>
            <a:spLocks noGrp="1"/>
          </p:cNvSpPr>
          <p:nvPr>
            <p:ph idx="1" hasCustomPrompt="1"/>
          </p:nvPr>
        </p:nvSpPr>
        <p:spPr>
          <a:xfrm>
            <a:off x="623393" y="1556793"/>
            <a:ext cx="5472608" cy="4406462"/>
          </a:xfrm>
          <a:solidFill>
            <a:schemeClr val="accent3"/>
          </a:solidFill>
        </p:spPr>
        <p:txBody>
          <a:bodyPr>
            <a:normAutofit/>
          </a:bodyPr>
          <a:lstStyle>
            <a:lvl1pPr>
              <a:defRPr sz="2800"/>
            </a:lvl1pPr>
            <a:lvl2pPr>
              <a:defRPr sz="2400">
                <a:solidFill>
                  <a:srgbClr val="313E48"/>
                </a:solidFill>
              </a:defRPr>
            </a:lvl2pPr>
            <a:lvl3pPr marL="1143000" indent="-228600">
              <a:buFont typeface="Arial" panose="020B0604020202020204" pitchFamily="34" charset="0"/>
              <a:buChar char="•"/>
              <a:defRPr sz="2000">
                <a:solidFill>
                  <a:srgbClr val="313E48"/>
                </a:solidFill>
              </a:defRPr>
            </a:lvl3pPr>
            <a:lvl4pPr>
              <a:defRPr sz="1800">
                <a:solidFill>
                  <a:srgbClr val="313E48"/>
                </a:solidFill>
              </a:defRPr>
            </a:lvl4pPr>
            <a:lvl5pPr>
              <a:defRPr sz="1800">
                <a:solidFill>
                  <a:srgbClr val="313E48"/>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Picture Placeholder 5">
            <a:extLst>
              <a:ext uri="{FF2B5EF4-FFF2-40B4-BE49-F238E27FC236}">
                <a16:creationId xmlns:a16="http://schemas.microsoft.com/office/drawing/2014/main" id="{BFDE980C-7B70-AF40-9C52-BF3DA44CAF30}"/>
              </a:ext>
            </a:extLst>
          </p:cNvPr>
          <p:cNvSpPr>
            <a:spLocks noGrp="1"/>
          </p:cNvSpPr>
          <p:nvPr>
            <p:ph type="pic" sz="quarter" idx="10"/>
          </p:nvPr>
        </p:nvSpPr>
        <p:spPr>
          <a:xfrm>
            <a:off x="6453811" y="1563081"/>
            <a:ext cx="5114797" cy="4400398"/>
          </a:xfrm>
        </p:spPr>
        <p:txBody>
          <a:bodyPr/>
          <a:lstStyle/>
          <a:p>
            <a:endParaRPr lang="en-US" dirty="0"/>
          </a:p>
        </p:txBody>
      </p:sp>
      <p:pic>
        <p:nvPicPr>
          <p:cNvPr id="5" name="Image 4">
            <a:extLst>
              <a:ext uri="{FF2B5EF4-FFF2-40B4-BE49-F238E27FC236}">
                <a16:creationId xmlns:a16="http://schemas.microsoft.com/office/drawing/2014/main" id="{FDB6924A-5819-4835-8B8F-7054417CE3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25889" y="5964568"/>
            <a:ext cx="2322022" cy="618981"/>
          </a:xfrm>
          <a:prstGeom prst="rect">
            <a:avLst/>
          </a:prstGeom>
        </p:spPr>
      </p:pic>
    </p:spTree>
    <p:extLst>
      <p:ext uri="{BB962C8B-B14F-4D97-AF65-F5344CB8AC3E}">
        <p14:creationId xmlns:p14="http://schemas.microsoft.com/office/powerpoint/2010/main" val="245922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blank" userDrawn="1">
  <p:cSld name="Blank Slide">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C2188EB9-AE25-454A-802A-8937FB925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5889" y="5964568"/>
            <a:ext cx="2322022" cy="618981"/>
          </a:xfrm>
          <a:prstGeom prst="rect">
            <a:avLst/>
          </a:prstGeom>
        </p:spPr>
      </p:pic>
    </p:spTree>
    <p:extLst>
      <p:ext uri="{BB962C8B-B14F-4D97-AF65-F5344CB8AC3E}">
        <p14:creationId xmlns:p14="http://schemas.microsoft.com/office/powerpoint/2010/main" val="33223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7.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38200" y="1825625"/>
            <a:ext cx="10515600" cy="412966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8130712" y="6321450"/>
            <a:ext cx="1705715" cy="365125"/>
          </a:xfrm>
          <a:prstGeom prst="rect">
            <a:avLst/>
          </a:prstGeom>
        </p:spPr>
        <p:txBody>
          <a:bodyPr vert="horz" lIns="91440" tIns="45720" rIns="91440" bIns="45720" rtlCol="0" anchor="ctr"/>
          <a:lstStyle>
            <a:lvl1pPr algn="l">
              <a:defRPr sz="1200">
                <a:solidFill>
                  <a:schemeClr val="tx1"/>
                </a:solidFill>
              </a:defRPr>
            </a:lvl1pPr>
          </a:lstStyle>
          <a:p>
            <a:endParaRPr lang="fr-FR" dirty="0"/>
          </a:p>
        </p:txBody>
      </p:sp>
      <p:sp>
        <p:nvSpPr>
          <p:cNvPr id="5" name="Footer Placeholder 4"/>
          <p:cNvSpPr>
            <a:spLocks noGrp="1"/>
          </p:cNvSpPr>
          <p:nvPr>
            <p:ph type="ftr" sz="quarter" idx="3"/>
          </p:nvPr>
        </p:nvSpPr>
        <p:spPr>
          <a:xfrm>
            <a:off x="2103783" y="6306259"/>
            <a:ext cx="5277679" cy="365125"/>
          </a:xfrm>
          <a:prstGeom prst="rect">
            <a:avLst/>
          </a:prstGeom>
        </p:spPr>
        <p:txBody>
          <a:bodyPr vert="horz" lIns="91440" tIns="45720" rIns="91440" bIns="45720" rtlCol="0" anchor="ctr"/>
          <a:lstStyle>
            <a:lvl1pPr algn="ctr">
              <a:defRPr sz="1200">
                <a:solidFill>
                  <a:schemeClr val="tx1"/>
                </a:solidFill>
              </a:defRPr>
            </a:lvl1pPr>
          </a:lstStyle>
          <a:p>
            <a:pPr algn="l"/>
            <a:r>
              <a:rPr lang="fr-FR" dirty="0"/>
              <a:t>Titre de la présentation</a:t>
            </a:r>
          </a:p>
        </p:txBody>
      </p:sp>
      <p:sp>
        <p:nvSpPr>
          <p:cNvPr id="6" name="Slide Number Placeholder 5"/>
          <p:cNvSpPr>
            <a:spLocks noGrp="1"/>
          </p:cNvSpPr>
          <p:nvPr>
            <p:ph type="sldNum" sz="quarter" idx="4"/>
          </p:nvPr>
        </p:nvSpPr>
        <p:spPr>
          <a:xfrm>
            <a:off x="838200" y="6306259"/>
            <a:ext cx="2743200" cy="365125"/>
          </a:xfrm>
          <a:prstGeom prst="rect">
            <a:avLst/>
          </a:prstGeom>
        </p:spPr>
        <p:txBody>
          <a:bodyPr vert="horz" lIns="91440" tIns="45720" rIns="91440" bIns="45720" rtlCol="0" anchor="ctr"/>
          <a:lstStyle>
            <a:lvl1pPr algn="r">
              <a:defRPr sz="1200">
                <a:solidFill>
                  <a:schemeClr val="tx1"/>
                </a:solidFill>
              </a:defRPr>
            </a:lvl1pPr>
          </a:lstStyle>
          <a:p>
            <a:pPr algn="l"/>
            <a:fld id="{A0B0FBA5-3649-4193-81EC-FC1C61F9B58C}" type="slidenum">
              <a:rPr lang="fr-FR" smtClean="0"/>
              <a:pPr algn="l"/>
              <a:t>‹N°›</a:t>
            </a:fld>
            <a:endParaRPr lang="fr-FR" dirty="0"/>
          </a:p>
        </p:txBody>
      </p:sp>
      <p:pic>
        <p:nvPicPr>
          <p:cNvPr id="9" name="Image 6">
            <a:extLst>
              <a:ext uri="{FF2B5EF4-FFF2-40B4-BE49-F238E27FC236}">
                <a16:creationId xmlns:a16="http://schemas.microsoft.com/office/drawing/2014/main" id="{8508DA88-D542-4B4A-8988-A2E7D72ED18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16200000">
            <a:off x="5983654" y="649654"/>
            <a:ext cx="224692" cy="12192000"/>
          </a:xfrm>
          <a:prstGeom prst="rect">
            <a:avLst/>
          </a:prstGeom>
        </p:spPr>
      </p:pic>
      <p:pic>
        <p:nvPicPr>
          <p:cNvPr id="11" name="Image 7">
            <a:extLst>
              <a:ext uri="{FF2B5EF4-FFF2-40B4-BE49-F238E27FC236}">
                <a16:creationId xmlns:a16="http://schemas.microsoft.com/office/drawing/2014/main" id="{CC3E8F88-5F38-024E-AB58-87B87AE435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14157" y="6141906"/>
            <a:ext cx="1279285" cy="453080"/>
          </a:xfrm>
          <a:prstGeom prst="rect">
            <a:avLst/>
          </a:prstGeom>
        </p:spPr>
      </p:pic>
    </p:spTree>
    <p:extLst>
      <p:ext uri="{BB962C8B-B14F-4D97-AF65-F5344CB8AC3E}">
        <p14:creationId xmlns:p14="http://schemas.microsoft.com/office/powerpoint/2010/main" val="2242941789"/>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74" r:id="rId6"/>
    <p:sldLayoutId id="2147483675" r:id="rId7"/>
    <p:sldLayoutId id="2147483680" r:id="rId8"/>
    <p:sldLayoutId id="2147483681" r:id="rId9"/>
  </p:sldLayoutIdLst>
  <p:hf sldNum="0" hdr="0" ftr="0" dt="0"/>
  <p:txStyles>
    <p:titleStyle>
      <a:lvl1pPr algn="l" defTabSz="914400" rtl="0" eaLnBrk="1" latinLnBrk="0" hangingPunct="1">
        <a:lnSpc>
          <a:spcPct val="90000"/>
        </a:lnSpc>
        <a:spcBef>
          <a:spcPct val="0"/>
        </a:spcBef>
        <a:buNone/>
        <a:defRPr sz="3400" b="1" kern="1200">
          <a:solidFill>
            <a:srgbClr val="313E4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13E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13E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13E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7" name="Image 6"/>
          <p:cNvPicPr/>
          <p:nvPr/>
        </p:nvPicPr>
        <p:blipFill>
          <a:blip r:embed="rId14"/>
          <a:stretch/>
        </p:blipFill>
        <p:spPr bwMode="auto">
          <a:xfrm rot="16199998">
            <a:off x="5982120" y="651960"/>
            <a:ext cx="222120" cy="12189600"/>
          </a:xfrm>
          <a:prstGeom prst="rect">
            <a:avLst/>
          </a:prstGeom>
          <a:ln w="0">
            <a:noFill/>
          </a:ln>
        </p:spPr>
      </p:pic>
      <p:pic>
        <p:nvPicPr>
          <p:cNvPr id="8" name="Image 9"/>
          <p:cNvPicPr/>
          <p:nvPr/>
        </p:nvPicPr>
        <p:blipFill>
          <a:blip r:embed="rId15"/>
          <a:stretch/>
        </p:blipFill>
        <p:spPr bwMode="auto">
          <a:xfrm>
            <a:off x="8985240" y="5817600"/>
            <a:ext cx="3204360" cy="851760"/>
          </a:xfrm>
          <a:prstGeom prst="rect">
            <a:avLst/>
          </a:prstGeom>
          <a:ln w="0">
            <a:noFill/>
          </a:ln>
        </p:spPr>
      </p:pic>
      <p:sp>
        <p:nvSpPr>
          <p:cNvPr id="2" name="CustomShape 1"/>
          <p:cNvSpPr/>
          <p:nvPr/>
        </p:nvSpPr>
        <p:spPr bwMode="auto">
          <a:xfrm>
            <a:off x="0" y="0"/>
            <a:ext cx="12189600" cy="685548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p:style>
      </p:sp>
      <p:pic>
        <p:nvPicPr>
          <p:cNvPr id="3" name="Picture 4" descr="A picture containing drawing&#10;&#10;Description automatically generated"/>
          <p:cNvPicPr/>
          <p:nvPr/>
        </p:nvPicPr>
        <p:blipFill>
          <a:blip r:embed="rId16"/>
          <a:stretch/>
        </p:blipFill>
        <p:spPr bwMode="auto">
          <a:xfrm>
            <a:off x="0" y="-94680"/>
            <a:ext cx="6744240" cy="2271600"/>
          </a:xfrm>
          <a:prstGeom prst="rect">
            <a:avLst/>
          </a:prstGeom>
          <a:ln w="0">
            <a:noFill/>
          </a:ln>
        </p:spPr>
      </p:pic>
      <p:pic>
        <p:nvPicPr>
          <p:cNvPr id="4" name="Image 4"/>
          <p:cNvPicPr/>
          <p:nvPr/>
        </p:nvPicPr>
        <p:blipFill>
          <a:blip r:embed="rId14"/>
          <a:stretch/>
        </p:blipFill>
        <p:spPr bwMode="auto">
          <a:xfrm rot="16199998">
            <a:off x="5982120" y="651960"/>
            <a:ext cx="222120" cy="12189600"/>
          </a:xfrm>
          <a:prstGeom prst="rect">
            <a:avLst/>
          </a:prstGeom>
          <a:ln w="0">
            <a:noFill/>
          </a:ln>
        </p:spPr>
      </p:pic>
      <p:sp>
        <p:nvSpPr>
          <p:cNvPr id="5" name="PlaceHolder 2"/>
          <p:cNvSpPr>
            <a:spLocks noGrp="1"/>
          </p:cNvSpPr>
          <p:nvPr>
            <p:ph type="title"/>
          </p:nvPr>
        </p:nvSpPr>
        <p:spPr bwMode="auto">
          <a:xfrm>
            <a:off x="609480" y="273600"/>
            <a:ext cx="10972440" cy="1144800"/>
          </a:xfrm>
          <a:prstGeom prst="rect">
            <a:avLst/>
          </a:prstGeom>
        </p:spPr>
        <p:txBody>
          <a:bodyPr lIns="0" tIns="0" rIns="0" bIns="0" anchor="ctr">
            <a:noAutofit/>
          </a:bodyPr>
          <a:lstStyle/>
          <a:p>
            <a:pPr algn="ctr">
              <a:defRPr/>
            </a:pPr>
            <a:r>
              <a:rPr lang="en-GB" sz="4400" b="0" strike="noStrike" spc="-1">
                <a:latin typeface="Arial"/>
              </a:rPr>
              <a:t>Click to edit the title text format</a:t>
            </a:r>
            <a:endParaRPr/>
          </a:p>
        </p:txBody>
      </p:sp>
      <p:sp>
        <p:nvSpPr>
          <p:cNvPr id="6" name="PlaceHolder 3"/>
          <p:cNvSpPr>
            <a:spLocks noGrp="1"/>
          </p:cNvSpPr>
          <p:nvPr>
            <p:ph type="body"/>
          </p:nvPr>
        </p:nvSpPr>
        <p:spPr bwMode="auto">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a:buChar char=""/>
              <a:defRPr/>
            </a:pPr>
            <a:r>
              <a:rPr lang="en-GB" sz="3200" b="0" strike="noStrike" spc="-1">
                <a:latin typeface="Arial"/>
              </a:rPr>
              <a:t>Click to edit the outline text format</a:t>
            </a:r>
            <a:endParaRPr/>
          </a:p>
          <a:p>
            <a:pPr marL="863978" lvl="1" indent="-323992">
              <a:spcBef>
                <a:spcPts val="1135"/>
              </a:spcBef>
              <a:buClr>
                <a:srgbClr val="000000"/>
              </a:buClr>
              <a:buSzPct val="75000"/>
              <a:buFont typeface="Symbol"/>
              <a:buChar char=""/>
              <a:defRPr/>
            </a:pPr>
            <a:r>
              <a:rPr lang="en-GB" sz="2800" b="0" strike="noStrike" spc="-1">
                <a:latin typeface="Arial"/>
              </a:rPr>
              <a:t>Second Outline Level</a:t>
            </a:r>
            <a:endParaRPr/>
          </a:p>
          <a:p>
            <a:pPr marL="1295968" lvl="2" indent="-287993">
              <a:spcBef>
                <a:spcPts val="851"/>
              </a:spcBef>
              <a:buClr>
                <a:srgbClr val="000000"/>
              </a:buClr>
              <a:buSzPct val="45000"/>
              <a:buFont typeface="Wingdings"/>
              <a:buChar char=""/>
              <a:defRPr/>
            </a:pPr>
            <a:r>
              <a:rPr lang="en-GB" sz="2400" b="0" strike="noStrike" spc="-1">
                <a:latin typeface="Arial"/>
              </a:rPr>
              <a:t>Third Outline Level</a:t>
            </a:r>
            <a:endParaRPr/>
          </a:p>
          <a:p>
            <a:pPr marL="1727957" lvl="3" indent="-215995">
              <a:spcBef>
                <a:spcPts val="567"/>
              </a:spcBef>
              <a:buClr>
                <a:srgbClr val="000000"/>
              </a:buClr>
              <a:buSzPct val="75000"/>
              <a:buFont typeface="Symbol"/>
              <a:buChar char=""/>
              <a:defRPr/>
            </a:pPr>
            <a:r>
              <a:rPr lang="en-GB" sz="2000" b="0" strike="noStrike" spc="-1">
                <a:latin typeface="Arial"/>
              </a:rPr>
              <a:t>Fourth Outline Level</a:t>
            </a:r>
            <a:endParaRPr/>
          </a:p>
          <a:p>
            <a:pPr marL="2159946" lvl="4" indent="-215995">
              <a:spcBef>
                <a:spcPts val="283"/>
              </a:spcBef>
              <a:buClr>
                <a:srgbClr val="000000"/>
              </a:buClr>
              <a:buSzPct val="45000"/>
              <a:buFont typeface="Wingdings"/>
              <a:buChar char=""/>
              <a:defRPr/>
            </a:pPr>
            <a:r>
              <a:rPr lang="en-GB" sz="2000" b="0" strike="noStrike" spc="-1">
                <a:latin typeface="Arial"/>
              </a:rPr>
              <a:t>Fifth Outline Level</a:t>
            </a:r>
            <a:endParaRPr/>
          </a:p>
          <a:p>
            <a:pPr marL="2591935" lvl="5" indent="-215995">
              <a:spcBef>
                <a:spcPts val="283"/>
              </a:spcBef>
              <a:buClr>
                <a:srgbClr val="000000"/>
              </a:buClr>
              <a:buSzPct val="45000"/>
              <a:buFont typeface="Wingdings"/>
              <a:buChar char=""/>
              <a:defRPr/>
            </a:pPr>
            <a:r>
              <a:rPr lang="en-GB" sz="2000" b="0" strike="noStrike" spc="-1">
                <a:latin typeface="Arial"/>
              </a:rPr>
              <a:t>Sixth Outline Level</a:t>
            </a:r>
            <a:endParaRPr/>
          </a:p>
          <a:p>
            <a:pPr marL="3023924" lvl="6" indent="-215995">
              <a:spcBef>
                <a:spcPts val="283"/>
              </a:spcBef>
              <a:buClr>
                <a:srgbClr val="000000"/>
              </a:buClr>
              <a:buSzPct val="45000"/>
              <a:buFont typeface="Wingdings"/>
              <a:buChar char=""/>
              <a:defRPr/>
            </a:pPr>
            <a:r>
              <a:rPr lang="en-GB" sz="2000" b="0" strike="noStrike" spc="-1">
                <a:latin typeface="Arial"/>
              </a:rPr>
              <a:t>Seventh Outline Level</a:t>
            </a:r>
            <a:endParaRPr/>
          </a:p>
        </p:txBody>
      </p:sp>
    </p:spTree>
    <p:extLst>
      <p:ext uri="{BB962C8B-B14F-4D97-AF65-F5344CB8AC3E}">
        <p14:creationId xmlns:p14="http://schemas.microsoft.com/office/powerpoint/2010/main" val="31485301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377">
        <a:lnSpc>
          <a:spcPct val="90000"/>
        </a:lnSpc>
        <a:spcBef>
          <a:spcPts val="0"/>
        </a:spcBef>
        <a:buNone/>
        <a:defRPr sz="4400">
          <a:solidFill>
            <a:schemeClr val="tx1"/>
          </a:solidFill>
          <a:latin typeface="+mj-lt"/>
          <a:ea typeface="+mj-ea"/>
          <a:cs typeface="+mj-cs"/>
        </a:defRPr>
      </a:lvl1pPr>
    </p:titleStyle>
    <p:bodyStyle>
      <a:lvl1pPr marL="575986" indent="-431989" algn="l" defTabSz="914377">
        <a:lnSpc>
          <a:spcPct val="90000"/>
        </a:lnSpc>
        <a:spcBef>
          <a:spcPts val="1889"/>
        </a:spcBef>
        <a:buClr>
          <a:srgbClr val="000000"/>
        </a:buClr>
        <a:buSzPct val="45000"/>
        <a:buFont typeface="Wingdings"/>
        <a:buChar char=""/>
        <a:defRPr sz="2800">
          <a:solidFill>
            <a:schemeClr val="tx1"/>
          </a:solidFill>
          <a:latin typeface="+mn-lt"/>
          <a:ea typeface="+mn-ea"/>
          <a:cs typeface="+mn-cs"/>
        </a:defRPr>
      </a:lvl1pPr>
      <a:lvl2pPr marL="685783" indent="-228594" algn="l" defTabSz="914377">
        <a:lnSpc>
          <a:spcPct val="90000"/>
        </a:lnSpc>
        <a:spcBef>
          <a:spcPts val="500"/>
        </a:spcBef>
        <a:buFont typeface="Arial"/>
        <a:buChar char="•"/>
        <a:defRPr sz="2400">
          <a:solidFill>
            <a:schemeClr val="tx1"/>
          </a:solidFill>
          <a:latin typeface="+mn-lt"/>
          <a:ea typeface="+mn-ea"/>
          <a:cs typeface="+mn-cs"/>
        </a:defRPr>
      </a:lvl2pPr>
      <a:lvl3pPr marL="1142971" indent="-228594" algn="l" defTabSz="914377">
        <a:lnSpc>
          <a:spcPct val="90000"/>
        </a:lnSpc>
        <a:spcBef>
          <a:spcPts val="500"/>
        </a:spcBef>
        <a:buFont typeface="Arial"/>
        <a:buChar char="•"/>
        <a:defRPr sz="2000">
          <a:solidFill>
            <a:schemeClr val="tx1"/>
          </a:solidFill>
          <a:latin typeface="+mn-lt"/>
          <a:ea typeface="+mn-ea"/>
          <a:cs typeface="+mn-cs"/>
        </a:defRPr>
      </a:lvl3pPr>
      <a:lvl4pPr marL="1600160" indent="-228594" algn="l" defTabSz="914377">
        <a:lnSpc>
          <a:spcPct val="90000"/>
        </a:lnSpc>
        <a:spcBef>
          <a:spcPts val="500"/>
        </a:spcBef>
        <a:buFont typeface="Arial"/>
        <a:buChar char="•"/>
        <a:defRPr sz="1800">
          <a:solidFill>
            <a:schemeClr val="tx1"/>
          </a:solidFill>
          <a:latin typeface="+mn-lt"/>
          <a:ea typeface="+mn-ea"/>
          <a:cs typeface="+mn-cs"/>
        </a:defRPr>
      </a:lvl4pPr>
      <a:lvl5pPr marL="2057349" indent="-228594" algn="l" defTabSz="914377">
        <a:lnSpc>
          <a:spcPct val="90000"/>
        </a:lnSpc>
        <a:spcBef>
          <a:spcPts val="500"/>
        </a:spcBef>
        <a:buFont typeface="Arial"/>
        <a:buChar char="•"/>
        <a:defRPr sz="1800">
          <a:solidFill>
            <a:schemeClr val="tx1"/>
          </a:solidFill>
          <a:latin typeface="+mn-lt"/>
          <a:ea typeface="+mn-ea"/>
          <a:cs typeface="+mn-cs"/>
        </a:defRPr>
      </a:lvl5pPr>
      <a:lvl6pPr marL="2514536" indent="-228594" algn="l" defTabSz="914377">
        <a:lnSpc>
          <a:spcPct val="90000"/>
        </a:lnSpc>
        <a:spcBef>
          <a:spcPts val="500"/>
        </a:spcBef>
        <a:buFont typeface="Arial"/>
        <a:buChar char="•"/>
        <a:defRPr sz="1800">
          <a:solidFill>
            <a:schemeClr val="tx1"/>
          </a:solidFill>
          <a:latin typeface="+mn-lt"/>
          <a:ea typeface="+mn-ea"/>
          <a:cs typeface="+mn-cs"/>
        </a:defRPr>
      </a:lvl6pPr>
      <a:lvl7pPr marL="2971726" indent="-228594" algn="l" defTabSz="914377">
        <a:lnSpc>
          <a:spcPct val="90000"/>
        </a:lnSpc>
        <a:spcBef>
          <a:spcPts val="500"/>
        </a:spcBef>
        <a:buFont typeface="Arial"/>
        <a:buChar char="•"/>
        <a:defRPr sz="1800">
          <a:solidFill>
            <a:schemeClr val="tx1"/>
          </a:solidFill>
          <a:latin typeface="+mn-lt"/>
          <a:ea typeface="+mn-ea"/>
          <a:cs typeface="+mn-cs"/>
        </a:defRPr>
      </a:lvl7pPr>
      <a:lvl8pPr marL="3428914" indent="-228594" algn="l" defTabSz="914377">
        <a:lnSpc>
          <a:spcPct val="90000"/>
        </a:lnSpc>
        <a:spcBef>
          <a:spcPts val="500"/>
        </a:spcBef>
        <a:buFont typeface="Arial"/>
        <a:buChar char="•"/>
        <a:defRPr sz="1800">
          <a:solidFill>
            <a:schemeClr val="tx1"/>
          </a:solidFill>
          <a:latin typeface="+mn-lt"/>
          <a:ea typeface="+mn-ea"/>
          <a:cs typeface="+mn-cs"/>
        </a:defRPr>
      </a:lvl8pPr>
      <a:lvl9pPr marL="3886103" indent="-228594" algn="l" defTabSz="914377">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377">
        <a:defRPr sz="1800">
          <a:solidFill>
            <a:schemeClr val="tx1"/>
          </a:solidFill>
          <a:latin typeface="+mn-lt"/>
          <a:ea typeface="+mn-ea"/>
          <a:cs typeface="+mn-cs"/>
        </a:defRPr>
      </a:lvl1pPr>
      <a:lvl2pPr marL="457189" algn="l" defTabSz="914377">
        <a:defRPr sz="1800">
          <a:solidFill>
            <a:schemeClr val="tx1"/>
          </a:solidFill>
          <a:latin typeface="+mn-lt"/>
          <a:ea typeface="+mn-ea"/>
          <a:cs typeface="+mn-cs"/>
        </a:defRPr>
      </a:lvl2pPr>
      <a:lvl3pPr marL="914377" algn="l" defTabSz="914377">
        <a:defRPr sz="1800">
          <a:solidFill>
            <a:schemeClr val="tx1"/>
          </a:solidFill>
          <a:latin typeface="+mn-lt"/>
          <a:ea typeface="+mn-ea"/>
          <a:cs typeface="+mn-cs"/>
        </a:defRPr>
      </a:lvl3pPr>
      <a:lvl4pPr marL="1371566" algn="l" defTabSz="914377">
        <a:defRPr sz="1800">
          <a:solidFill>
            <a:schemeClr val="tx1"/>
          </a:solidFill>
          <a:latin typeface="+mn-lt"/>
          <a:ea typeface="+mn-ea"/>
          <a:cs typeface="+mn-cs"/>
        </a:defRPr>
      </a:lvl4pPr>
      <a:lvl5pPr marL="1828754" algn="l" defTabSz="914377">
        <a:defRPr sz="1800">
          <a:solidFill>
            <a:schemeClr val="tx1"/>
          </a:solidFill>
          <a:latin typeface="+mn-lt"/>
          <a:ea typeface="+mn-ea"/>
          <a:cs typeface="+mn-cs"/>
        </a:defRPr>
      </a:lvl5pPr>
      <a:lvl6pPr marL="2285943" algn="l" defTabSz="914377">
        <a:defRPr sz="1800">
          <a:solidFill>
            <a:schemeClr val="tx1"/>
          </a:solidFill>
          <a:latin typeface="+mn-lt"/>
          <a:ea typeface="+mn-ea"/>
          <a:cs typeface="+mn-cs"/>
        </a:defRPr>
      </a:lvl6pPr>
      <a:lvl7pPr marL="2743131" algn="l" defTabSz="914377">
        <a:defRPr sz="1800">
          <a:solidFill>
            <a:schemeClr val="tx1"/>
          </a:solidFill>
          <a:latin typeface="+mn-lt"/>
          <a:ea typeface="+mn-ea"/>
          <a:cs typeface="+mn-cs"/>
        </a:defRPr>
      </a:lvl7pPr>
      <a:lvl8pPr marL="3200320" algn="l" defTabSz="914377">
        <a:defRPr sz="1800">
          <a:solidFill>
            <a:schemeClr val="tx1"/>
          </a:solidFill>
          <a:latin typeface="+mn-lt"/>
          <a:ea typeface="+mn-ea"/>
          <a:cs typeface="+mn-cs"/>
        </a:defRPr>
      </a:lvl8pPr>
      <a:lvl9pPr marL="3657509" algn="l" defTabSz="914377">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hyperlink" Target="http://www.fipdes.eu/" TargetMode="Externa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hyperlink" Target="https://cirrus.universite-paris-saclay.fr/s/2gEqLzynwwJaaef" TargetMode="External"/><Relationship Id="rId9"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g"/><Relationship Id="rId7" Type="http://schemas.openxmlformats.org/officeDocument/2006/relationships/hyperlink" Target="mailto:gs.biosphera@universite-paris-saclay.fr" TargetMode="External"/><Relationship Id="rId12"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s://www.universite-paris-saclay.fr/gs-biosphera" TargetMode="External"/><Relationship Id="rId11" Type="http://schemas.openxmlformats.org/officeDocument/2006/relationships/hyperlink" Target="file:///\\home\bgabrielle\T&#233;l&#233;chargements\linkedin.com\in\graduate-school-biosphera-656910245" TargetMode="External"/><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6F00-5537-9147-8C8C-6310EAD5E541}"/>
              </a:ext>
            </a:extLst>
          </p:cNvPr>
          <p:cNvSpPr>
            <a:spLocks noGrp="1"/>
          </p:cNvSpPr>
          <p:nvPr>
            <p:ph type="ctrTitle"/>
          </p:nvPr>
        </p:nvSpPr>
        <p:spPr>
          <a:xfrm>
            <a:off x="362838" y="2165229"/>
            <a:ext cx="11829162" cy="3252160"/>
          </a:xfrm>
        </p:spPr>
        <p:txBody>
          <a:bodyPr>
            <a:normAutofit fontScale="90000"/>
          </a:bodyPr>
          <a:lstStyle/>
          <a:p>
            <a:pPr defTabSz="914377">
              <a:lnSpc>
                <a:spcPct val="100000"/>
              </a:lnSpc>
              <a:spcBef>
                <a:spcPts val="0"/>
              </a:spcBef>
              <a:defRPr/>
            </a:pPr>
            <a:br>
              <a:rPr lang="fr-FR" sz="4800" dirty="0"/>
            </a:br>
            <a:br>
              <a:rPr lang="fr-FR" sz="4800" dirty="0"/>
            </a:br>
            <a:br>
              <a:rPr lang="fr-FR" sz="4800" dirty="0"/>
            </a:br>
            <a:r>
              <a:rPr lang="fr-FR" sz="4800" dirty="0" err="1"/>
              <a:t>Graduate</a:t>
            </a:r>
            <a:r>
              <a:rPr lang="fr-FR" sz="4800" dirty="0"/>
              <a:t> </a:t>
            </a:r>
            <a:r>
              <a:rPr lang="fr-FR" sz="4800" dirty="0" err="1"/>
              <a:t>School</a:t>
            </a:r>
            <a:r>
              <a:rPr lang="fr-FR" sz="4800" dirty="0"/>
              <a:t> </a:t>
            </a:r>
            <a:r>
              <a:rPr lang="fr-FR" sz="4800" dirty="0" err="1"/>
              <a:t>Biosphera</a:t>
            </a:r>
            <a:br>
              <a:rPr lang="fr-FR" sz="4800" dirty="0"/>
            </a:br>
            <a:r>
              <a:rPr lang="fr-FR" sz="4800" dirty="0"/>
              <a:t>Journées Poursuite d’Etudes</a:t>
            </a:r>
            <a:r>
              <a:rPr lang="en-US" sz="4800" dirty="0"/>
              <a:t> (JPE)</a:t>
            </a:r>
            <a:br>
              <a:rPr lang="en-US" sz="4800" dirty="0"/>
            </a:br>
            <a:br>
              <a:rPr lang="en-US" sz="1200" dirty="0"/>
            </a:br>
            <a:r>
              <a:rPr lang="en-US" sz="3900" dirty="0"/>
              <a:t>Mention :</a:t>
            </a:r>
            <a:r>
              <a:rPr lang="fr-FR" sz="3900" dirty="0"/>
              <a:t> NSA </a:t>
            </a:r>
            <a:r>
              <a:rPr lang="fr-FR" sz="3300" i="1" dirty="0"/>
              <a:t>(Nutrition et Sciences des Aliments)</a:t>
            </a:r>
            <a:endParaRPr lang="en-US" sz="3300" i="1" dirty="0"/>
          </a:p>
        </p:txBody>
      </p:sp>
      <p:sp>
        <p:nvSpPr>
          <p:cNvPr id="3" name="Subtitle 2">
            <a:extLst>
              <a:ext uri="{FF2B5EF4-FFF2-40B4-BE49-F238E27FC236}">
                <a16:creationId xmlns:a16="http://schemas.microsoft.com/office/drawing/2014/main" id="{BB8D9F51-B9DA-4E4C-A2E3-826B759FB16E}"/>
              </a:ext>
            </a:extLst>
          </p:cNvPr>
          <p:cNvSpPr>
            <a:spLocks noGrp="1"/>
          </p:cNvSpPr>
          <p:nvPr>
            <p:ph type="subTitle" idx="1"/>
          </p:nvPr>
        </p:nvSpPr>
        <p:spPr/>
        <p:txBody>
          <a:bodyPr/>
          <a:lstStyle/>
          <a:p>
            <a:pPr defTabSz="914377">
              <a:spcBef>
                <a:spcPts val="1001"/>
              </a:spcBef>
              <a:tabLst>
                <a:tab pos="0" algn="l"/>
              </a:tabLst>
              <a:defRPr/>
            </a:pPr>
            <a:r>
              <a:rPr lang="fr-FR" spc="-1" dirty="0">
                <a:solidFill>
                  <a:srgbClr val="FFFFFF"/>
                </a:solidFill>
                <a:ea typeface="DejaVu Sans"/>
                <a:cs typeface="DejaVu Sans"/>
              </a:rPr>
              <a:t>Février 2024</a:t>
            </a:r>
            <a:endParaRPr lang="en-GB" spc="-1" dirty="0">
              <a:solidFill>
                <a:prstClr val="black"/>
              </a:solidFill>
              <a:latin typeface="Arial"/>
              <a:ea typeface="DejaVu Sans"/>
              <a:cs typeface="DejaVu Sans"/>
            </a:endParaRPr>
          </a:p>
        </p:txBody>
      </p:sp>
    </p:spTree>
    <p:extLst>
      <p:ext uri="{BB962C8B-B14F-4D97-AF65-F5344CB8AC3E}">
        <p14:creationId xmlns:p14="http://schemas.microsoft.com/office/powerpoint/2010/main" val="120318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3340296-F851-F34D-862A-74F631AD4560}"/>
              </a:ext>
            </a:extLst>
          </p:cNvPr>
          <p:cNvSpPr>
            <a:spLocks noGrp="1"/>
          </p:cNvSpPr>
          <p:nvPr>
            <p:ph type="ctrTitle"/>
          </p:nvPr>
        </p:nvSpPr>
        <p:spPr>
          <a:xfrm>
            <a:off x="6096000" y="1832013"/>
            <a:ext cx="6063629" cy="3252160"/>
          </a:xfrm>
        </p:spPr>
        <p:txBody>
          <a:bodyPr anchor="ctr">
            <a:normAutofit/>
          </a:bodyPr>
          <a:lstStyle/>
          <a:p>
            <a:r>
              <a:rPr lang="fr-FR" sz="3000" dirty="0">
                <a:solidFill>
                  <a:srgbClr val="63003C"/>
                </a:solidFill>
                <a:latin typeface="+mn-lt"/>
              </a:rPr>
              <a:t>Mention NSA</a:t>
            </a:r>
            <a:br>
              <a:rPr lang="fr-FR" sz="2800" dirty="0">
                <a:solidFill>
                  <a:srgbClr val="63003C"/>
                </a:solidFill>
                <a:latin typeface="+mn-lt"/>
              </a:rPr>
            </a:br>
            <a:r>
              <a:rPr lang="fr-FR" sz="2600" b="0" spc="-1" dirty="0">
                <a:solidFill>
                  <a:srgbClr val="63003C"/>
                </a:solidFill>
                <a:latin typeface="+mn-lt"/>
              </a:rPr>
              <a:t>Nutrition et Sciences des Aliments</a:t>
            </a:r>
            <a:br>
              <a:rPr lang="fr-FR" sz="2400" dirty="0">
                <a:solidFill>
                  <a:srgbClr val="63003C"/>
                </a:solidFill>
                <a:latin typeface="+mn-lt"/>
              </a:rPr>
            </a:br>
            <a:br>
              <a:rPr lang="fr-FR" sz="2800" dirty="0">
                <a:solidFill>
                  <a:srgbClr val="63003C"/>
                </a:solidFill>
                <a:latin typeface="+mn-lt"/>
              </a:rPr>
            </a:br>
            <a:r>
              <a:rPr lang="fr-FR" sz="2600" dirty="0">
                <a:solidFill>
                  <a:srgbClr val="63003C"/>
                </a:solidFill>
                <a:latin typeface="+mn-lt"/>
              </a:rPr>
              <a:t>Coordinateurs : </a:t>
            </a:r>
            <a:br>
              <a:rPr lang="fr-FR" sz="2600" dirty="0">
                <a:solidFill>
                  <a:srgbClr val="63003C"/>
                </a:solidFill>
                <a:latin typeface="+mn-lt"/>
              </a:rPr>
            </a:br>
            <a:r>
              <a:rPr lang="fr-FR" sz="2600" b="0" dirty="0">
                <a:solidFill>
                  <a:srgbClr val="63003C"/>
                </a:solidFill>
                <a:latin typeface="+mn-lt"/>
              </a:rPr>
              <a:t>Pierre GIAMPAOLI</a:t>
            </a:r>
            <a:br>
              <a:rPr lang="fr-FR" sz="2600" b="0" dirty="0">
                <a:solidFill>
                  <a:srgbClr val="63003C"/>
                </a:solidFill>
                <a:latin typeface="+mn-lt"/>
              </a:rPr>
            </a:br>
            <a:r>
              <a:rPr lang="fr-FR" sz="2600" b="0" dirty="0">
                <a:solidFill>
                  <a:srgbClr val="63003C"/>
                </a:solidFill>
                <a:latin typeface="+mn-lt"/>
              </a:rPr>
              <a:t>Claire GAUDICHON</a:t>
            </a:r>
            <a:br>
              <a:rPr lang="fr-FR" sz="2600" dirty="0">
                <a:solidFill>
                  <a:srgbClr val="63003C"/>
                </a:solidFill>
                <a:latin typeface="+mn-lt"/>
              </a:rPr>
            </a:br>
            <a:r>
              <a:rPr lang="fr-FR" sz="1600" b="0" dirty="0">
                <a:cs typeface="Arial Rounded MT Bold"/>
              </a:rPr>
              <a:t>pierre.giampaoli@agroparistech.fr</a:t>
            </a:r>
            <a:br>
              <a:rPr lang="fr-FR" sz="1600" b="0" dirty="0">
                <a:cs typeface="Arial Rounded MT Bold"/>
              </a:rPr>
            </a:br>
            <a:r>
              <a:rPr lang="fr-FR" sz="1600" b="0" dirty="0">
                <a:cs typeface="Arial Rounded MT Bold"/>
              </a:rPr>
              <a:t>claire.gaudichon@agroparistech.fr</a:t>
            </a:r>
            <a:br>
              <a:rPr lang="fr-FR" sz="1600" b="0" dirty="0">
                <a:cs typeface="Arial Rounded MT Bold"/>
              </a:rPr>
            </a:br>
            <a:r>
              <a:rPr lang="fr-FR" sz="1600" b="0" dirty="0">
                <a:cs typeface="Arial Rounded MT Bold"/>
              </a:rPr>
              <a:t>m1-nsa@agroparistech.fr</a:t>
            </a:r>
            <a:endParaRPr lang="fr-FR" sz="1600" b="0" dirty="0">
              <a:solidFill>
                <a:srgbClr val="63003C"/>
              </a:solidFill>
              <a:latin typeface="+mn-lt"/>
            </a:endParaRPr>
          </a:p>
        </p:txBody>
      </p:sp>
      <p:sp>
        <p:nvSpPr>
          <p:cNvPr id="4" name="Rectangle 3">
            <a:extLst>
              <a:ext uri="{FF2B5EF4-FFF2-40B4-BE49-F238E27FC236}">
                <a16:creationId xmlns:a16="http://schemas.microsoft.com/office/drawing/2014/main" id="{40C18E1E-569D-4841-9A9C-18A0D9251178}"/>
              </a:ext>
            </a:extLst>
          </p:cNvPr>
          <p:cNvSpPr/>
          <p:nvPr/>
        </p:nvSpPr>
        <p:spPr>
          <a:xfrm>
            <a:off x="399011" y="5864775"/>
            <a:ext cx="6768338" cy="523220"/>
          </a:xfrm>
          <a:prstGeom prst="rect">
            <a:avLst/>
          </a:prstGeom>
        </p:spPr>
        <p:txBody>
          <a:bodyPr wrap="square">
            <a:spAutoFit/>
          </a:bodyPr>
          <a:lstStyle/>
          <a:p>
            <a:r>
              <a:rPr lang="fr-FR" sz="1400" i="1" dirty="0">
                <a:solidFill>
                  <a:srgbClr val="63003C"/>
                </a:solidFill>
              </a:rPr>
              <a:t>Pour en savoir plus : https://www.universite-paris-saclay.fr/fr/formation/master/nutrition-et-sciences-des-aliments#mention </a:t>
            </a:r>
          </a:p>
        </p:txBody>
      </p:sp>
      <p:pic>
        <p:nvPicPr>
          <p:cNvPr id="5" name="Image 4">
            <a:extLst>
              <a:ext uri="{FF2B5EF4-FFF2-40B4-BE49-F238E27FC236}">
                <a16:creationId xmlns:a16="http://schemas.microsoft.com/office/drawing/2014/main" id="{5B655B67-C126-42D4-B90E-0B9725136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2920"/>
            <a:ext cx="5976404" cy="3252160"/>
          </a:xfrm>
          <a:prstGeom prst="rect">
            <a:avLst/>
          </a:prstGeom>
        </p:spPr>
      </p:pic>
    </p:spTree>
    <p:extLst>
      <p:ext uri="{BB962C8B-B14F-4D97-AF65-F5344CB8AC3E}">
        <p14:creationId xmlns:p14="http://schemas.microsoft.com/office/powerpoint/2010/main" val="297931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id="{FDF92BB1-4CA4-4E3E-B829-A67C40E9CAB7}"/>
              </a:ext>
            </a:extLst>
          </p:cNvPr>
          <p:cNvSpPr>
            <a:spLocks noChangeArrowheads="1"/>
          </p:cNvSpPr>
          <p:nvPr/>
        </p:nvSpPr>
        <p:spPr bwMode="auto">
          <a:xfrm>
            <a:off x="59201" y="81334"/>
            <a:ext cx="819006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fr-FR" altLang="fr-FR" sz="3200" b="1" dirty="0">
                <a:solidFill>
                  <a:srgbClr val="313E48"/>
                </a:solidFill>
                <a:latin typeface="+mj-lt"/>
                <a:ea typeface="Times New Roman" panose="02020603050405020304" pitchFamily="18" charset="0"/>
                <a:cs typeface="TT161t00" charset="0"/>
              </a:rPr>
              <a:t>Mention NSA: Objectifs de la formation</a:t>
            </a:r>
            <a:endParaRPr lang="fr-FR" altLang="fr-FR" sz="3200" dirty="0">
              <a:solidFill>
                <a:srgbClr val="313E48"/>
              </a:solidFill>
              <a:latin typeface="+mj-lt"/>
            </a:endParaRPr>
          </a:p>
        </p:txBody>
      </p:sp>
      <p:sp>
        <p:nvSpPr>
          <p:cNvPr id="18" name="Rectangle 17">
            <a:extLst>
              <a:ext uri="{FF2B5EF4-FFF2-40B4-BE49-F238E27FC236}">
                <a16:creationId xmlns:a16="http://schemas.microsoft.com/office/drawing/2014/main" id="{7D445670-ED95-447D-9743-E6E77E2B5427}"/>
              </a:ext>
            </a:extLst>
          </p:cNvPr>
          <p:cNvSpPr/>
          <p:nvPr/>
        </p:nvSpPr>
        <p:spPr>
          <a:xfrm>
            <a:off x="769974" y="732612"/>
            <a:ext cx="10838122" cy="1815882"/>
          </a:xfrm>
          <a:prstGeom prst="rect">
            <a:avLst/>
          </a:prstGeom>
        </p:spPr>
        <p:txBody>
          <a:bodyPr wrap="square">
            <a:spAutoFit/>
          </a:bodyPr>
          <a:lstStyle/>
          <a:p>
            <a:pPr algn="just"/>
            <a:r>
              <a:rPr lang="fr-FR" sz="1600" dirty="0">
                <a:solidFill>
                  <a:prstClr val="black"/>
                </a:solidFill>
                <a:latin typeface="+mj-lt"/>
              </a:rPr>
              <a:t>Connaissance pointue de la physiologie et la physiopathologie en lien avec la nutrition, de l’impact des expositions alimentaires sur la santé de l’homme, ainsi que des leviers de conception d’aliments de bonne qualité et en étroite adéquation avec les critères de durabilité des systèmes alimentaires. </a:t>
            </a:r>
          </a:p>
          <a:p>
            <a:pPr algn="just"/>
            <a:endParaRPr lang="fr-FR" sz="1600" dirty="0">
              <a:solidFill>
                <a:prstClr val="black"/>
              </a:solidFill>
              <a:latin typeface="+mj-lt"/>
            </a:endParaRPr>
          </a:p>
          <a:p>
            <a:pPr algn="just"/>
            <a:r>
              <a:rPr lang="fr-FR" sz="1600" dirty="0">
                <a:solidFill>
                  <a:prstClr val="black"/>
                </a:solidFill>
                <a:latin typeface="+mj-lt"/>
              </a:rPr>
              <a:t>Pour répondre </a:t>
            </a:r>
            <a:r>
              <a:rPr lang="fr-FR" sz="1600" b="1" dirty="0">
                <a:solidFill>
                  <a:prstClr val="black"/>
                </a:solidFill>
                <a:latin typeface="+mj-lt"/>
              </a:rPr>
              <a:t>aux défis de l’alimentation et de la sécurité alimentaire mondiale </a:t>
            </a:r>
            <a:r>
              <a:rPr lang="fr-FR" sz="1600" dirty="0">
                <a:solidFill>
                  <a:prstClr val="black"/>
                </a:solidFill>
                <a:latin typeface="+mj-lt"/>
              </a:rPr>
              <a:t>passe par une </a:t>
            </a:r>
            <a:r>
              <a:rPr lang="fr-FR" sz="1600" b="1" dirty="0">
                <a:solidFill>
                  <a:prstClr val="black"/>
                </a:solidFill>
                <a:latin typeface="+mj-lt"/>
              </a:rPr>
              <a:t>progression des connaissances</a:t>
            </a:r>
            <a:r>
              <a:rPr lang="fr-FR" sz="1600" dirty="0">
                <a:solidFill>
                  <a:prstClr val="black"/>
                </a:solidFill>
                <a:latin typeface="+mj-lt"/>
              </a:rPr>
              <a:t> sur l’interaction entre les pratiques alimentaires et la </a:t>
            </a:r>
            <a:r>
              <a:rPr lang="fr-FR" sz="1600" b="1" dirty="0">
                <a:solidFill>
                  <a:prstClr val="black"/>
                </a:solidFill>
                <a:latin typeface="+mj-lt"/>
              </a:rPr>
              <a:t>santé humaine</a:t>
            </a:r>
            <a:r>
              <a:rPr lang="fr-FR" sz="1600" dirty="0">
                <a:solidFill>
                  <a:prstClr val="black"/>
                </a:solidFill>
                <a:latin typeface="+mj-lt"/>
              </a:rPr>
              <a:t>, mais aussi par </a:t>
            </a:r>
            <a:r>
              <a:rPr lang="fr-FR" sz="1600" b="1" dirty="0">
                <a:solidFill>
                  <a:prstClr val="black"/>
                </a:solidFill>
                <a:latin typeface="+mj-lt"/>
              </a:rPr>
              <a:t>des processus d’innovation </a:t>
            </a:r>
            <a:r>
              <a:rPr lang="fr-FR" sz="1600" dirty="0">
                <a:solidFill>
                  <a:prstClr val="black"/>
                </a:solidFill>
                <a:latin typeface="+mj-lt"/>
              </a:rPr>
              <a:t>permettant la conception et la construction </a:t>
            </a:r>
            <a:r>
              <a:rPr lang="fr-FR" sz="1600" b="1" dirty="0">
                <a:solidFill>
                  <a:prstClr val="black"/>
                </a:solidFill>
                <a:latin typeface="+mj-lt"/>
              </a:rPr>
              <a:t>d’aliments</a:t>
            </a:r>
            <a:r>
              <a:rPr lang="fr-FR" sz="1600" dirty="0">
                <a:solidFill>
                  <a:prstClr val="black"/>
                </a:solidFill>
                <a:latin typeface="+mj-lt"/>
              </a:rPr>
              <a:t> variés et adaptés. </a:t>
            </a:r>
          </a:p>
        </p:txBody>
      </p:sp>
      <p:sp>
        <p:nvSpPr>
          <p:cNvPr id="19" name="Rectangle 18">
            <a:extLst>
              <a:ext uri="{FF2B5EF4-FFF2-40B4-BE49-F238E27FC236}">
                <a16:creationId xmlns:a16="http://schemas.microsoft.com/office/drawing/2014/main" id="{8E9A1BF2-EB08-4E12-A261-647D7176239C}"/>
              </a:ext>
            </a:extLst>
          </p:cNvPr>
          <p:cNvSpPr/>
          <p:nvPr/>
        </p:nvSpPr>
        <p:spPr>
          <a:xfrm>
            <a:off x="849719" y="3348584"/>
            <a:ext cx="4746995" cy="2585323"/>
          </a:xfrm>
          <a:prstGeom prst="rect">
            <a:avLst/>
          </a:prstGeom>
          <a:solidFill>
            <a:srgbClr val="CC3399">
              <a:alpha val="20000"/>
            </a:srgbClr>
          </a:solidFill>
          <a:ln w="28575">
            <a:solidFill>
              <a:srgbClr val="993366"/>
            </a:solidFill>
          </a:ln>
        </p:spPr>
        <p:txBody>
          <a:bodyPr wrap="square">
            <a:spAutoFit/>
          </a:bodyPr>
          <a:lstStyle/>
          <a:p>
            <a:r>
              <a:rPr lang="fr-FR" dirty="0">
                <a:solidFill>
                  <a:prstClr val="black"/>
                </a:solidFill>
                <a:latin typeface="+mj-lt"/>
              </a:rPr>
              <a:t>La formation proposée dans la mention NSA aborde les problématiques scientifiques et méthodologiques récentes liées à la conception et la formulation des aliments et bioproduits, à leur transformation, au lien entre l’alimentation et la santé, à la nutrition, à l’analyse des risques sanitaires et à la toxicologie liée à l’alimentation et à l’environnement. </a:t>
            </a:r>
          </a:p>
        </p:txBody>
      </p:sp>
      <p:sp>
        <p:nvSpPr>
          <p:cNvPr id="20" name="Flèche : droite 19">
            <a:extLst>
              <a:ext uri="{FF2B5EF4-FFF2-40B4-BE49-F238E27FC236}">
                <a16:creationId xmlns:a16="http://schemas.microsoft.com/office/drawing/2014/main" id="{B3186996-2AFB-432E-8219-440B67C34AA9}"/>
              </a:ext>
            </a:extLst>
          </p:cNvPr>
          <p:cNvSpPr/>
          <p:nvPr/>
        </p:nvSpPr>
        <p:spPr>
          <a:xfrm>
            <a:off x="381998" y="906963"/>
            <a:ext cx="372140" cy="230833"/>
          </a:xfrm>
          <a:prstGeom prst="rightArrow">
            <a:avLst/>
          </a:prstGeom>
          <a:solidFill>
            <a:srgbClr val="993366"/>
          </a:solidFill>
          <a:ln w="12700" cap="flat" cmpd="sng" algn="ctr">
            <a:solidFill>
              <a:srgbClr val="9933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Flèche : droite 20">
            <a:extLst>
              <a:ext uri="{FF2B5EF4-FFF2-40B4-BE49-F238E27FC236}">
                <a16:creationId xmlns:a16="http://schemas.microsoft.com/office/drawing/2014/main" id="{0207C90B-201C-4240-A996-B785E680B946}"/>
              </a:ext>
            </a:extLst>
          </p:cNvPr>
          <p:cNvSpPr/>
          <p:nvPr/>
        </p:nvSpPr>
        <p:spPr>
          <a:xfrm>
            <a:off x="366162" y="1889290"/>
            <a:ext cx="372140" cy="230833"/>
          </a:xfrm>
          <a:prstGeom prst="rightArrow">
            <a:avLst/>
          </a:prstGeom>
          <a:solidFill>
            <a:srgbClr val="993366"/>
          </a:solidFill>
          <a:ln w="12700" cap="flat" cmpd="sng" algn="ctr">
            <a:solidFill>
              <a:srgbClr val="9933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9877B90-D4AB-47A0-BF10-D30C6FF6C4F7}"/>
              </a:ext>
            </a:extLst>
          </p:cNvPr>
          <p:cNvSpPr/>
          <p:nvPr/>
        </p:nvSpPr>
        <p:spPr>
          <a:xfrm>
            <a:off x="6357683" y="2685938"/>
            <a:ext cx="5556319" cy="584775"/>
          </a:xfrm>
          <a:prstGeom prst="rect">
            <a:avLst/>
          </a:prstGeom>
        </p:spPr>
        <p:txBody>
          <a:bodyPr wrap="square">
            <a:spAutoFit/>
          </a:bodyPr>
          <a:lstStyle/>
          <a:p>
            <a:r>
              <a:rPr lang="fr-FR" sz="1600" b="1" dirty="0">
                <a:solidFill>
                  <a:srgbClr val="993366"/>
                </a:solidFill>
                <a:latin typeface="+mj-lt"/>
              </a:rPr>
              <a:t>Une formation adossée à des unités de recherche</a:t>
            </a:r>
            <a:r>
              <a:rPr lang="fr-FR" sz="1600" dirty="0">
                <a:solidFill>
                  <a:prstClr val="black"/>
                </a:solidFill>
                <a:latin typeface="+mj-lt"/>
              </a:rPr>
              <a:t>…</a:t>
            </a:r>
          </a:p>
          <a:p>
            <a:endParaRPr lang="fr-FR" sz="1600" dirty="0">
              <a:solidFill>
                <a:prstClr val="black"/>
              </a:solidFill>
              <a:latin typeface="+mj-lt"/>
            </a:endParaRPr>
          </a:p>
        </p:txBody>
      </p:sp>
      <p:pic>
        <p:nvPicPr>
          <p:cNvPr id="23" name="Image 22">
            <a:extLst>
              <a:ext uri="{FF2B5EF4-FFF2-40B4-BE49-F238E27FC236}">
                <a16:creationId xmlns:a16="http://schemas.microsoft.com/office/drawing/2014/main" id="{97B4B696-FB34-4091-A033-C12965C44505}"/>
              </a:ext>
            </a:extLst>
          </p:cNvPr>
          <p:cNvPicPr>
            <a:picLocks noChangeAspect="1"/>
          </p:cNvPicPr>
          <p:nvPr/>
        </p:nvPicPr>
        <p:blipFill>
          <a:blip r:embed="rId2"/>
          <a:stretch>
            <a:fillRect/>
          </a:stretch>
        </p:blipFill>
        <p:spPr>
          <a:xfrm>
            <a:off x="9738303" y="3257701"/>
            <a:ext cx="1494058" cy="478098"/>
          </a:xfrm>
          <a:prstGeom prst="rect">
            <a:avLst/>
          </a:prstGeom>
        </p:spPr>
      </p:pic>
      <p:pic>
        <p:nvPicPr>
          <p:cNvPr id="24" name="Image 23">
            <a:extLst>
              <a:ext uri="{FF2B5EF4-FFF2-40B4-BE49-F238E27FC236}">
                <a16:creationId xmlns:a16="http://schemas.microsoft.com/office/drawing/2014/main" id="{32B09F61-0F28-4A2A-B467-34F2550E6DA8}"/>
              </a:ext>
            </a:extLst>
          </p:cNvPr>
          <p:cNvPicPr>
            <a:picLocks noChangeAspect="1"/>
          </p:cNvPicPr>
          <p:nvPr/>
        </p:nvPicPr>
        <p:blipFill>
          <a:blip r:embed="rId3"/>
          <a:stretch>
            <a:fillRect/>
          </a:stretch>
        </p:blipFill>
        <p:spPr>
          <a:xfrm>
            <a:off x="7934935" y="3229748"/>
            <a:ext cx="1427633" cy="792075"/>
          </a:xfrm>
          <a:prstGeom prst="rect">
            <a:avLst/>
          </a:prstGeom>
        </p:spPr>
      </p:pic>
      <p:pic>
        <p:nvPicPr>
          <p:cNvPr id="25" name="Image 24">
            <a:extLst>
              <a:ext uri="{FF2B5EF4-FFF2-40B4-BE49-F238E27FC236}">
                <a16:creationId xmlns:a16="http://schemas.microsoft.com/office/drawing/2014/main" id="{A2144922-90B1-4DB0-800B-15C442E55746}"/>
              </a:ext>
            </a:extLst>
          </p:cNvPr>
          <p:cNvPicPr>
            <a:picLocks noChangeAspect="1"/>
          </p:cNvPicPr>
          <p:nvPr/>
        </p:nvPicPr>
        <p:blipFill>
          <a:blip r:embed="rId4"/>
          <a:stretch>
            <a:fillRect/>
          </a:stretch>
        </p:blipFill>
        <p:spPr>
          <a:xfrm>
            <a:off x="6515958" y="3171525"/>
            <a:ext cx="1266386" cy="652189"/>
          </a:xfrm>
          <a:prstGeom prst="rect">
            <a:avLst/>
          </a:prstGeom>
        </p:spPr>
      </p:pic>
      <p:sp>
        <p:nvSpPr>
          <p:cNvPr id="26" name="Rectangle 25">
            <a:extLst>
              <a:ext uri="{FF2B5EF4-FFF2-40B4-BE49-F238E27FC236}">
                <a16:creationId xmlns:a16="http://schemas.microsoft.com/office/drawing/2014/main" id="{06D1715F-7F6F-4FF0-B2C0-8D0AF21EEDDE}"/>
              </a:ext>
            </a:extLst>
          </p:cNvPr>
          <p:cNvSpPr/>
          <p:nvPr/>
        </p:nvSpPr>
        <p:spPr>
          <a:xfrm>
            <a:off x="6419464" y="3891814"/>
            <a:ext cx="670376" cy="338554"/>
          </a:xfrm>
          <a:prstGeom prst="rect">
            <a:avLst/>
          </a:prstGeom>
        </p:spPr>
        <p:txBody>
          <a:bodyPr wrap="none">
            <a:spAutoFit/>
          </a:bodyPr>
          <a:lstStyle/>
          <a:p>
            <a:r>
              <a:rPr lang="fr-FR" sz="1600" b="1" dirty="0">
                <a:solidFill>
                  <a:srgbClr val="993366"/>
                </a:solidFill>
                <a:latin typeface="+mj-lt"/>
              </a:rPr>
              <a:t>Avec</a:t>
            </a:r>
            <a:endParaRPr lang="fr-FR" sz="1600" dirty="0">
              <a:solidFill>
                <a:prstClr val="black"/>
              </a:solidFill>
              <a:latin typeface="+mj-lt"/>
            </a:endParaRPr>
          </a:p>
        </p:txBody>
      </p:sp>
      <p:pic>
        <p:nvPicPr>
          <p:cNvPr id="27" name="Image 26">
            <a:extLst>
              <a:ext uri="{FF2B5EF4-FFF2-40B4-BE49-F238E27FC236}">
                <a16:creationId xmlns:a16="http://schemas.microsoft.com/office/drawing/2014/main" id="{D9EBF2D4-AD9D-4D1B-9D88-40F3FD605BDE}"/>
              </a:ext>
            </a:extLst>
          </p:cNvPr>
          <p:cNvPicPr>
            <a:picLocks noChangeAspect="1"/>
          </p:cNvPicPr>
          <p:nvPr/>
        </p:nvPicPr>
        <p:blipFill>
          <a:blip r:embed="rId5"/>
          <a:stretch>
            <a:fillRect/>
          </a:stretch>
        </p:blipFill>
        <p:spPr>
          <a:xfrm>
            <a:off x="6595288" y="4377779"/>
            <a:ext cx="4716403" cy="678719"/>
          </a:xfrm>
          <a:prstGeom prst="rect">
            <a:avLst/>
          </a:prstGeom>
        </p:spPr>
      </p:pic>
      <p:pic>
        <p:nvPicPr>
          <p:cNvPr id="28" name="Image 27">
            <a:extLst>
              <a:ext uri="{FF2B5EF4-FFF2-40B4-BE49-F238E27FC236}">
                <a16:creationId xmlns:a16="http://schemas.microsoft.com/office/drawing/2014/main" id="{C266EE60-8173-4122-948C-7FAA55D45118}"/>
              </a:ext>
            </a:extLst>
          </p:cNvPr>
          <p:cNvPicPr>
            <a:picLocks noChangeAspect="1"/>
          </p:cNvPicPr>
          <p:nvPr/>
        </p:nvPicPr>
        <p:blipFill>
          <a:blip r:embed="rId6"/>
          <a:stretch>
            <a:fillRect/>
          </a:stretch>
        </p:blipFill>
        <p:spPr>
          <a:xfrm>
            <a:off x="6595288" y="4980378"/>
            <a:ext cx="3079105" cy="1607196"/>
          </a:xfrm>
          <a:prstGeom prst="rect">
            <a:avLst/>
          </a:prstGeom>
        </p:spPr>
      </p:pic>
      <p:sp>
        <p:nvSpPr>
          <p:cNvPr id="29" name="Flèche : droite 28">
            <a:extLst>
              <a:ext uri="{FF2B5EF4-FFF2-40B4-BE49-F238E27FC236}">
                <a16:creationId xmlns:a16="http://schemas.microsoft.com/office/drawing/2014/main" id="{60144DD3-25CA-4842-91F6-96F0B5EB591D}"/>
              </a:ext>
            </a:extLst>
          </p:cNvPr>
          <p:cNvSpPr/>
          <p:nvPr/>
        </p:nvSpPr>
        <p:spPr>
          <a:xfrm>
            <a:off x="366162" y="3356717"/>
            <a:ext cx="372140" cy="230833"/>
          </a:xfrm>
          <a:prstGeom prst="rightArrow">
            <a:avLst/>
          </a:prstGeom>
          <a:solidFill>
            <a:srgbClr val="993366"/>
          </a:solidFill>
          <a:ln w="12700" cap="flat" cmpd="sng" algn="ctr">
            <a:solidFill>
              <a:srgbClr val="9933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8887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54441C8-76EE-47EF-BB5D-BA6A0F742D3C}"/>
              </a:ext>
            </a:extLst>
          </p:cNvPr>
          <p:cNvSpPr/>
          <p:nvPr/>
        </p:nvSpPr>
        <p:spPr>
          <a:xfrm>
            <a:off x="177793" y="4705560"/>
            <a:ext cx="11792533" cy="1815882"/>
          </a:xfrm>
          <a:prstGeom prst="rect">
            <a:avLst/>
          </a:prstGeom>
          <a:solidFill>
            <a:schemeClr val="bg1"/>
          </a:solidFill>
        </p:spPr>
        <p:txBody>
          <a:bodyPr wrap="square" lIns="91440" tIns="45720" rIns="91440" bIns="45720">
            <a:spAutoFit/>
          </a:bodyPr>
          <a:lstStyle/>
          <a:p>
            <a:pPr algn="just">
              <a:defRPr/>
            </a:pPr>
            <a:r>
              <a:rPr lang="fr-FR" sz="1600" dirty="0">
                <a:solidFill>
                  <a:prstClr val="black"/>
                </a:solidFill>
                <a:ea typeface="Times New Roman" panose="02020603050405020304" pitchFamily="18" charset="0"/>
                <a:cs typeface="Arial" panose="020B0604020202020204" pitchFamily="34" charset="0"/>
              </a:rPr>
              <a:t>Ce master peut être préparé en formation initiale ou par apprentissage soit :</a:t>
            </a:r>
            <a:endParaRPr lang="fr-FR" sz="1600" dirty="0">
              <a:solidFill>
                <a:prstClr val="black"/>
              </a:solidFill>
              <a:ea typeface="Times New Roman" panose="02020603050405020304" pitchFamily="18" charset="0"/>
            </a:endParaRPr>
          </a:p>
          <a:p>
            <a:pPr marL="342891" indent="-342891" algn="just">
              <a:buFont typeface="Arial" panose="020B0604020202020204" pitchFamily="34" charset="0"/>
              <a:buChar char="-"/>
              <a:tabLst>
                <a:tab pos="457189" algn="l"/>
              </a:tabLst>
              <a:defRPr/>
            </a:pPr>
            <a:r>
              <a:rPr lang="fr-FR" sz="1600" dirty="0">
                <a:solidFill>
                  <a:prstClr val="black"/>
                </a:solidFill>
                <a:ea typeface="Times New Roman" panose="02020603050405020304" pitchFamily="18" charset="0"/>
                <a:cs typeface="Arial" panose="020B0604020202020204" pitchFamily="34" charset="0"/>
              </a:rPr>
              <a:t>sur deux années (M1+M2) après la signature d’un contrat de 2 ans,</a:t>
            </a:r>
            <a:endParaRPr lang="fr-FR" sz="1600" dirty="0">
              <a:solidFill>
                <a:prstClr val="black"/>
              </a:solidFill>
              <a:ea typeface="Times New Roman" panose="02020603050405020304" pitchFamily="18" charset="0"/>
            </a:endParaRPr>
          </a:p>
          <a:p>
            <a:pPr marL="342891" indent="-342891" algn="just">
              <a:buFont typeface="Arial" panose="020B0604020202020204" pitchFamily="34" charset="0"/>
              <a:buChar char="-"/>
              <a:tabLst>
                <a:tab pos="457189" algn="l"/>
              </a:tabLst>
              <a:defRPr/>
            </a:pPr>
            <a:r>
              <a:rPr lang="fr-FR" sz="1600" dirty="0">
                <a:solidFill>
                  <a:prstClr val="black"/>
                </a:solidFill>
                <a:ea typeface="Times New Roman" panose="02020603050405020304" pitchFamily="18" charset="0"/>
                <a:cs typeface="Arial" panose="020B0604020202020204" pitchFamily="34" charset="0"/>
              </a:rPr>
              <a:t>sur une année (M2) après la signature d’un contrat de un an pour  : </a:t>
            </a:r>
            <a:endParaRPr lang="fr-FR" sz="1600" dirty="0">
              <a:solidFill>
                <a:prstClr val="black"/>
              </a:solidFill>
              <a:ea typeface="Times New Roman" panose="02020603050405020304" pitchFamily="18" charset="0"/>
            </a:endParaRPr>
          </a:p>
          <a:p>
            <a:pPr marL="631825" lvl="2" indent="-227013" algn="just">
              <a:buFont typeface="Wingdings" panose="05000000000000000000" pitchFamily="2" charset="2"/>
              <a:buChar char=""/>
              <a:tabLst>
                <a:tab pos="900408" algn="l"/>
              </a:tabLst>
              <a:defRPr/>
            </a:pPr>
            <a:r>
              <a:rPr lang="x-none" sz="1600" dirty="0">
                <a:solidFill>
                  <a:prstClr val="black"/>
                </a:solidFill>
                <a:ea typeface="Times New Roman" panose="02020603050405020304" pitchFamily="18" charset="0"/>
                <a:cs typeface="Arial" panose="020B0604020202020204" pitchFamily="34" charset="0"/>
              </a:rPr>
              <a:t>Ingénierie des </a:t>
            </a:r>
            <a:r>
              <a:rPr lang="fr-FR" sz="1600" dirty="0">
                <a:solidFill>
                  <a:prstClr val="black"/>
                </a:solidFill>
                <a:ea typeface="Times New Roman" panose="02020603050405020304" pitchFamily="18" charset="0"/>
                <a:cs typeface="Arial" panose="020B0604020202020204" pitchFamily="34" charset="0"/>
              </a:rPr>
              <a:t>P</a:t>
            </a:r>
            <a:r>
              <a:rPr lang="x-none" sz="1600" dirty="0">
                <a:solidFill>
                  <a:prstClr val="black"/>
                </a:solidFill>
                <a:ea typeface="Times New Roman" panose="02020603050405020304" pitchFamily="18" charset="0"/>
                <a:cs typeface="Arial" panose="020B0604020202020204" pitchFamily="34" charset="0"/>
              </a:rPr>
              <a:t>roduits et des </a:t>
            </a:r>
            <a:r>
              <a:rPr lang="fr-FR" sz="1600" dirty="0">
                <a:solidFill>
                  <a:prstClr val="black"/>
                </a:solidFill>
                <a:ea typeface="Times New Roman" panose="02020603050405020304" pitchFamily="18" charset="0"/>
                <a:cs typeface="Arial" panose="020B0604020202020204" pitchFamily="34" charset="0"/>
              </a:rPr>
              <a:t>P</a:t>
            </a:r>
            <a:r>
              <a:rPr lang="x-none" sz="1600" dirty="0">
                <a:solidFill>
                  <a:prstClr val="black"/>
                </a:solidFill>
                <a:ea typeface="Times New Roman" panose="02020603050405020304" pitchFamily="18" charset="0"/>
                <a:cs typeface="Arial" panose="020B0604020202020204" pitchFamily="34" charset="0"/>
              </a:rPr>
              <a:t>rocédés (IPP),</a:t>
            </a:r>
            <a:endParaRPr lang="fr-FR" sz="1600" b="1" dirty="0">
              <a:solidFill>
                <a:prstClr val="black"/>
              </a:solidFill>
              <a:ea typeface="Times New Roman" panose="02020603050405020304" pitchFamily="18" charset="0"/>
              <a:cs typeface="Times New Roman" panose="02020603050405020304" pitchFamily="18" charset="0"/>
            </a:endParaRPr>
          </a:p>
          <a:p>
            <a:pPr marL="631825" lvl="2" indent="-227013" algn="just">
              <a:buFont typeface="Wingdings" panose="05000000000000000000" pitchFamily="2" charset="2"/>
              <a:buChar char=""/>
              <a:tabLst>
                <a:tab pos="900408" algn="l"/>
              </a:tabLst>
              <a:defRPr/>
            </a:pPr>
            <a:r>
              <a:rPr lang="x-none" sz="1600" dirty="0">
                <a:solidFill>
                  <a:prstClr val="black"/>
                </a:solidFill>
                <a:ea typeface="Times New Roman" panose="02020603050405020304" pitchFamily="18" charset="0"/>
                <a:cs typeface="Arial" panose="020B0604020202020204" pitchFamily="34" charset="0"/>
              </a:rPr>
              <a:t>Nutrition </a:t>
            </a:r>
            <a:r>
              <a:rPr lang="fr-FR" sz="1600" dirty="0">
                <a:solidFill>
                  <a:prstClr val="black"/>
                </a:solidFill>
                <a:ea typeface="Times New Roman" panose="02020603050405020304" pitchFamily="18" charset="0"/>
                <a:cs typeface="Arial" panose="020B0604020202020204" pitchFamily="34" charset="0"/>
              </a:rPr>
              <a:t>et S</a:t>
            </a:r>
            <a:r>
              <a:rPr lang="x-none" sz="1600" dirty="0">
                <a:solidFill>
                  <a:prstClr val="black"/>
                </a:solidFill>
                <a:ea typeface="Times New Roman" panose="02020603050405020304" pitchFamily="18" charset="0"/>
                <a:cs typeface="Arial" panose="020B0604020202020204" pitchFamily="34" charset="0"/>
              </a:rPr>
              <a:t>anté (NS).</a:t>
            </a:r>
            <a:endParaRPr lang="fr-FR" sz="1600" b="1" dirty="0">
              <a:solidFill>
                <a:prstClr val="black"/>
              </a:solidFill>
              <a:ea typeface="Times New Roman" panose="02020603050405020304" pitchFamily="18" charset="0"/>
              <a:cs typeface="Times New Roman" panose="02020603050405020304" pitchFamily="18" charset="0"/>
            </a:endParaRPr>
          </a:p>
          <a:p>
            <a:pPr marL="631825" lvl="2" indent="-227013" algn="just">
              <a:buFont typeface="Wingdings" panose="05000000000000000000" pitchFamily="2" charset="2"/>
              <a:buChar char=""/>
              <a:tabLst>
                <a:tab pos="900408" algn="l"/>
              </a:tabLst>
              <a:defRPr/>
            </a:pPr>
            <a:r>
              <a:rPr lang="x-none" sz="1600" dirty="0">
                <a:solidFill>
                  <a:srgbClr val="000000"/>
                </a:solidFill>
                <a:ea typeface="Times New Roman" panose="02020603050405020304" pitchFamily="18" charset="0"/>
                <a:cs typeface="Times New Roman" panose="02020603050405020304" pitchFamily="18" charset="0"/>
              </a:rPr>
              <a:t>Analyse des Risques Sanitaires liés à l’Alimentation (ARSA)</a:t>
            </a:r>
            <a:endParaRPr lang="fr-FR" sz="1600" dirty="0">
              <a:solidFill>
                <a:srgbClr val="000000"/>
              </a:solidFill>
              <a:ea typeface="Times New Roman" panose="02020603050405020304" pitchFamily="18" charset="0"/>
              <a:cs typeface="Times New Roman" panose="02020603050405020304" pitchFamily="18" charset="0"/>
            </a:endParaRPr>
          </a:p>
          <a:p>
            <a:pPr marL="631825" lvl="2" indent="-227013" algn="just">
              <a:buFont typeface="Wingdings" panose="05000000000000000000" pitchFamily="2" charset="2"/>
              <a:buChar char=""/>
              <a:tabLst>
                <a:tab pos="900408" algn="l"/>
              </a:tabLst>
              <a:defRPr/>
            </a:pPr>
            <a:r>
              <a:rPr lang="fr-FR" sz="1600" dirty="0">
                <a:solidFill>
                  <a:prstClr val="black"/>
                </a:solidFill>
                <a:cs typeface="Calibri" panose="020F0502020204030204" pitchFamily="34" charset="0"/>
              </a:rPr>
              <a:t>Microbiologie et Génie Biologique (MGB-MAGB) peut également être réalisé par apprentissage via le CFA FORMASUP.</a:t>
            </a:r>
            <a:r>
              <a:rPr lang="x-none" sz="1600" dirty="0">
                <a:solidFill>
                  <a:srgbClr val="000000"/>
                </a:solidFill>
                <a:ea typeface="Times New Roman" panose="02020603050405020304" pitchFamily="18" charset="0"/>
                <a:cs typeface="Times New Roman" panose="02020603050405020304" pitchFamily="18" charset="0"/>
              </a:rPr>
              <a:t> </a:t>
            </a:r>
            <a:endParaRPr lang="fr-FR" sz="1600" b="1" dirty="0">
              <a:solidFill>
                <a:srgbClr val="1F497D"/>
              </a:solidFill>
              <a:ea typeface="Times New Roman" panose="02020603050405020304" pitchFamily="18" charset="0"/>
              <a:cs typeface="Times New Roman" panose="02020603050405020304" pitchFamily="18" charset="0"/>
            </a:endParaRPr>
          </a:p>
        </p:txBody>
      </p:sp>
      <p:pic>
        <p:nvPicPr>
          <p:cNvPr id="14" name="Picture 32">
            <a:extLst>
              <a:ext uri="{FF2B5EF4-FFF2-40B4-BE49-F238E27FC236}">
                <a16:creationId xmlns:a16="http://schemas.microsoft.com/office/drawing/2014/main" id="{BDB72C42-17A4-4DC9-A6C1-B68DD697C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429" y="967176"/>
            <a:ext cx="7449933" cy="3714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4">
            <a:extLst>
              <a:ext uri="{FF2B5EF4-FFF2-40B4-BE49-F238E27FC236}">
                <a16:creationId xmlns:a16="http://schemas.microsoft.com/office/drawing/2014/main" id="{DA9EEC9D-1898-45B9-B84A-E12FFDC6F7A1}"/>
              </a:ext>
            </a:extLst>
          </p:cNvPr>
          <p:cNvSpPr>
            <a:spLocks noChangeArrowheads="1"/>
          </p:cNvSpPr>
          <p:nvPr/>
        </p:nvSpPr>
        <p:spPr bwMode="auto">
          <a:xfrm>
            <a:off x="172295" y="150016"/>
            <a:ext cx="9445791"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eaLnBrk="0" fontAlgn="base" hangingPunct="0">
              <a:spcBef>
                <a:spcPct val="0"/>
              </a:spcBef>
              <a:spcAft>
                <a:spcPct val="0"/>
              </a:spcAft>
            </a:pPr>
            <a:r>
              <a:rPr lang="fr-FR" altLang="fr-FR" sz="3400" b="1" dirty="0">
                <a:solidFill>
                  <a:srgbClr val="313E48"/>
                </a:solidFill>
                <a:latin typeface="+mj-lt"/>
                <a:ea typeface="Times New Roman" panose="02020603050405020304" pitchFamily="18" charset="0"/>
                <a:cs typeface="TT161t00" charset="0"/>
              </a:rPr>
              <a:t>Mention NSA : Organisation de la mention </a:t>
            </a:r>
            <a:endParaRPr lang="fr-FR" altLang="fr-FR" sz="3400" dirty="0">
              <a:solidFill>
                <a:srgbClr val="313E48"/>
              </a:solidFill>
              <a:latin typeface="+mj-lt"/>
            </a:endParaRPr>
          </a:p>
        </p:txBody>
      </p:sp>
      <p:sp>
        <p:nvSpPr>
          <p:cNvPr id="16" name="ZoneTexte 15">
            <a:extLst>
              <a:ext uri="{FF2B5EF4-FFF2-40B4-BE49-F238E27FC236}">
                <a16:creationId xmlns:a16="http://schemas.microsoft.com/office/drawing/2014/main" id="{5B8422DC-7DE1-434B-84E6-AE6A6EA6CF71}"/>
              </a:ext>
            </a:extLst>
          </p:cNvPr>
          <p:cNvSpPr txBox="1"/>
          <p:nvPr/>
        </p:nvSpPr>
        <p:spPr>
          <a:xfrm>
            <a:off x="172295" y="1456220"/>
            <a:ext cx="3048019" cy="852454"/>
          </a:xfrm>
          <a:prstGeom prst="rect">
            <a:avLst/>
          </a:prstGeom>
          <a:noFill/>
        </p:spPr>
        <p:txBody>
          <a:bodyPr wrap="square" rtlCol="0">
            <a:noAutofit/>
          </a:bodyPr>
          <a:lstStyle/>
          <a:p>
            <a:pPr algn="just">
              <a:lnSpc>
                <a:spcPct val="120000"/>
              </a:lnSpc>
            </a:pPr>
            <a:r>
              <a:rPr lang="fr-FR" sz="1200" dirty="0">
                <a:solidFill>
                  <a:srgbClr val="5B9BD5">
                    <a:lumMod val="75000"/>
                  </a:srgbClr>
                </a:solidFill>
                <a:latin typeface="Calibri" panose="020F0502020204030204"/>
                <a:ea typeface="Arial Rounded MT Bold" charset="0"/>
                <a:cs typeface="Arial Rounded MT Bold" charset="0"/>
              </a:rPr>
              <a:t>Parcours international : </a:t>
            </a:r>
            <a:r>
              <a:rPr lang="fr-FR" sz="1200" i="1" dirty="0">
                <a:solidFill>
                  <a:srgbClr val="5B9BD5">
                    <a:lumMod val="75000"/>
                  </a:srgbClr>
                </a:solidFill>
                <a:latin typeface="Calibri" panose="020F0502020204030204"/>
                <a:ea typeface="Arial Rounded MT Bold" charset="0"/>
                <a:cs typeface="Arial Rounded MT Bold" charset="0"/>
                <a:hlinkClick r:id="rId3"/>
              </a:rPr>
              <a:t>http://www.fipdes.eu</a:t>
            </a:r>
            <a:r>
              <a:rPr lang="fr-FR" sz="1200" i="1" dirty="0">
                <a:solidFill>
                  <a:srgbClr val="5B9BD5">
                    <a:lumMod val="75000"/>
                  </a:srgbClr>
                </a:solidFill>
                <a:latin typeface="Calibri" panose="020F0502020204030204"/>
                <a:ea typeface="Arial Rounded MT Bold" charset="0"/>
                <a:cs typeface="Arial Rounded MT Bold" charset="0"/>
              </a:rPr>
              <a:t>   </a:t>
            </a:r>
          </a:p>
          <a:p>
            <a:pPr algn="just">
              <a:lnSpc>
                <a:spcPct val="120000"/>
              </a:lnSpc>
            </a:pPr>
            <a:endParaRPr lang="fr-FR" sz="1200" dirty="0">
              <a:solidFill>
                <a:srgbClr val="5B9BD5">
                  <a:lumMod val="75000"/>
                </a:srgbClr>
              </a:solidFill>
              <a:latin typeface="Calibri" panose="020F0502020204030204"/>
              <a:ea typeface="Arial Rounded MT Bold" charset="0"/>
              <a:cs typeface="Arial Rounded MT Bold" charset="0"/>
            </a:endParaRPr>
          </a:p>
          <a:p>
            <a:pPr algn="just">
              <a:lnSpc>
                <a:spcPct val="120000"/>
              </a:lnSpc>
            </a:pPr>
            <a:endParaRPr lang="fr-FR" sz="1200" dirty="0">
              <a:solidFill>
                <a:srgbClr val="5B9BD5">
                  <a:lumMod val="75000"/>
                </a:srgbClr>
              </a:solidFill>
              <a:latin typeface="Calibri" panose="020F0502020204030204"/>
              <a:ea typeface="Arial Rounded MT Bold" charset="0"/>
              <a:cs typeface="Arial Rounded MT Bold" charset="0"/>
            </a:endParaRPr>
          </a:p>
        </p:txBody>
      </p:sp>
      <p:pic>
        <p:nvPicPr>
          <p:cNvPr id="17" name="Image 16">
            <a:extLst>
              <a:ext uri="{FF2B5EF4-FFF2-40B4-BE49-F238E27FC236}">
                <a16:creationId xmlns:a16="http://schemas.microsoft.com/office/drawing/2014/main" id="{B80959DB-2D9E-4656-B095-1CE0DAD2A447}"/>
              </a:ext>
            </a:extLst>
          </p:cNvPr>
          <p:cNvPicPr>
            <a:picLocks noChangeAspect="1"/>
          </p:cNvPicPr>
          <p:nvPr/>
        </p:nvPicPr>
        <p:blipFill>
          <a:blip r:embed="rId4"/>
          <a:stretch>
            <a:fillRect/>
          </a:stretch>
        </p:blipFill>
        <p:spPr>
          <a:xfrm>
            <a:off x="893899" y="967451"/>
            <a:ext cx="983027" cy="476768"/>
          </a:xfrm>
          <a:prstGeom prst="rect">
            <a:avLst/>
          </a:prstGeom>
        </p:spPr>
      </p:pic>
      <p:pic>
        <p:nvPicPr>
          <p:cNvPr id="18" name="Image 17">
            <a:extLst>
              <a:ext uri="{FF2B5EF4-FFF2-40B4-BE49-F238E27FC236}">
                <a16:creationId xmlns:a16="http://schemas.microsoft.com/office/drawing/2014/main" id="{6E4C951F-D778-4773-A4AA-1F396559AD69}"/>
              </a:ext>
            </a:extLst>
          </p:cNvPr>
          <p:cNvPicPr>
            <a:picLocks noChangeAspect="1"/>
          </p:cNvPicPr>
          <p:nvPr/>
        </p:nvPicPr>
        <p:blipFill>
          <a:blip r:embed="rId5"/>
          <a:stretch>
            <a:fillRect/>
          </a:stretch>
        </p:blipFill>
        <p:spPr>
          <a:xfrm>
            <a:off x="86294" y="1815144"/>
            <a:ext cx="3581263" cy="543624"/>
          </a:xfrm>
          <a:prstGeom prst="rect">
            <a:avLst/>
          </a:prstGeom>
        </p:spPr>
      </p:pic>
      <p:sp>
        <p:nvSpPr>
          <p:cNvPr id="19" name="Rectangle 18">
            <a:extLst>
              <a:ext uri="{FF2B5EF4-FFF2-40B4-BE49-F238E27FC236}">
                <a16:creationId xmlns:a16="http://schemas.microsoft.com/office/drawing/2014/main" id="{61490C31-FFB0-42D1-85A9-2D2E7152B45B}"/>
              </a:ext>
            </a:extLst>
          </p:cNvPr>
          <p:cNvSpPr/>
          <p:nvPr/>
        </p:nvSpPr>
        <p:spPr>
          <a:xfrm flipH="1">
            <a:off x="7277594" y="5802678"/>
            <a:ext cx="4470168" cy="369332"/>
          </a:xfrm>
          <a:prstGeom prst="rect">
            <a:avLst/>
          </a:prstGeom>
        </p:spPr>
        <p:txBody>
          <a:bodyPr wrap="square">
            <a:spAutoFit/>
          </a:bodyPr>
          <a:lstStyle/>
          <a:p>
            <a:r>
              <a:rPr lang="fr-FR" b="1" dirty="0">
                <a:solidFill>
                  <a:prstClr val="black"/>
                </a:solidFill>
                <a:latin typeface="Calibri" panose="020F0502020204030204" pitchFamily="34" charset="0"/>
                <a:ea typeface="Times New Roman" panose="02020603050405020304" pitchFamily="18" charset="0"/>
                <a:cs typeface="Arial" panose="020B0604020202020204" pitchFamily="34" charset="0"/>
              </a:rPr>
              <a:t>CFA </a:t>
            </a:r>
            <a:r>
              <a:rPr lang="fr-FR" b="1" dirty="0">
                <a:solidFill>
                  <a:prstClr val="black"/>
                </a:solidFill>
                <a:latin typeface="Calibri" panose="020F0502020204030204"/>
                <a:ea typeface="Avenir Book" charset="0"/>
                <a:cs typeface="Avenir Book" charset="0"/>
              </a:rPr>
              <a:t>Sciences Et technologies du Vivant (SEV)</a:t>
            </a:r>
            <a:endParaRPr lang="fr-FR" dirty="0">
              <a:solidFill>
                <a:prstClr val="black"/>
              </a:solidFill>
              <a:latin typeface="Calibri" panose="020F0502020204030204"/>
            </a:endParaRPr>
          </a:p>
        </p:txBody>
      </p:sp>
      <p:sp>
        <p:nvSpPr>
          <p:cNvPr id="20" name="Accolade fermante 19">
            <a:extLst>
              <a:ext uri="{FF2B5EF4-FFF2-40B4-BE49-F238E27FC236}">
                <a16:creationId xmlns:a16="http://schemas.microsoft.com/office/drawing/2014/main" id="{13543CCD-A6F6-476B-8239-D8A3EE0DC026}"/>
              </a:ext>
            </a:extLst>
          </p:cNvPr>
          <p:cNvSpPr/>
          <p:nvPr/>
        </p:nvSpPr>
        <p:spPr>
          <a:xfrm>
            <a:off x="6929751" y="5480501"/>
            <a:ext cx="288758" cy="709863"/>
          </a:xfrm>
          <a:prstGeom prst="rightBrace">
            <a:avLst>
              <a:gd name="adj1" fmla="val 29166"/>
              <a:gd name="adj2" fmla="val 46610"/>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1" name="Image 20">
            <a:extLst>
              <a:ext uri="{FF2B5EF4-FFF2-40B4-BE49-F238E27FC236}">
                <a16:creationId xmlns:a16="http://schemas.microsoft.com/office/drawing/2014/main" id="{FA1464AD-CEA8-47B0-8FBA-E46819957513}"/>
              </a:ext>
            </a:extLst>
          </p:cNvPr>
          <p:cNvPicPr>
            <a:picLocks noChangeAspect="1"/>
          </p:cNvPicPr>
          <p:nvPr/>
        </p:nvPicPr>
        <p:blipFill>
          <a:blip r:embed="rId6"/>
          <a:stretch>
            <a:fillRect/>
          </a:stretch>
        </p:blipFill>
        <p:spPr>
          <a:xfrm>
            <a:off x="8548924" y="5327540"/>
            <a:ext cx="1591070" cy="425263"/>
          </a:xfrm>
          <a:prstGeom prst="rect">
            <a:avLst/>
          </a:prstGeom>
        </p:spPr>
      </p:pic>
    </p:spTree>
    <p:extLst>
      <p:ext uri="{BB962C8B-B14F-4D97-AF65-F5344CB8AC3E}">
        <p14:creationId xmlns:p14="http://schemas.microsoft.com/office/powerpoint/2010/main" val="69120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pic>
        <p:nvPicPr>
          <p:cNvPr id="3" name="Image 2">
            <a:extLst>
              <a:ext uri="{FF2B5EF4-FFF2-40B4-BE49-F238E27FC236}">
                <a16:creationId xmlns:a16="http://schemas.microsoft.com/office/drawing/2014/main" id="{991550F9-1EF9-4766-9C7D-1B7E67E4A8BB}"/>
              </a:ext>
            </a:extLst>
          </p:cNvPr>
          <p:cNvPicPr>
            <a:picLocks noChangeAspect="1"/>
          </p:cNvPicPr>
          <p:nvPr/>
        </p:nvPicPr>
        <p:blipFill>
          <a:blip r:embed="rId3"/>
          <a:stretch>
            <a:fillRect/>
          </a:stretch>
        </p:blipFill>
        <p:spPr>
          <a:xfrm>
            <a:off x="134647" y="2116073"/>
            <a:ext cx="6118617" cy="4204824"/>
          </a:xfrm>
          <a:prstGeom prst="rect">
            <a:avLst/>
          </a:prstGeom>
        </p:spPr>
      </p:pic>
      <p:sp>
        <p:nvSpPr>
          <p:cNvPr id="5" name="Rectangle 4">
            <a:extLst>
              <a:ext uri="{FF2B5EF4-FFF2-40B4-BE49-F238E27FC236}">
                <a16:creationId xmlns:a16="http://schemas.microsoft.com/office/drawing/2014/main" id="{77F88FF6-A553-4D6E-B2EC-675DB1A7D029}"/>
              </a:ext>
            </a:extLst>
          </p:cNvPr>
          <p:cNvSpPr>
            <a:spLocks noChangeArrowheads="1"/>
          </p:cNvSpPr>
          <p:nvPr/>
        </p:nvSpPr>
        <p:spPr bwMode="auto">
          <a:xfrm>
            <a:off x="128646" y="83558"/>
            <a:ext cx="10396372"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fr-FR" altLang="fr-FR" sz="3400" b="1" dirty="0">
                <a:solidFill>
                  <a:srgbClr val="313E48"/>
                </a:solidFill>
                <a:latin typeface="+mj-lt"/>
                <a:ea typeface="Times New Roman" panose="02020603050405020304" pitchFamily="18" charset="0"/>
                <a:cs typeface="TT161t00" charset="0"/>
              </a:rPr>
              <a:t>Mention NSA: Organisation des enseignements</a:t>
            </a:r>
            <a:endParaRPr lang="fr-FR" altLang="fr-FR" sz="3400" dirty="0">
              <a:solidFill>
                <a:srgbClr val="313E48"/>
              </a:solidFill>
              <a:latin typeface="+mj-lt"/>
            </a:endParaRPr>
          </a:p>
        </p:txBody>
      </p:sp>
      <p:sp>
        <p:nvSpPr>
          <p:cNvPr id="6" name="Rectangle 4">
            <a:extLst>
              <a:ext uri="{FF2B5EF4-FFF2-40B4-BE49-F238E27FC236}">
                <a16:creationId xmlns:a16="http://schemas.microsoft.com/office/drawing/2014/main" id="{1E01AA92-4F3C-4AC3-9F2F-89CDEB361BA1}"/>
              </a:ext>
            </a:extLst>
          </p:cNvPr>
          <p:cNvSpPr>
            <a:spLocks noChangeArrowheads="1"/>
          </p:cNvSpPr>
          <p:nvPr/>
        </p:nvSpPr>
        <p:spPr bwMode="auto">
          <a:xfrm>
            <a:off x="1547369" y="853594"/>
            <a:ext cx="2643865"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fr-FR" altLang="fr-FR" sz="2800" b="1" dirty="0">
                <a:solidFill>
                  <a:srgbClr val="9A0033"/>
                </a:solidFill>
                <a:latin typeface="+mj-lt"/>
                <a:ea typeface="Times New Roman" panose="02020603050405020304" pitchFamily="18" charset="0"/>
                <a:cs typeface="TT161t00" charset="0"/>
              </a:rPr>
              <a:t>M1 NSA </a:t>
            </a:r>
          </a:p>
          <a:p>
            <a:pPr algn="ctr" defTabSz="914377" eaLnBrk="0" fontAlgn="base" hangingPunct="0">
              <a:spcBef>
                <a:spcPct val="0"/>
              </a:spcBef>
              <a:spcAft>
                <a:spcPct val="0"/>
              </a:spcAft>
            </a:pPr>
            <a:r>
              <a:rPr lang="fr-FR" altLang="fr-FR" b="1" dirty="0">
                <a:solidFill>
                  <a:srgbClr val="9A0033"/>
                </a:solidFill>
                <a:latin typeface="+mj-lt"/>
                <a:ea typeface="Times New Roman" panose="02020603050405020304" pitchFamily="18" charset="0"/>
                <a:cs typeface="TT161t00" charset="0"/>
              </a:rPr>
              <a:t>(Campus Agro Saclay)</a:t>
            </a:r>
            <a:endParaRPr lang="fr-FR" altLang="fr-FR" sz="2800" dirty="0">
              <a:latin typeface="+mj-lt"/>
            </a:endParaRPr>
          </a:p>
        </p:txBody>
      </p:sp>
      <p:sp>
        <p:nvSpPr>
          <p:cNvPr id="7" name="Rectangle 4">
            <a:extLst>
              <a:ext uri="{FF2B5EF4-FFF2-40B4-BE49-F238E27FC236}">
                <a16:creationId xmlns:a16="http://schemas.microsoft.com/office/drawing/2014/main" id="{05F02D2E-EE23-49C1-949F-E64D0B50F019}"/>
              </a:ext>
            </a:extLst>
          </p:cNvPr>
          <p:cNvSpPr>
            <a:spLocks noChangeArrowheads="1"/>
          </p:cNvSpPr>
          <p:nvPr/>
        </p:nvSpPr>
        <p:spPr bwMode="auto">
          <a:xfrm>
            <a:off x="5744993" y="743199"/>
            <a:ext cx="6262227"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fr-FR" altLang="fr-FR" sz="2800" b="1" dirty="0">
                <a:solidFill>
                  <a:srgbClr val="9A0033"/>
                </a:solidFill>
                <a:latin typeface="+mj-lt"/>
                <a:ea typeface="Times New Roman" panose="02020603050405020304" pitchFamily="18" charset="0"/>
                <a:cs typeface="TT161t00" charset="0"/>
              </a:rPr>
              <a:t>Parcours de M2 </a:t>
            </a:r>
          </a:p>
          <a:p>
            <a:pPr algn="ctr" defTabSz="914377" eaLnBrk="0" fontAlgn="base" hangingPunct="0">
              <a:spcBef>
                <a:spcPct val="0"/>
              </a:spcBef>
              <a:spcAft>
                <a:spcPct val="0"/>
              </a:spcAft>
            </a:pPr>
            <a:r>
              <a:rPr lang="fr-FR" altLang="fr-FR" b="1" dirty="0">
                <a:solidFill>
                  <a:srgbClr val="9A0033"/>
                </a:solidFill>
                <a:latin typeface="+mj-lt"/>
                <a:ea typeface="Times New Roman" panose="02020603050405020304" pitchFamily="18" charset="0"/>
                <a:cs typeface="TT161t00" charset="0"/>
              </a:rPr>
              <a:t>(différents sites franciliens en fonction des parcours)</a:t>
            </a:r>
            <a:endParaRPr lang="fr-FR" altLang="fr-FR" sz="2800" dirty="0">
              <a:latin typeface="+mj-lt"/>
            </a:endParaRPr>
          </a:p>
        </p:txBody>
      </p:sp>
      <p:pic>
        <p:nvPicPr>
          <p:cNvPr id="8" name="Picture 2" descr="ttps://www.whoswho.fr/usr/l/H/L/logo%20paris%20diderot.jpg">
            <a:extLst>
              <a:ext uri="{FF2B5EF4-FFF2-40B4-BE49-F238E27FC236}">
                <a16:creationId xmlns:a16="http://schemas.microsoft.com/office/drawing/2014/main" id="{E842C10D-CE4B-43AD-A065-D770F4641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444" y="2368695"/>
            <a:ext cx="949442" cy="3845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tps://www.lesitedelevenementiel.com/wp-content/uploads/2008/09/LOGO-UPEC.jpg">
            <a:extLst>
              <a:ext uri="{FF2B5EF4-FFF2-40B4-BE49-F238E27FC236}">
                <a16:creationId xmlns:a16="http://schemas.microsoft.com/office/drawing/2014/main" id="{C4F67816-2FB5-4E69-8636-41B7CA2A0E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05625" y="1682471"/>
            <a:ext cx="613671" cy="613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tps://www.univ-paris5.fr/extension/parisdescartes/design/parisdescartes/images/logo.jpg">
            <a:extLst>
              <a:ext uri="{FF2B5EF4-FFF2-40B4-BE49-F238E27FC236}">
                <a16:creationId xmlns:a16="http://schemas.microsoft.com/office/drawing/2014/main" id="{30596530-B6FF-4CF2-884F-593A02D78F6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0838" y="2249548"/>
            <a:ext cx="2593987" cy="478890"/>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9BA07F9E-465F-44A9-A63D-D4F3F669BA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9299" y="1653813"/>
            <a:ext cx="3066807" cy="642329"/>
          </a:xfrm>
          <a:prstGeom prst="rect">
            <a:avLst/>
          </a:prstGeom>
        </p:spPr>
      </p:pic>
      <p:pic>
        <p:nvPicPr>
          <p:cNvPr id="12" name="Image 11">
            <a:extLst>
              <a:ext uri="{FF2B5EF4-FFF2-40B4-BE49-F238E27FC236}">
                <a16:creationId xmlns:a16="http://schemas.microsoft.com/office/drawing/2014/main" id="{E96297EF-F097-4A7A-9027-9F8727377CC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38895" y="1486085"/>
            <a:ext cx="1259975" cy="1259975"/>
          </a:xfrm>
          <a:prstGeom prst="rect">
            <a:avLst/>
          </a:prstGeom>
        </p:spPr>
      </p:pic>
      <p:pic>
        <p:nvPicPr>
          <p:cNvPr id="13" name="Picture 32">
            <a:extLst>
              <a:ext uri="{FF2B5EF4-FFF2-40B4-BE49-F238E27FC236}">
                <a16:creationId xmlns:a16="http://schemas.microsoft.com/office/drawing/2014/main" id="{7EFC6AFD-DA91-4D93-B484-DE4CA451885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9189" t="23484" r="19766"/>
          <a:stretch/>
        </p:blipFill>
        <p:spPr bwMode="auto">
          <a:xfrm>
            <a:off x="6877793" y="2973763"/>
            <a:ext cx="4714651" cy="3523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80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sp>
        <p:nvSpPr>
          <p:cNvPr id="3" name="Espace réservé du contenu 2">
            <a:extLst>
              <a:ext uri="{FF2B5EF4-FFF2-40B4-BE49-F238E27FC236}">
                <a16:creationId xmlns:a16="http://schemas.microsoft.com/office/drawing/2014/main" id="{3A9C6672-E5CD-4E52-93A8-5C8570890F17}"/>
              </a:ext>
            </a:extLst>
          </p:cNvPr>
          <p:cNvSpPr txBox="1">
            <a:spLocks/>
          </p:cNvSpPr>
          <p:nvPr/>
        </p:nvSpPr>
        <p:spPr bwMode="auto">
          <a:xfrm>
            <a:off x="835550" y="3492931"/>
            <a:ext cx="5635491" cy="1355539"/>
          </a:xfrm>
          <a:prstGeom prst="rect">
            <a:avLst/>
          </a:prstGeom>
          <a:solidFill>
            <a:schemeClr val="bg1"/>
          </a:solidFill>
          <a:ln w="28575" cmpd="sng">
            <a:solidFill>
              <a:srgbClr val="993366"/>
            </a:solid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pPr>
            <a:r>
              <a:rPr lang="fr-FR" sz="1600" dirty="0">
                <a:solidFill>
                  <a:srgbClr val="0D0D0D"/>
                </a:solidFill>
                <a:latin typeface="+mj-lt"/>
                <a:cs typeface="Arial Rounded MT Bold"/>
              </a:rPr>
              <a:t> Recherche et développement</a:t>
            </a:r>
          </a:p>
          <a:p>
            <a:pPr marL="0" indent="0">
              <a:lnSpc>
                <a:spcPct val="100000"/>
              </a:lnSpc>
              <a:spcBef>
                <a:spcPts val="0"/>
              </a:spcBef>
              <a:spcAft>
                <a:spcPts val="600"/>
              </a:spcAft>
            </a:pPr>
            <a:r>
              <a:rPr lang="fr-FR" sz="1600" dirty="0">
                <a:solidFill>
                  <a:srgbClr val="0D0D0D"/>
                </a:solidFill>
                <a:latin typeface="+mj-lt"/>
                <a:cs typeface="Arial Rounded MT Bold"/>
              </a:rPr>
              <a:t> Réglementation, santé publique</a:t>
            </a:r>
          </a:p>
          <a:p>
            <a:pPr marL="0" indent="0">
              <a:lnSpc>
                <a:spcPct val="100000"/>
              </a:lnSpc>
              <a:spcBef>
                <a:spcPts val="0"/>
              </a:spcBef>
              <a:spcAft>
                <a:spcPts val="600"/>
              </a:spcAft>
            </a:pPr>
            <a:r>
              <a:rPr lang="fr-FR" sz="1600" dirty="0">
                <a:solidFill>
                  <a:srgbClr val="0D0D0D"/>
                </a:solidFill>
                <a:latin typeface="+mj-lt"/>
                <a:cs typeface="Arial Rounded MT Bold"/>
              </a:rPr>
              <a:t> Audits techniques, services aux entreprises</a:t>
            </a:r>
          </a:p>
          <a:p>
            <a:pPr marL="0" indent="0">
              <a:lnSpc>
                <a:spcPct val="100000"/>
              </a:lnSpc>
              <a:spcBef>
                <a:spcPts val="0"/>
              </a:spcBef>
              <a:spcAft>
                <a:spcPts val="600"/>
              </a:spcAft>
            </a:pPr>
            <a:r>
              <a:rPr lang="fr-FR" sz="1600" dirty="0">
                <a:solidFill>
                  <a:srgbClr val="0D0D0D"/>
                </a:solidFill>
                <a:latin typeface="+mj-lt"/>
                <a:cs typeface="Arial Rounded MT Bold"/>
              </a:rPr>
              <a:t> Qualité, production, services technico-commerciaux</a:t>
            </a:r>
          </a:p>
          <a:p>
            <a:pPr marL="0" indent="0">
              <a:lnSpc>
                <a:spcPct val="100000"/>
              </a:lnSpc>
              <a:spcBef>
                <a:spcPts val="0"/>
              </a:spcBef>
              <a:spcAft>
                <a:spcPts val="600"/>
              </a:spcAft>
            </a:pPr>
            <a:endParaRPr lang="fr-FR" sz="1600" dirty="0">
              <a:solidFill>
                <a:srgbClr val="0D0D0D"/>
              </a:solidFill>
              <a:latin typeface="+mj-lt"/>
              <a:cs typeface="Arial Rounded MT Bold"/>
            </a:endParaRPr>
          </a:p>
        </p:txBody>
      </p:sp>
      <p:sp>
        <p:nvSpPr>
          <p:cNvPr id="5" name="Espace réservé du contenu 2">
            <a:extLst>
              <a:ext uri="{FF2B5EF4-FFF2-40B4-BE49-F238E27FC236}">
                <a16:creationId xmlns:a16="http://schemas.microsoft.com/office/drawing/2014/main" id="{E4B40403-390E-4EC4-9923-90EC5FE95504}"/>
              </a:ext>
            </a:extLst>
          </p:cNvPr>
          <p:cNvSpPr txBox="1">
            <a:spLocks/>
          </p:cNvSpPr>
          <p:nvPr/>
        </p:nvSpPr>
        <p:spPr bwMode="auto">
          <a:xfrm>
            <a:off x="5472481" y="4944006"/>
            <a:ext cx="5635492" cy="1715086"/>
          </a:xfrm>
          <a:prstGeom prst="rect">
            <a:avLst/>
          </a:prstGeom>
          <a:solidFill>
            <a:schemeClr val="bg1"/>
          </a:solidFill>
          <a:ln w="28575" cmpd="sng">
            <a:solidFill>
              <a:srgbClr val="993366"/>
            </a:solid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Arial"/>
              <a:buChar char="•"/>
            </a:pPr>
            <a:r>
              <a:rPr lang="fr-FR" sz="1600" dirty="0">
                <a:solidFill>
                  <a:srgbClr val="0D0D0D"/>
                </a:solidFill>
                <a:cs typeface="Arial Rounded MT Bold"/>
              </a:rPr>
              <a:t>Industries agro-alimentaires, cosmétiques, pharmaceutiques</a:t>
            </a:r>
          </a:p>
          <a:p>
            <a:pPr>
              <a:spcBef>
                <a:spcPts val="0"/>
              </a:spcBef>
              <a:spcAft>
                <a:spcPts val="600"/>
              </a:spcAft>
              <a:buFont typeface="Arial"/>
              <a:buChar char="•"/>
            </a:pPr>
            <a:r>
              <a:rPr lang="fr-FR" sz="1600" dirty="0">
                <a:solidFill>
                  <a:srgbClr val="0D0D0D"/>
                </a:solidFill>
                <a:cs typeface="Arial Rounded MT Bold"/>
              </a:rPr>
              <a:t>Agences de conseil </a:t>
            </a:r>
          </a:p>
          <a:p>
            <a:pPr>
              <a:spcBef>
                <a:spcPts val="0"/>
              </a:spcBef>
              <a:spcAft>
                <a:spcPts val="600"/>
              </a:spcAft>
              <a:buFont typeface="Arial"/>
              <a:buChar char="•"/>
            </a:pPr>
            <a:r>
              <a:rPr lang="fr-FR" sz="1600" dirty="0">
                <a:solidFill>
                  <a:srgbClr val="0D0D0D"/>
                </a:solidFill>
                <a:cs typeface="Arial Rounded MT Bold"/>
              </a:rPr>
              <a:t>Organismes d’évaluation (ANSES, EFSA, INVS, INPES, ..)</a:t>
            </a:r>
          </a:p>
          <a:p>
            <a:pPr>
              <a:spcBef>
                <a:spcPts val="0"/>
              </a:spcBef>
              <a:spcAft>
                <a:spcPts val="600"/>
              </a:spcAft>
              <a:buFont typeface="Arial"/>
              <a:buChar char="•"/>
            </a:pPr>
            <a:r>
              <a:rPr lang="fr-FR" sz="1600" dirty="0">
                <a:solidFill>
                  <a:srgbClr val="0D0D0D"/>
                </a:solidFill>
                <a:cs typeface="Arial Rounded MT Bold"/>
              </a:rPr>
              <a:t>Administrations (DGCCRF, DGAL, ...)</a:t>
            </a:r>
          </a:p>
          <a:p>
            <a:pPr>
              <a:spcBef>
                <a:spcPts val="0"/>
              </a:spcBef>
              <a:spcAft>
                <a:spcPts val="600"/>
              </a:spcAft>
              <a:buFont typeface="Arial"/>
              <a:buChar char="•"/>
            </a:pPr>
            <a:r>
              <a:rPr lang="fr-FR" sz="1600" dirty="0">
                <a:solidFill>
                  <a:srgbClr val="0D0D0D"/>
                </a:solidFill>
                <a:cs typeface="Arial Rounded MT Bold"/>
              </a:rPr>
              <a:t>Organismes de recherche (INRAE…) &amp; universités</a:t>
            </a:r>
          </a:p>
        </p:txBody>
      </p:sp>
      <p:sp>
        <p:nvSpPr>
          <p:cNvPr id="6" name="Rectangle à coins arrondis 22">
            <a:extLst>
              <a:ext uri="{FF2B5EF4-FFF2-40B4-BE49-F238E27FC236}">
                <a16:creationId xmlns:a16="http://schemas.microsoft.com/office/drawing/2014/main" id="{95794042-49A2-49A8-9829-B75F3917E965}"/>
              </a:ext>
            </a:extLst>
          </p:cNvPr>
          <p:cNvSpPr/>
          <p:nvPr/>
        </p:nvSpPr>
        <p:spPr>
          <a:xfrm rot="16200000">
            <a:off x="-302412" y="3810659"/>
            <a:ext cx="1555845" cy="720080"/>
          </a:xfrm>
          <a:prstGeom prst="roundRect">
            <a:avLst/>
          </a:prstGeom>
          <a:solidFill>
            <a:srgbClr val="CC3399">
              <a:alpha val="20000"/>
            </a:srgbClr>
          </a:solidFill>
          <a:ln w="28575">
            <a:solidFill>
              <a:srgbClr val="993366"/>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solidFill>
                  <a:schemeClr val="tx1"/>
                </a:solidFill>
                <a:latin typeface="+mj-lt"/>
                <a:cs typeface="Arial Rounded MT Bold"/>
              </a:rPr>
              <a:t>MISSIONS</a:t>
            </a:r>
          </a:p>
        </p:txBody>
      </p:sp>
      <p:sp>
        <p:nvSpPr>
          <p:cNvPr id="7" name="Rectangle à coins arrondis 36">
            <a:extLst>
              <a:ext uri="{FF2B5EF4-FFF2-40B4-BE49-F238E27FC236}">
                <a16:creationId xmlns:a16="http://schemas.microsoft.com/office/drawing/2014/main" id="{7292DE5D-A8E6-4384-8671-5373CEE68D9A}"/>
              </a:ext>
            </a:extLst>
          </p:cNvPr>
          <p:cNvSpPr/>
          <p:nvPr/>
        </p:nvSpPr>
        <p:spPr>
          <a:xfrm rot="16200000">
            <a:off x="4296134" y="5459978"/>
            <a:ext cx="1733263" cy="619430"/>
          </a:xfrm>
          <a:prstGeom prst="roundRect">
            <a:avLst/>
          </a:prstGeom>
          <a:solidFill>
            <a:srgbClr val="CC3399">
              <a:alpha val="20000"/>
            </a:srgbClr>
          </a:solidFill>
          <a:ln w="28575">
            <a:solidFill>
              <a:srgbClr val="993366"/>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a:solidFill>
                  <a:schemeClr val="tx1"/>
                </a:solidFill>
                <a:cs typeface="Arial Rounded MT Bold"/>
              </a:rPr>
              <a:t>STRUCTURES</a:t>
            </a:r>
          </a:p>
        </p:txBody>
      </p:sp>
      <p:sp>
        <p:nvSpPr>
          <p:cNvPr id="8" name="Rectangle 4">
            <a:extLst>
              <a:ext uri="{FF2B5EF4-FFF2-40B4-BE49-F238E27FC236}">
                <a16:creationId xmlns:a16="http://schemas.microsoft.com/office/drawing/2014/main" id="{F07C3885-289E-4B6D-9BD2-EE98BA0A50A3}"/>
              </a:ext>
            </a:extLst>
          </p:cNvPr>
          <p:cNvSpPr>
            <a:spLocks noChangeArrowheads="1"/>
          </p:cNvSpPr>
          <p:nvPr/>
        </p:nvSpPr>
        <p:spPr bwMode="auto">
          <a:xfrm>
            <a:off x="85090" y="38603"/>
            <a:ext cx="8276625" cy="615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fr-FR" altLang="fr-FR" sz="3400" b="1" dirty="0">
                <a:solidFill>
                  <a:srgbClr val="313E48"/>
                </a:solidFill>
                <a:latin typeface="+mj-lt"/>
                <a:ea typeface="Times New Roman" panose="02020603050405020304" pitchFamily="18" charset="0"/>
                <a:cs typeface="TT161t00" charset="0"/>
              </a:rPr>
              <a:t>Mention NSA: Insertion et débouchés</a:t>
            </a:r>
            <a:endParaRPr lang="fr-FR" altLang="fr-FR" sz="3400" dirty="0">
              <a:solidFill>
                <a:srgbClr val="313E48"/>
              </a:solidFill>
              <a:latin typeface="+mj-lt"/>
            </a:endParaRPr>
          </a:p>
        </p:txBody>
      </p:sp>
      <p:pic>
        <p:nvPicPr>
          <p:cNvPr id="9" name="Image 8">
            <a:extLst>
              <a:ext uri="{FF2B5EF4-FFF2-40B4-BE49-F238E27FC236}">
                <a16:creationId xmlns:a16="http://schemas.microsoft.com/office/drawing/2014/main" id="{42F83508-B9FC-4BCA-9105-68879CD99628}"/>
              </a:ext>
            </a:extLst>
          </p:cNvPr>
          <p:cNvPicPr>
            <a:picLocks noChangeAspect="1"/>
          </p:cNvPicPr>
          <p:nvPr/>
        </p:nvPicPr>
        <p:blipFill rotWithShape="1">
          <a:blip r:embed="rId4"/>
          <a:srcRect l="9086" t="14827" r="6421" b="7355"/>
          <a:stretch/>
        </p:blipFill>
        <p:spPr>
          <a:xfrm>
            <a:off x="122830" y="1193947"/>
            <a:ext cx="6196083" cy="2100891"/>
          </a:xfrm>
          <a:prstGeom prst="rect">
            <a:avLst/>
          </a:prstGeom>
          <a:ln w="28575">
            <a:solidFill>
              <a:srgbClr val="993366"/>
            </a:solidFill>
          </a:ln>
        </p:spPr>
      </p:pic>
      <p:sp>
        <p:nvSpPr>
          <p:cNvPr id="10" name="ZoneTexte 9">
            <a:extLst>
              <a:ext uri="{FF2B5EF4-FFF2-40B4-BE49-F238E27FC236}">
                <a16:creationId xmlns:a16="http://schemas.microsoft.com/office/drawing/2014/main" id="{1BA01295-82B2-4730-82D7-B490A228FE04}"/>
              </a:ext>
            </a:extLst>
          </p:cNvPr>
          <p:cNvSpPr txBox="1"/>
          <p:nvPr/>
        </p:nvSpPr>
        <p:spPr>
          <a:xfrm>
            <a:off x="122830" y="695830"/>
            <a:ext cx="9635319" cy="369332"/>
          </a:xfrm>
          <a:prstGeom prst="rect">
            <a:avLst/>
          </a:prstGeom>
          <a:noFill/>
        </p:spPr>
        <p:txBody>
          <a:bodyPr wrap="square" rtlCol="0">
            <a:spAutoFit/>
          </a:bodyPr>
          <a:lstStyle/>
          <a:p>
            <a:r>
              <a:rPr lang="fr-FR" b="1" dirty="0"/>
              <a:t>Promotion 2019-2020, devenir des diplômés 30 mois après l’obtention du diplôme </a:t>
            </a:r>
          </a:p>
        </p:txBody>
      </p:sp>
      <p:pic>
        <p:nvPicPr>
          <p:cNvPr id="11" name="Image 10">
            <a:extLst>
              <a:ext uri="{FF2B5EF4-FFF2-40B4-BE49-F238E27FC236}">
                <a16:creationId xmlns:a16="http://schemas.microsoft.com/office/drawing/2014/main" id="{2442104C-F185-490A-8C9C-19DB5719BA84}"/>
              </a:ext>
            </a:extLst>
          </p:cNvPr>
          <p:cNvPicPr>
            <a:picLocks noChangeAspect="1"/>
          </p:cNvPicPr>
          <p:nvPr/>
        </p:nvPicPr>
        <p:blipFill rotWithShape="1">
          <a:blip r:embed="rId5"/>
          <a:srcRect l="3299"/>
          <a:stretch/>
        </p:blipFill>
        <p:spPr>
          <a:xfrm>
            <a:off x="6537277" y="1168162"/>
            <a:ext cx="5531893" cy="2100891"/>
          </a:xfrm>
          <a:prstGeom prst="rect">
            <a:avLst/>
          </a:prstGeom>
          <a:ln w="28575">
            <a:solidFill>
              <a:srgbClr val="993366"/>
            </a:solidFill>
          </a:ln>
        </p:spPr>
      </p:pic>
    </p:spTree>
    <p:extLst>
      <p:ext uri="{BB962C8B-B14F-4D97-AF65-F5344CB8AC3E}">
        <p14:creationId xmlns:p14="http://schemas.microsoft.com/office/powerpoint/2010/main" val="1570361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pic>
        <p:nvPicPr>
          <p:cNvPr id="6" name="Image 5">
            <a:extLst>
              <a:ext uri="{FF2B5EF4-FFF2-40B4-BE49-F238E27FC236}">
                <a16:creationId xmlns:a16="http://schemas.microsoft.com/office/drawing/2014/main" id="{07E30F80-1179-46AB-9554-EF2EA1AA5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540340"/>
            <a:ext cx="8896853" cy="5934201"/>
          </a:xfrm>
          <a:prstGeom prst="rect">
            <a:avLst/>
          </a:prstGeom>
        </p:spPr>
      </p:pic>
      <p:sp>
        <p:nvSpPr>
          <p:cNvPr id="7" name="ZoneTexte 6">
            <a:extLst>
              <a:ext uri="{FF2B5EF4-FFF2-40B4-BE49-F238E27FC236}">
                <a16:creationId xmlns:a16="http://schemas.microsoft.com/office/drawing/2014/main" id="{A3CCD0D5-6153-46C6-96F2-1ED3362727B5}"/>
              </a:ext>
            </a:extLst>
          </p:cNvPr>
          <p:cNvSpPr txBox="1"/>
          <p:nvPr/>
        </p:nvSpPr>
        <p:spPr>
          <a:xfrm>
            <a:off x="2694224" y="81238"/>
            <a:ext cx="6675867" cy="400110"/>
          </a:xfrm>
          <a:prstGeom prst="rect">
            <a:avLst/>
          </a:prstGeom>
          <a:noFill/>
        </p:spPr>
        <p:txBody>
          <a:bodyPr wrap="none" rtlCol="0">
            <a:spAutoFit/>
          </a:bodyPr>
          <a:lstStyle/>
          <a:p>
            <a:r>
              <a:rPr lang="fr-FR" sz="2000" dirty="0"/>
              <a:t>Cérémonie de remise de diplôme – Promo 2021 - 2022</a:t>
            </a:r>
          </a:p>
        </p:txBody>
      </p:sp>
    </p:spTree>
    <p:extLst>
      <p:ext uri="{BB962C8B-B14F-4D97-AF65-F5344CB8AC3E}">
        <p14:creationId xmlns:p14="http://schemas.microsoft.com/office/powerpoint/2010/main" val="61159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59" name="CustomShape 2"/>
          <p:cNvSpPr/>
          <p:nvPr/>
        </p:nvSpPr>
        <p:spPr bwMode="auto">
          <a:xfrm>
            <a:off x="5207475" y="5535542"/>
            <a:ext cx="2729517" cy="7437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b">
            <a:noAutofit/>
          </a:bodyPr>
          <a:lstStyle/>
          <a:p>
            <a:pPr marL="0" marR="0" lvl="0" indent="0" algn="l" defTabSz="914377" eaLnBrk="1" fontAlgn="auto" latinLnBrk="0" hangingPunct="1">
              <a:lnSpc>
                <a:spcPct val="90000"/>
              </a:lnSpc>
              <a:spcBef>
                <a:spcPts val="1001"/>
              </a:spcBef>
              <a:spcAft>
                <a:spcPts val="0"/>
              </a:spcAft>
              <a:buClrTx/>
              <a:buSzTx/>
              <a:buFontTx/>
              <a:buNone/>
              <a:tabLst>
                <a:tab pos="0" algn="l"/>
              </a:tabLst>
              <a:defRPr/>
            </a:pPr>
            <a:r>
              <a:rPr kumimoji="0" lang="fr-FR" sz="3200" b="0" i="0" u="none" strike="noStrike" kern="0" cap="all" spc="-1" normalizeH="0" baseline="0" noProof="0" dirty="0">
                <a:ln>
                  <a:noFill/>
                </a:ln>
                <a:solidFill>
                  <a:srgbClr val="FFFFFF"/>
                </a:solidFill>
                <a:effectLst/>
                <a:uLnTx/>
                <a:uFillTx/>
                <a:latin typeface="Open Sans"/>
                <a:ea typeface="DejaVu Sans"/>
                <a:cs typeface="DejaVu Sans"/>
              </a:rPr>
              <a:t>à </a:t>
            </a:r>
            <a:r>
              <a:rPr kumimoji="0" lang="fr-FR" sz="3200" b="0" i="0" u="none" strike="noStrike" kern="0" cap="none" spc="-1" normalizeH="0" baseline="0" noProof="0" dirty="0">
                <a:ln>
                  <a:noFill/>
                </a:ln>
                <a:solidFill>
                  <a:srgbClr val="FFFFFF"/>
                </a:solidFill>
                <a:effectLst/>
                <a:uLnTx/>
                <a:uFillTx/>
                <a:latin typeface="Open Sans"/>
                <a:ea typeface="DejaVu Sans"/>
                <a:cs typeface="DejaVu Sans"/>
              </a:rPr>
              <a:t>BIENTÔT !</a:t>
            </a:r>
            <a:endParaRPr kumimoji="0" lang="en-GB" sz="3200" b="0" i="0" u="none" strike="noStrike" kern="0" cap="none" spc="-1" normalizeH="0" baseline="0" noProof="0" dirty="0">
              <a:ln>
                <a:noFill/>
              </a:ln>
              <a:solidFill>
                <a:prstClr val="black"/>
              </a:solidFill>
              <a:effectLst/>
              <a:uLnTx/>
              <a:uFillTx/>
              <a:latin typeface="Arial"/>
              <a:ea typeface="DejaVu Sans"/>
              <a:cs typeface="DejaVu Sans"/>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3848961" y="2037254"/>
            <a:ext cx="5125875" cy="3418853"/>
          </a:xfrm>
          <a:prstGeom prst="rect">
            <a:avLst/>
          </a:prstGeom>
        </p:spPr>
      </p:pic>
      <p:pic>
        <p:nvPicPr>
          <p:cNvPr id="6" name="Image 5"/>
          <p:cNvPicPr>
            <a:picLocks noChangeAspect="1"/>
          </p:cNvPicPr>
          <p:nvPr/>
        </p:nvPicPr>
        <p:blipFill>
          <a:blip r:embed="rId3"/>
          <a:stretch/>
        </p:blipFill>
        <p:spPr bwMode="auto">
          <a:xfrm>
            <a:off x="757427" y="2824124"/>
            <a:ext cx="2181916" cy="24336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sp>
        <p:nvSpPr>
          <p:cNvPr id="8" name="Title 7">
            <a:extLst>
              <a:ext uri="{FF2B5EF4-FFF2-40B4-BE49-F238E27FC236}">
                <a16:creationId xmlns:a16="http://schemas.microsoft.com/office/drawing/2014/main" id="{B3340296-F851-F34D-862A-74F631AD4560}"/>
              </a:ext>
            </a:extLst>
          </p:cNvPr>
          <p:cNvSpPr>
            <a:spLocks noGrp="1"/>
          </p:cNvSpPr>
          <p:nvPr>
            <p:ph type="ctrTitle"/>
          </p:nvPr>
        </p:nvSpPr>
        <p:spPr>
          <a:xfrm>
            <a:off x="4637079" y="1560390"/>
            <a:ext cx="7554921" cy="3252160"/>
          </a:xfrm>
        </p:spPr>
        <p:txBody>
          <a:bodyPr/>
          <a:lstStyle/>
          <a:p>
            <a:r>
              <a:rPr lang="en-US" dirty="0" err="1"/>
              <a:t>Présentation</a:t>
            </a:r>
            <a:r>
              <a:rPr lang="en-US" dirty="0"/>
              <a:t> de la</a:t>
            </a:r>
            <a:br>
              <a:rPr lang="en-US" dirty="0"/>
            </a:br>
            <a:r>
              <a:rPr lang="en-US" dirty="0"/>
              <a:t>Graduate School </a:t>
            </a:r>
            <a:r>
              <a:rPr lang="en-US" dirty="0" err="1"/>
              <a:t>Biosphera</a:t>
            </a:r>
            <a:endParaRPr lang="en-US" dirty="0"/>
          </a:p>
        </p:txBody>
      </p:sp>
      <p:pic>
        <p:nvPicPr>
          <p:cNvPr id="6" name="Image 5">
            <a:extLst>
              <a:ext uri="{FF2B5EF4-FFF2-40B4-BE49-F238E27FC236}">
                <a16:creationId xmlns:a16="http://schemas.microsoft.com/office/drawing/2014/main" id="{48A90E34-0B9C-4C7F-996C-B6434FFA90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011"/>
          <a:stretch/>
        </p:blipFill>
        <p:spPr bwMode="auto">
          <a:xfrm>
            <a:off x="0" y="0"/>
            <a:ext cx="4296697" cy="6858000"/>
          </a:xfrm>
          <a:prstGeom prst="rect">
            <a:avLst/>
          </a:prstGeom>
        </p:spPr>
      </p:pic>
    </p:spTree>
    <p:extLst>
      <p:ext uri="{BB962C8B-B14F-4D97-AF65-F5344CB8AC3E}">
        <p14:creationId xmlns:p14="http://schemas.microsoft.com/office/powerpoint/2010/main" val="309754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5983654" y="2173654"/>
            <a:ext cx="224692" cy="9144000"/>
          </a:xfrm>
          <a:prstGeom prst="rect">
            <a:avLst/>
          </a:prstGeom>
        </p:spPr>
      </p:pic>
      <p:sp>
        <p:nvSpPr>
          <p:cNvPr id="3" name="Title 2">
            <a:extLst>
              <a:ext uri="{FF2B5EF4-FFF2-40B4-BE49-F238E27FC236}">
                <a16:creationId xmlns:a16="http://schemas.microsoft.com/office/drawing/2014/main" id="{A1A923CD-45DF-9448-B44B-C121FABDD12D}"/>
              </a:ext>
            </a:extLst>
          </p:cNvPr>
          <p:cNvSpPr>
            <a:spLocks noGrp="1"/>
          </p:cNvSpPr>
          <p:nvPr>
            <p:ph type="title"/>
          </p:nvPr>
        </p:nvSpPr>
        <p:spPr>
          <a:xfrm>
            <a:off x="374014" y="274638"/>
            <a:ext cx="10177131" cy="562074"/>
          </a:xfrm>
        </p:spPr>
        <p:txBody>
          <a:bodyPr>
            <a:normAutofit fontScale="90000"/>
          </a:bodyPr>
          <a:lstStyle/>
          <a:p>
            <a:r>
              <a:rPr lang="en-US" dirty="0"/>
              <a:t>Les 17 Graduate Schools, 1 </a:t>
            </a:r>
            <a:r>
              <a:rPr lang="en-US" dirty="0" err="1"/>
              <a:t>institut</a:t>
            </a:r>
            <a:r>
              <a:rPr lang="en-US" dirty="0"/>
              <a:t>, 3 </a:t>
            </a:r>
            <a:r>
              <a:rPr lang="en-US" dirty="0" err="1"/>
              <a:t>domaines</a:t>
            </a:r>
            <a:endParaRPr lang="en-US" dirty="0"/>
          </a:p>
        </p:txBody>
      </p:sp>
      <p:sp>
        <p:nvSpPr>
          <p:cNvPr id="8" name="Rectangle 7">
            <a:extLst>
              <a:ext uri="{FF2B5EF4-FFF2-40B4-BE49-F238E27FC236}">
                <a16:creationId xmlns:a16="http://schemas.microsoft.com/office/drawing/2014/main" id="{6CEE6BD9-FE73-46E3-929C-61B2C79CC6CC}"/>
              </a:ext>
            </a:extLst>
          </p:cNvPr>
          <p:cNvSpPr/>
          <p:nvPr/>
        </p:nvSpPr>
        <p:spPr bwMode="auto">
          <a:xfrm>
            <a:off x="323478" y="994862"/>
            <a:ext cx="11643908" cy="1877181"/>
          </a:xfrm>
          <a:prstGeom prst="rect">
            <a:avLst/>
          </a:prstGeom>
        </p:spPr>
        <p:txBody>
          <a:bodyPr wrap="square">
            <a:spAutoFit/>
          </a:bodyPr>
          <a:lstStyle/>
          <a:p>
            <a:pPr>
              <a:spcAft>
                <a:spcPts val="800"/>
              </a:spcAft>
              <a:defRPr/>
            </a:pPr>
            <a:r>
              <a:rPr lang="fr-FR" sz="2400" b="1" dirty="0">
                <a:solidFill>
                  <a:schemeClr val="accent6"/>
                </a:solidFill>
                <a:latin typeface="Open Sans"/>
                <a:ea typeface="Open Sans"/>
                <a:cs typeface="Open Sans"/>
              </a:rPr>
              <a:t>Qu’est-ce qu’une </a:t>
            </a:r>
            <a:r>
              <a:rPr lang="fr-FR" sz="2400" b="1" dirty="0" err="1">
                <a:solidFill>
                  <a:schemeClr val="accent6"/>
                </a:solidFill>
                <a:latin typeface="Open Sans"/>
                <a:ea typeface="Open Sans"/>
                <a:cs typeface="Open Sans"/>
              </a:rPr>
              <a:t>Graduate</a:t>
            </a:r>
            <a:r>
              <a:rPr lang="fr-FR" sz="2400" b="1" dirty="0">
                <a:solidFill>
                  <a:schemeClr val="accent6"/>
                </a:solidFill>
                <a:latin typeface="Open Sans"/>
                <a:ea typeface="Open Sans"/>
                <a:cs typeface="Open Sans"/>
              </a:rPr>
              <a:t> </a:t>
            </a:r>
            <a:r>
              <a:rPr lang="fr-FR" sz="2400" b="1" dirty="0" err="1">
                <a:solidFill>
                  <a:schemeClr val="accent6"/>
                </a:solidFill>
                <a:latin typeface="Open Sans"/>
                <a:ea typeface="Open Sans"/>
                <a:cs typeface="Open Sans"/>
              </a:rPr>
              <a:t>School</a:t>
            </a:r>
            <a:r>
              <a:rPr lang="fr-FR" sz="2400" b="1" dirty="0">
                <a:solidFill>
                  <a:schemeClr val="accent6"/>
                </a:solidFill>
                <a:latin typeface="Open Sans"/>
                <a:ea typeface="Open Sans"/>
                <a:cs typeface="Open Sans"/>
              </a:rPr>
              <a:t> ?</a:t>
            </a:r>
            <a:endParaRPr lang="fr-FR" sz="1850" b="1" dirty="0">
              <a:solidFill>
                <a:schemeClr val="accent6"/>
              </a:solidFill>
              <a:latin typeface="Open Sans"/>
              <a:ea typeface="Open Sans"/>
              <a:cs typeface="Open Sans"/>
            </a:endParaRPr>
          </a:p>
          <a:p>
            <a:pPr>
              <a:spcAft>
                <a:spcPts val="800"/>
              </a:spcAft>
              <a:defRPr/>
            </a:pPr>
            <a:r>
              <a:rPr lang="fr-FR" sz="2150" dirty="0">
                <a:solidFill>
                  <a:srgbClr val="63003C"/>
                </a:solidFill>
                <a:latin typeface="Open Sans"/>
                <a:ea typeface="Open Sans"/>
                <a:cs typeface="Open Sans"/>
              </a:rPr>
              <a:t>Une </a:t>
            </a:r>
            <a:r>
              <a:rPr lang="fr-FR" sz="2150" dirty="0" err="1">
                <a:solidFill>
                  <a:srgbClr val="63003C"/>
                </a:solidFill>
                <a:latin typeface="Open Sans"/>
                <a:ea typeface="Open Sans"/>
                <a:cs typeface="Open Sans"/>
              </a:rPr>
              <a:t>Graduate</a:t>
            </a:r>
            <a:r>
              <a:rPr lang="fr-FR" sz="2150" dirty="0">
                <a:solidFill>
                  <a:srgbClr val="63003C"/>
                </a:solidFill>
                <a:latin typeface="Open Sans"/>
                <a:ea typeface="Open Sans"/>
                <a:cs typeface="Open Sans"/>
              </a:rPr>
              <a:t> </a:t>
            </a:r>
            <a:r>
              <a:rPr lang="fr-FR" sz="2150" dirty="0" err="1">
                <a:solidFill>
                  <a:srgbClr val="63003C"/>
                </a:solidFill>
                <a:latin typeface="Open Sans"/>
                <a:ea typeface="Open Sans"/>
                <a:cs typeface="Open Sans"/>
              </a:rPr>
              <a:t>School</a:t>
            </a:r>
            <a:r>
              <a:rPr lang="fr-FR" sz="2150" dirty="0">
                <a:solidFill>
                  <a:srgbClr val="63003C"/>
                </a:solidFill>
                <a:latin typeface="Open Sans"/>
                <a:ea typeface="Open Sans"/>
                <a:cs typeface="Open Sans"/>
              </a:rPr>
              <a:t> coordonne des </a:t>
            </a:r>
            <a:r>
              <a:rPr lang="fr-FR" sz="2150" b="1" dirty="0">
                <a:solidFill>
                  <a:srgbClr val="63003C"/>
                </a:solidFill>
                <a:latin typeface="Open Sans"/>
                <a:ea typeface="Open Sans"/>
                <a:cs typeface="Open Sans"/>
              </a:rPr>
              <a:t>masters</a:t>
            </a:r>
            <a:r>
              <a:rPr lang="fr-FR" sz="2150" dirty="0">
                <a:solidFill>
                  <a:srgbClr val="63003C"/>
                </a:solidFill>
                <a:latin typeface="Open Sans"/>
                <a:ea typeface="Open Sans"/>
                <a:cs typeface="Open Sans"/>
              </a:rPr>
              <a:t>, des </a:t>
            </a:r>
            <a:r>
              <a:rPr lang="fr-FR" sz="2150" b="1" dirty="0">
                <a:solidFill>
                  <a:srgbClr val="63003C"/>
                </a:solidFill>
                <a:latin typeface="Open Sans"/>
                <a:ea typeface="Open Sans"/>
                <a:cs typeface="Open Sans"/>
              </a:rPr>
              <a:t>programmes de formations</a:t>
            </a:r>
            <a:r>
              <a:rPr lang="fr-FR" sz="2150" dirty="0">
                <a:solidFill>
                  <a:srgbClr val="63003C"/>
                </a:solidFill>
                <a:latin typeface="Open Sans"/>
                <a:ea typeface="Open Sans"/>
                <a:cs typeface="Open Sans"/>
              </a:rPr>
              <a:t>, des </a:t>
            </a:r>
            <a:r>
              <a:rPr lang="fr-FR" sz="2150" b="1" dirty="0">
                <a:solidFill>
                  <a:srgbClr val="63003C"/>
                </a:solidFill>
                <a:latin typeface="Open Sans"/>
                <a:ea typeface="Open Sans"/>
                <a:cs typeface="Open Sans"/>
              </a:rPr>
              <a:t>écoles doctorales</a:t>
            </a:r>
            <a:r>
              <a:rPr lang="fr-FR" sz="2150" dirty="0">
                <a:solidFill>
                  <a:srgbClr val="63003C"/>
                </a:solidFill>
                <a:latin typeface="Open Sans"/>
                <a:ea typeface="Open Sans"/>
                <a:cs typeface="Open Sans"/>
              </a:rPr>
              <a:t> et des actions de </a:t>
            </a:r>
            <a:r>
              <a:rPr lang="fr-FR" sz="2150" b="1" dirty="0">
                <a:solidFill>
                  <a:srgbClr val="63003C"/>
                </a:solidFill>
                <a:latin typeface="Open Sans"/>
                <a:ea typeface="Open Sans"/>
                <a:cs typeface="Open Sans"/>
              </a:rPr>
              <a:t>recherche</a:t>
            </a:r>
            <a:r>
              <a:rPr lang="fr-FR" sz="2150" dirty="0">
                <a:solidFill>
                  <a:srgbClr val="63003C"/>
                </a:solidFill>
                <a:latin typeface="Open Sans"/>
                <a:ea typeface="Open Sans"/>
                <a:cs typeface="Open Sans"/>
              </a:rPr>
              <a:t> autour d’une thématique ou d’une discipline en croisant les compétences des composantes universitaires, des grandes écoles et des organismes de recherche</a:t>
            </a:r>
            <a:endParaRPr lang="fr-FR" sz="2150" dirty="0">
              <a:solidFill>
                <a:srgbClr val="63003C"/>
              </a:solidFill>
            </a:endParaRPr>
          </a:p>
        </p:txBody>
      </p:sp>
      <p:pic>
        <p:nvPicPr>
          <p:cNvPr id="9" name="Image 8">
            <a:extLst>
              <a:ext uri="{FF2B5EF4-FFF2-40B4-BE49-F238E27FC236}">
                <a16:creationId xmlns:a16="http://schemas.microsoft.com/office/drawing/2014/main" id="{1AA1D8C7-4172-48DB-95FD-839EC5F25905}"/>
              </a:ext>
            </a:extLst>
          </p:cNvPr>
          <p:cNvPicPr>
            <a:picLocks noChangeAspect="1"/>
          </p:cNvPicPr>
          <p:nvPr/>
        </p:nvPicPr>
        <p:blipFill>
          <a:blip r:embed="rId3"/>
          <a:stretch/>
        </p:blipFill>
        <p:spPr bwMode="auto">
          <a:xfrm>
            <a:off x="1391477" y="3177243"/>
            <a:ext cx="9840416" cy="1307875"/>
          </a:xfrm>
          <a:prstGeom prst="rect">
            <a:avLst/>
          </a:prstGeom>
        </p:spPr>
      </p:pic>
      <p:sp>
        <p:nvSpPr>
          <p:cNvPr id="11" name="Ellipse 10">
            <a:extLst>
              <a:ext uri="{FF2B5EF4-FFF2-40B4-BE49-F238E27FC236}">
                <a16:creationId xmlns:a16="http://schemas.microsoft.com/office/drawing/2014/main" id="{8B43077A-B769-4371-BB14-D04B90F27B59}"/>
              </a:ext>
            </a:extLst>
          </p:cNvPr>
          <p:cNvSpPr/>
          <p:nvPr/>
        </p:nvSpPr>
        <p:spPr bwMode="auto">
          <a:xfrm>
            <a:off x="4945299" y="3717032"/>
            <a:ext cx="2400267" cy="9830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pic>
        <p:nvPicPr>
          <p:cNvPr id="12" name="Image 11">
            <a:extLst>
              <a:ext uri="{FF2B5EF4-FFF2-40B4-BE49-F238E27FC236}">
                <a16:creationId xmlns:a16="http://schemas.microsoft.com/office/drawing/2014/main" id="{CF8E0603-9677-4D11-BEC6-119CCCFE6238}"/>
              </a:ext>
            </a:extLst>
          </p:cNvPr>
          <p:cNvPicPr>
            <a:picLocks noChangeAspect="1"/>
          </p:cNvPicPr>
          <p:nvPr/>
        </p:nvPicPr>
        <p:blipFill>
          <a:blip r:embed="rId4"/>
          <a:stretch/>
        </p:blipFill>
        <p:spPr bwMode="auto">
          <a:xfrm>
            <a:off x="4253338" y="5005317"/>
            <a:ext cx="1554631" cy="1496024"/>
          </a:xfrm>
          <a:prstGeom prst="rect">
            <a:avLst/>
          </a:prstGeom>
        </p:spPr>
      </p:pic>
      <p:sp>
        <p:nvSpPr>
          <p:cNvPr id="13" name="Flèche : angle droit 12">
            <a:extLst>
              <a:ext uri="{FF2B5EF4-FFF2-40B4-BE49-F238E27FC236}">
                <a16:creationId xmlns:a16="http://schemas.microsoft.com/office/drawing/2014/main" id="{B29E0F6F-255C-49A6-8252-A9E738B7B975}"/>
              </a:ext>
            </a:extLst>
          </p:cNvPr>
          <p:cNvSpPr/>
          <p:nvPr/>
        </p:nvSpPr>
        <p:spPr bwMode="auto">
          <a:xfrm>
            <a:off x="5807968" y="4677139"/>
            <a:ext cx="768085" cy="1307875"/>
          </a:xfrm>
          <a:prstGeom prst="bentUpArrow">
            <a:avLst>
              <a:gd name="adj1" fmla="val 25000"/>
              <a:gd name="adj2" fmla="val 34921"/>
              <a:gd name="adj3" fmla="val 25000"/>
            </a:avLst>
          </a:prstGeom>
          <a:solidFill>
            <a:srgbClr val="92D050"/>
          </a:solidFill>
          <a:ln>
            <a:solidFill>
              <a:srgbClr val="009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Tree>
    <p:extLst>
      <p:ext uri="{BB962C8B-B14F-4D97-AF65-F5344CB8AC3E}">
        <p14:creationId xmlns:p14="http://schemas.microsoft.com/office/powerpoint/2010/main" val="80580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1" name="CustomShape 1"/>
          <p:cNvSpPr/>
          <p:nvPr/>
        </p:nvSpPr>
        <p:spPr bwMode="auto">
          <a:xfrm>
            <a:off x="73152" y="549971"/>
            <a:ext cx="11786357" cy="802080"/>
          </a:xfrm>
          <a:prstGeom prst="rect">
            <a:avLst/>
          </a:prstGeom>
          <a:noFill/>
        </p:spPr>
        <p:txBody>
          <a:bodyPr vert="horz" lIns="91440" tIns="45720" rIns="91440" bIns="45720" rtlCol="0" anchor="ctr">
            <a:normAutofit/>
          </a:bodyPr>
          <a:lstStyle/>
          <a:p>
            <a:pPr>
              <a:lnSpc>
                <a:spcPct val="120000"/>
              </a:lnSpc>
              <a:spcBef>
                <a:spcPct val="0"/>
              </a:spcBef>
            </a:pPr>
            <a:r>
              <a:rPr lang="fr-FR" sz="3400" b="1" dirty="0">
                <a:solidFill>
                  <a:srgbClr val="313E48"/>
                </a:solidFill>
                <a:latin typeface="+mj-lt"/>
                <a:ea typeface="+mj-ea"/>
                <a:cs typeface="+mj-cs"/>
              </a:rPr>
              <a:t> </a:t>
            </a:r>
            <a:endParaRPr lang="en-GB" sz="3400" b="1" dirty="0">
              <a:solidFill>
                <a:srgbClr val="313E48"/>
              </a:solidFill>
              <a:latin typeface="+mj-lt"/>
              <a:ea typeface="+mj-ea"/>
              <a:cs typeface="+mj-cs"/>
            </a:endParaRPr>
          </a:p>
        </p:txBody>
      </p:sp>
      <p:sp>
        <p:nvSpPr>
          <p:cNvPr id="5" name="ZoneTexte 4"/>
          <p:cNvSpPr txBox="1"/>
          <p:nvPr/>
        </p:nvSpPr>
        <p:spPr bwMode="auto">
          <a:xfrm>
            <a:off x="73152" y="1282646"/>
            <a:ext cx="11631874" cy="4624343"/>
          </a:xfrm>
          <a:prstGeom prst="rect">
            <a:avLst/>
          </a:prstGeom>
          <a:noFill/>
        </p:spPr>
        <p:txBody>
          <a:bodyPr wrap="square" rtlCol="0">
            <a:spAutoFit/>
          </a:bodyPr>
          <a:lstStyle/>
          <a:p>
            <a:pPr marL="388190" indent="-380990">
              <a:spcBef>
                <a:spcPts val="1199"/>
              </a:spcBef>
              <a:spcAft>
                <a:spcPts val="1199"/>
              </a:spcAft>
              <a:buClr>
                <a:srgbClr val="80143C"/>
              </a:buClr>
              <a:buFont typeface="Wingdings"/>
              <a:buChar char="§"/>
              <a:defRPr/>
            </a:pPr>
            <a:r>
              <a:rPr lang="fr-FR" sz="2000" b="1" spc="-1" dirty="0" err="1">
                <a:solidFill>
                  <a:srgbClr val="63003C"/>
                </a:solidFill>
                <a:latin typeface="Open Sans" panose="020B0606030504020204" pitchFamily="34" charset="0"/>
                <a:ea typeface="Open Sans" panose="020B0606030504020204" pitchFamily="34" charset="0"/>
                <a:cs typeface="Open Sans" panose="020B0606030504020204" pitchFamily="34" charset="0"/>
              </a:rPr>
              <a:t>Biosphera</a:t>
            </a:r>
            <a:r>
              <a:rPr lang="fr-FR" sz="200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est centrée sur l’étude du vivant et de ses interactions avec ses environnements, avec une approche interdisciplinaire, du fondamental à l’appliqué</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388190" indent="-380990">
              <a:spcBef>
                <a:spcPts val="1199"/>
              </a:spcBef>
              <a:buClr>
                <a:srgbClr val="80143C"/>
              </a:buClr>
              <a:buFont typeface="Wingdings"/>
              <a:buChar char="§"/>
              <a:defRPr/>
            </a:pPr>
            <a:r>
              <a:rPr lang="fr-FR" sz="200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De par ses thématiques scientifiques, </a:t>
            </a:r>
            <a:r>
              <a:rPr lang="fr-FR" sz="2000" b="1" spc="-1" dirty="0" err="1">
                <a:solidFill>
                  <a:srgbClr val="63003C"/>
                </a:solidFill>
                <a:latin typeface="Open Sans" panose="020B0606030504020204" pitchFamily="34" charset="0"/>
                <a:ea typeface="Open Sans" panose="020B0606030504020204" pitchFamily="34" charset="0"/>
                <a:cs typeface="Open Sans" panose="020B0606030504020204" pitchFamily="34" charset="0"/>
              </a:rPr>
              <a:t>Biosphera</a:t>
            </a:r>
            <a:r>
              <a:rPr lang="fr-FR" sz="200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est au cœur des enjeux liés au devenir de la biosphère et de nos sociétés :</a:t>
            </a:r>
            <a:endParaRPr lang="en-GB" sz="2000"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Transition écologique et changements globaux</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Gestion et usage des ressources</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Préservation de la biodiversité</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Stratégies de développement des territoires </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Sécurité alimentaire </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Transformation des bioressources</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628544" lvl="1" indent="-284033">
              <a:spcBef>
                <a:spcPts val="601"/>
              </a:spcBef>
              <a:spcAft>
                <a:spcPts val="601"/>
              </a:spcAft>
              <a:buClr>
                <a:srgbClr val="80143C"/>
              </a:buClr>
              <a:buFont typeface="Arial"/>
              <a:buChar char="•"/>
              <a:defRPr/>
            </a:pPr>
            <a:r>
              <a:rPr lang="fr-FR"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Santé globale</a:t>
            </a:r>
            <a:endParaRPr lang="en-GB" sz="1850"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650292" y="3054053"/>
            <a:ext cx="4279404" cy="2852936"/>
          </a:xfrm>
          <a:prstGeom prst="rect">
            <a:avLst/>
          </a:prstGeom>
        </p:spPr>
      </p:pic>
      <p:sp>
        <p:nvSpPr>
          <p:cNvPr id="3" name="ZoneTexte 2">
            <a:extLst>
              <a:ext uri="{FF2B5EF4-FFF2-40B4-BE49-F238E27FC236}">
                <a16:creationId xmlns:a16="http://schemas.microsoft.com/office/drawing/2014/main" id="{F3792AC3-4D68-4E44-AAD8-074A9B290CE7}"/>
              </a:ext>
            </a:extLst>
          </p:cNvPr>
          <p:cNvSpPr txBox="1"/>
          <p:nvPr/>
        </p:nvSpPr>
        <p:spPr>
          <a:xfrm>
            <a:off x="189527" y="153081"/>
            <a:ext cx="10931839" cy="923330"/>
          </a:xfrm>
          <a:prstGeom prst="rect">
            <a:avLst/>
          </a:prstGeom>
          <a:noFill/>
        </p:spPr>
        <p:txBody>
          <a:bodyPr wrap="none" rtlCol="0">
            <a:spAutoFit/>
          </a:bodyPr>
          <a:lstStyle/>
          <a:p>
            <a:r>
              <a:rPr lang="fr-FR" sz="3400" b="1" dirty="0">
                <a:solidFill>
                  <a:srgbClr val="313E48"/>
                </a:solidFill>
              </a:rPr>
              <a:t>La </a:t>
            </a:r>
            <a:r>
              <a:rPr lang="fr-FR" sz="3400" b="1" dirty="0" err="1">
                <a:solidFill>
                  <a:srgbClr val="313E48"/>
                </a:solidFill>
              </a:rPr>
              <a:t>Graduate</a:t>
            </a:r>
            <a:r>
              <a:rPr lang="fr-FR" sz="3400" b="1" dirty="0">
                <a:solidFill>
                  <a:srgbClr val="313E48"/>
                </a:solidFill>
              </a:rPr>
              <a:t> </a:t>
            </a:r>
            <a:r>
              <a:rPr lang="fr-FR" sz="3400" b="1" dirty="0" err="1">
                <a:solidFill>
                  <a:srgbClr val="313E48"/>
                </a:solidFill>
              </a:rPr>
              <a:t>School</a:t>
            </a:r>
            <a:r>
              <a:rPr lang="fr-FR" sz="3400" b="1" dirty="0">
                <a:solidFill>
                  <a:srgbClr val="313E48"/>
                </a:solidFill>
              </a:rPr>
              <a:t> </a:t>
            </a:r>
            <a:r>
              <a:rPr lang="fr-FR" sz="3400" b="1" dirty="0" err="1">
                <a:solidFill>
                  <a:srgbClr val="313E48"/>
                </a:solidFill>
              </a:rPr>
              <a:t>Biosphera</a:t>
            </a:r>
            <a:br>
              <a:rPr lang="fr-FR" b="1" dirty="0">
                <a:solidFill>
                  <a:srgbClr val="313E48"/>
                </a:solidFill>
              </a:rPr>
            </a:br>
            <a:r>
              <a:rPr lang="fr-FR" sz="2000" b="1" dirty="0">
                <a:solidFill>
                  <a:srgbClr val="313E48"/>
                </a:solidFill>
              </a:rPr>
              <a:t>Biologie, Société, Ecologie &amp; Environnement, Ressources, Agriculture &amp; Alimentation</a:t>
            </a:r>
            <a:endParaRPr lang="fr-F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2" name="CustomShape 1"/>
          <p:cNvSpPr/>
          <p:nvPr/>
        </p:nvSpPr>
        <p:spPr bwMode="auto">
          <a:xfrm>
            <a:off x="149040" y="109080"/>
            <a:ext cx="10173240" cy="63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400" b="1" dirty="0" err="1">
                <a:solidFill>
                  <a:srgbClr val="313E48"/>
                </a:solidFill>
              </a:rPr>
              <a:t>Biosphera</a:t>
            </a:r>
            <a:r>
              <a:rPr lang="fr-FR" sz="3400" b="1" dirty="0">
                <a:solidFill>
                  <a:srgbClr val="313E48"/>
                </a:solidFill>
              </a:rPr>
              <a:t> - CHIFFRES CLÉS</a:t>
            </a:r>
            <a:endParaRPr lang="en-GB" sz="3400" b="1" dirty="0">
              <a:solidFill>
                <a:srgbClr val="313E48"/>
              </a:solidFill>
            </a:endParaRPr>
          </a:p>
        </p:txBody>
      </p:sp>
      <p:sp>
        <p:nvSpPr>
          <p:cNvPr id="745" name="CustomShape 3"/>
          <p:cNvSpPr/>
          <p:nvPr/>
        </p:nvSpPr>
        <p:spPr bwMode="auto">
          <a:xfrm>
            <a:off x="9052920" y="6099840"/>
            <a:ext cx="2961360" cy="53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48" name="CustomShape 5"/>
          <p:cNvSpPr/>
          <p:nvPr/>
        </p:nvSpPr>
        <p:spPr bwMode="auto">
          <a:xfrm>
            <a:off x="848486" y="962712"/>
            <a:ext cx="1751759"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1" normalizeH="0" baseline="0" noProof="0" dirty="0">
                <a:ln>
                  <a:noFill/>
                </a:ln>
                <a:solidFill>
                  <a:srgbClr val="E2437E"/>
                </a:solidFill>
                <a:effectLst/>
                <a:uLnTx/>
                <a:uFillTx/>
                <a:latin typeface="Century Gothic"/>
                <a:ea typeface="DejaVu Sans"/>
                <a:cs typeface="DejaVu Sans"/>
              </a:rPr>
              <a:t>6</a:t>
            </a:r>
            <a:endParaRPr kumimoji="0" lang="en-GB" sz="4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49" name="CustomShape 6"/>
          <p:cNvSpPr/>
          <p:nvPr/>
        </p:nvSpPr>
        <p:spPr bwMode="auto">
          <a:xfrm>
            <a:off x="405936" y="2050992"/>
            <a:ext cx="2656080" cy="13681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600"/>
              </a:spcAft>
              <a:defRPr/>
            </a:pPr>
            <a:r>
              <a:rPr lang="fr-FR" spc="-1" dirty="0">
                <a:solidFill>
                  <a:srgbClr val="4C4C4C"/>
                </a:solidFill>
                <a:latin typeface="Open Sans" panose="020B0606030504020204" pitchFamily="34" charset="0"/>
                <a:ea typeface="Open Sans" panose="020B0606030504020204" pitchFamily="34" charset="0"/>
                <a:cs typeface="Open Sans" panose="020B0606030504020204" pitchFamily="34" charset="0"/>
              </a:rPr>
              <a:t>11 parcours de M1</a:t>
            </a:r>
            <a:endParaRPr lang="fr-FR" dirty="0">
              <a:solidFill>
                <a:srgbClr val="4C4C4C"/>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600"/>
              </a:spcBef>
              <a:spcAft>
                <a:spcPts val="600"/>
              </a:spcAft>
              <a:defRPr/>
            </a:pPr>
            <a:r>
              <a:rPr lang="fr-FR" spc="-1" dirty="0">
                <a:solidFill>
                  <a:srgbClr val="4C4C4C"/>
                </a:solidFill>
                <a:latin typeface="Open Sans" panose="020B0606030504020204" pitchFamily="34" charset="0"/>
                <a:ea typeface="Open Sans" panose="020B0606030504020204" pitchFamily="34" charset="0"/>
                <a:cs typeface="Open Sans" panose="020B0606030504020204" pitchFamily="34" charset="0"/>
              </a:rPr>
              <a:t>31 Parcours de M2</a:t>
            </a:r>
          </a:p>
          <a:p>
            <a:pPr algn="ctr">
              <a:lnSpc>
                <a:spcPct val="100000"/>
              </a:lnSpc>
              <a:spcAft>
                <a:spcPts val="600"/>
              </a:spcAft>
              <a:defRPr/>
            </a:pPr>
            <a:r>
              <a:rPr kumimoji="0" lang="fr-FR" sz="3200" b="0" i="0" u="none" strike="noStrike" kern="1200" cap="none" spc="-1" normalizeH="0" baseline="0" noProof="0" dirty="0">
                <a:ln>
                  <a:noFill/>
                </a:ln>
                <a:solidFill>
                  <a:srgbClr val="4C4C4C"/>
                </a:solidFill>
                <a:effectLst/>
                <a:uLnTx/>
                <a:uFillTx/>
                <a:latin typeface="Open Sans"/>
                <a:ea typeface="Open Sans"/>
                <a:cs typeface="DejaVu Sans"/>
              </a:rPr>
              <a:t>550</a:t>
            </a:r>
            <a:r>
              <a:rPr kumimoji="0" lang="fr-FR" sz="2800" b="0" i="0" u="none" strike="noStrike" kern="1200" cap="none" spc="-1" normalizeH="0" baseline="0" noProof="0" dirty="0">
                <a:ln>
                  <a:noFill/>
                </a:ln>
                <a:solidFill>
                  <a:srgbClr val="4C4C4C"/>
                </a:solidFill>
                <a:effectLst/>
                <a:uLnTx/>
                <a:uFillTx/>
                <a:latin typeface="Open Sans"/>
                <a:ea typeface="Open Sans"/>
                <a:cs typeface="DejaVu Sans"/>
              </a:rPr>
              <a:t> </a:t>
            </a: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étudiants</a:t>
            </a:r>
            <a:endParaRPr kumimoji="0" lang="en-GB" sz="2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0" name="CustomShape 7"/>
          <p:cNvSpPr/>
          <p:nvPr/>
        </p:nvSpPr>
        <p:spPr bwMode="auto">
          <a:xfrm>
            <a:off x="120672" y="1584225"/>
            <a:ext cx="3532104"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Mentions de Master</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5" name="CustomShape 12"/>
          <p:cNvSpPr/>
          <p:nvPr/>
        </p:nvSpPr>
        <p:spPr bwMode="auto">
          <a:xfrm>
            <a:off x="9446039" y="1095775"/>
            <a:ext cx="1751759"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1" normalizeH="0" baseline="0" noProof="0" dirty="0">
                <a:ln>
                  <a:noFill/>
                </a:ln>
                <a:solidFill>
                  <a:srgbClr val="E2437E"/>
                </a:solidFill>
                <a:effectLst/>
                <a:uLnTx/>
                <a:uFillTx/>
                <a:latin typeface="Century Gothic"/>
                <a:ea typeface="DejaVu Sans"/>
                <a:cs typeface="DejaVu Sans"/>
              </a:rPr>
              <a:t>~100</a:t>
            </a:r>
            <a:endParaRPr kumimoji="0" lang="en-GB" sz="4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6" name="CustomShape 13"/>
          <p:cNvSpPr/>
          <p:nvPr/>
        </p:nvSpPr>
        <p:spPr bwMode="auto">
          <a:xfrm>
            <a:off x="8718768" y="1812535"/>
            <a:ext cx="3249936" cy="9526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panose="020B0606030504020204" pitchFamily="34" charset="0"/>
                <a:ea typeface="Open Sans" panose="020B0606030504020204" pitchFamily="34" charset="0"/>
                <a:cs typeface="Open Sans" panose="020B0606030504020204" pitchFamily="34" charset="0"/>
              </a:rPr>
              <a:t>Equipes de recherche </a:t>
            </a:r>
            <a:endParaRPr kumimoji="0" lang="en-GB" sz="2400" b="0" i="0" u="none" strike="noStrike" kern="1200" cap="none" spc="-1"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dans </a:t>
            </a:r>
            <a:r>
              <a:rPr kumimoji="0" lang="fr-FR" sz="3200" b="0" i="0" u="none" strike="noStrike" kern="1200" cap="none" spc="-1" normalizeH="0" baseline="0" noProof="0" dirty="0">
                <a:ln>
                  <a:noFill/>
                </a:ln>
                <a:solidFill>
                  <a:srgbClr val="4C4C4C"/>
                </a:solidFill>
                <a:effectLst/>
                <a:uLnTx/>
                <a:uFillTx/>
                <a:latin typeface="Open Sans"/>
                <a:ea typeface="Open Sans"/>
                <a:cs typeface="DejaVu Sans"/>
              </a:rPr>
              <a:t>30</a:t>
            </a:r>
            <a:r>
              <a:rPr kumimoji="0" lang="fr-FR" sz="3200" b="0" i="0" u="none" strike="noStrike" kern="1200" cap="none" spc="-1" normalizeH="0" baseline="0" noProof="0" dirty="0">
                <a:ln>
                  <a:noFill/>
                </a:ln>
                <a:solidFill>
                  <a:srgbClr val="63003C"/>
                </a:solidFill>
                <a:effectLst/>
                <a:uLnTx/>
                <a:uFillTx/>
                <a:latin typeface="Open Sans"/>
                <a:ea typeface="Open Sans"/>
                <a:cs typeface="DejaVu Sans"/>
              </a:rPr>
              <a:t> </a:t>
            </a: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unités</a:t>
            </a:r>
            <a:endParaRPr kumimoji="0" lang="en-GB" sz="2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7" name="CustomShape 14"/>
          <p:cNvSpPr/>
          <p:nvPr/>
        </p:nvSpPr>
        <p:spPr bwMode="auto">
          <a:xfrm>
            <a:off x="6585264" y="4353269"/>
            <a:ext cx="5577839"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1" normalizeH="0" baseline="0" noProof="0" dirty="0">
                <a:ln>
                  <a:noFill/>
                </a:ln>
                <a:solidFill>
                  <a:srgbClr val="4C4C4C"/>
                </a:solidFill>
                <a:effectLst/>
                <a:uLnTx/>
                <a:uFillTx/>
                <a:latin typeface="Century Gothic"/>
                <a:ea typeface="DejaVu Sans"/>
                <a:cs typeface="DejaVu Sans"/>
              </a:rPr>
              <a:t>sciences de l’animal, sciences du végétal, écologie/évolution, nutrition/sciences des aliments, climat / environnement, (bio)économie </a:t>
            </a:r>
            <a:endParaRPr kumimoji="0" lang="en-GB" sz="16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58" name="CustomShape 15"/>
          <p:cNvSpPr/>
          <p:nvPr/>
        </p:nvSpPr>
        <p:spPr bwMode="auto">
          <a:xfrm>
            <a:off x="6761232" y="3455666"/>
            <a:ext cx="5225904"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Des communautés scientifiques aux interfaces entre GS</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grpSp>
        <p:nvGrpSpPr>
          <p:cNvPr id="759" name="Group 16"/>
          <p:cNvGrpSpPr/>
          <p:nvPr/>
        </p:nvGrpSpPr>
        <p:grpSpPr bwMode="auto">
          <a:xfrm>
            <a:off x="1695995" y="3628155"/>
            <a:ext cx="1827720" cy="1167971"/>
            <a:chOff x="1220040" y="3386880"/>
            <a:chExt cx="1827720" cy="1167971"/>
          </a:xfrm>
        </p:grpSpPr>
        <p:sp>
          <p:nvSpPr>
            <p:cNvPr id="760" name="CustomShape 17"/>
            <p:cNvSpPr/>
            <p:nvPr/>
          </p:nvSpPr>
          <p:spPr bwMode="auto">
            <a:xfrm>
              <a:off x="1559520" y="3386880"/>
              <a:ext cx="114912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0" i="0" u="none" strike="noStrike" kern="1200" cap="none" spc="-1" normalizeH="0" baseline="0" noProof="0" dirty="0">
                  <a:ln>
                    <a:noFill/>
                  </a:ln>
                  <a:solidFill>
                    <a:srgbClr val="E2437E"/>
                  </a:solidFill>
                  <a:effectLst/>
                  <a:uLnTx/>
                  <a:uFillTx/>
                  <a:latin typeface="Century Gothic"/>
                  <a:ea typeface="DejaVu Sans"/>
                  <a:cs typeface="DejaVu Sans"/>
                </a:rPr>
                <a:t>7</a:t>
              </a:r>
              <a:endParaRPr kumimoji="0" lang="en-GB" sz="40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61" name="CustomShape 18"/>
            <p:cNvSpPr/>
            <p:nvPr/>
          </p:nvSpPr>
          <p:spPr bwMode="auto">
            <a:xfrm>
              <a:off x="1220040" y="4094640"/>
              <a:ext cx="182772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Opérateurs</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grpSp>
      <p:sp>
        <p:nvSpPr>
          <p:cNvPr id="763" name="CustomShape 20"/>
          <p:cNvSpPr/>
          <p:nvPr/>
        </p:nvSpPr>
        <p:spPr bwMode="auto">
          <a:xfrm>
            <a:off x="5136192" y="970560"/>
            <a:ext cx="1856880" cy="76798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400" b="0" i="0" u="none" strike="noStrike" kern="1200" cap="none" spc="-1" normalizeH="0" baseline="0" noProof="0" dirty="0">
                <a:ln>
                  <a:noFill/>
                </a:ln>
                <a:solidFill>
                  <a:srgbClr val="E2437E"/>
                </a:solidFill>
                <a:effectLst/>
                <a:uLnTx/>
                <a:uFillTx/>
                <a:latin typeface="Century Gothic"/>
                <a:ea typeface="DejaVu Sans"/>
                <a:cs typeface="DejaVu Sans"/>
              </a:rPr>
              <a:t>2</a:t>
            </a:r>
            <a:endParaRPr kumimoji="0" lang="en-GB" sz="4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64" name="CustomShape 21"/>
          <p:cNvSpPr/>
          <p:nvPr/>
        </p:nvSpPr>
        <p:spPr bwMode="auto">
          <a:xfrm>
            <a:off x="4217832" y="1687320"/>
            <a:ext cx="369396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E2437E"/>
                </a:solidFill>
                <a:effectLst/>
                <a:uLnTx/>
                <a:uFillTx/>
                <a:latin typeface="Open Sans"/>
                <a:ea typeface="Open Sans"/>
                <a:cs typeface="DejaVu Sans"/>
              </a:rPr>
              <a:t>Ecoles Doctorales</a:t>
            </a:r>
            <a:endParaRPr kumimoji="0" lang="en-GB" sz="2400" b="0" i="0" u="none" strike="noStrike" kern="1200" cap="none" spc="-1" normalizeH="0" baseline="0" noProof="0" dirty="0">
              <a:ln>
                <a:noFill/>
              </a:ln>
              <a:solidFill>
                <a:prstClr val="black"/>
              </a:solidFill>
              <a:effectLst/>
              <a:uLnTx/>
              <a:uFillTx/>
              <a:latin typeface="Arial"/>
              <a:ea typeface="DejaVu Sans"/>
              <a:cs typeface="DejaVu Sans"/>
            </a:endParaRPr>
          </a:p>
        </p:txBody>
      </p:sp>
      <p:sp>
        <p:nvSpPr>
          <p:cNvPr id="765" name="CustomShape 22"/>
          <p:cNvSpPr/>
          <p:nvPr/>
        </p:nvSpPr>
        <p:spPr bwMode="auto">
          <a:xfrm>
            <a:off x="3828744" y="2184480"/>
            <a:ext cx="4324968" cy="12604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srgbClr val="4C4C4C"/>
                </a:solidFill>
                <a:effectLst/>
                <a:uLnTx/>
                <a:uFillTx/>
                <a:latin typeface="Open Sans" panose="020B0606030504020204" pitchFamily="34" charset="0"/>
                <a:ea typeface="Open Sans" panose="020B0606030504020204" pitchFamily="34" charset="0"/>
                <a:cs typeface="Open Sans" panose="020B0606030504020204" pitchFamily="34" charset="0"/>
              </a:rPr>
              <a:t>ABIES, SEVE &amp; 2 ED associées </a:t>
            </a:r>
            <a:endParaRPr kumimoji="0" lang="en-GB" sz="2400" b="0" i="0" u="none" strike="noStrike" kern="1200" cap="none" spc="-1"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1" u="none" strike="noStrike" kern="1200" cap="none" spc="-1" normalizeH="0" baseline="0" noProof="0" dirty="0">
                <a:ln>
                  <a:noFill/>
                </a:ln>
                <a:solidFill>
                  <a:srgbClr val="4C4C4C"/>
                </a:solidFill>
                <a:effectLst/>
                <a:uLnTx/>
                <a:uFillTx/>
                <a:latin typeface="Open Sans" panose="020B0606030504020204" pitchFamily="34" charset="0"/>
                <a:ea typeface="Open Sans" panose="020B0606030504020204" pitchFamily="34" charset="0"/>
                <a:cs typeface="Open Sans" panose="020B0606030504020204" pitchFamily="34" charset="0"/>
              </a:rPr>
              <a:t>(SDSV et SEIF) </a:t>
            </a:r>
            <a:endParaRPr kumimoji="0" lang="en-GB" sz="2000" b="0" i="1" u="none" strike="noStrike" kern="1200" cap="none" spc="-1"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1" normalizeH="0" baseline="0" noProof="0" dirty="0">
                <a:ln>
                  <a:noFill/>
                </a:ln>
                <a:solidFill>
                  <a:srgbClr val="4C4C4C"/>
                </a:solidFill>
                <a:effectLst/>
                <a:uLnTx/>
                <a:uFillTx/>
                <a:latin typeface="Open Sans"/>
                <a:ea typeface="Open Sans"/>
                <a:cs typeface="DejaVu Sans"/>
              </a:rPr>
              <a:t>280 </a:t>
            </a:r>
            <a:r>
              <a:rPr kumimoji="0" lang="fr-FR" sz="2000" b="0" i="0" u="none" strike="noStrike" kern="1200" cap="none" spc="-1" normalizeH="0" baseline="0" noProof="0" dirty="0">
                <a:ln>
                  <a:noFill/>
                </a:ln>
                <a:solidFill>
                  <a:srgbClr val="4C4C4C"/>
                </a:solidFill>
                <a:effectLst/>
                <a:uLnTx/>
                <a:uFillTx/>
                <a:latin typeface="Open Sans"/>
                <a:ea typeface="Open Sans"/>
                <a:cs typeface="DejaVu Sans"/>
              </a:rPr>
              <a:t>doctorants</a:t>
            </a:r>
            <a:endParaRPr kumimoji="0" lang="en-GB" sz="20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766" name="Image 32_1"/>
          <p:cNvPicPr/>
          <p:nvPr/>
        </p:nvPicPr>
        <p:blipFill>
          <a:blip r:embed="rId3"/>
          <a:stretch/>
        </p:blipFill>
        <p:spPr bwMode="auto">
          <a:xfrm>
            <a:off x="9443304" y="5829120"/>
            <a:ext cx="1177560" cy="667440"/>
          </a:xfrm>
          <a:prstGeom prst="rect">
            <a:avLst/>
          </a:prstGeom>
          <a:ln w="0">
            <a:noFill/>
          </a:ln>
        </p:spPr>
      </p:pic>
      <p:pic>
        <p:nvPicPr>
          <p:cNvPr id="767" name="Image 33_1"/>
          <p:cNvPicPr/>
          <p:nvPr/>
        </p:nvPicPr>
        <p:blipFill>
          <a:blip r:embed="rId4"/>
          <a:stretch/>
        </p:blipFill>
        <p:spPr bwMode="auto">
          <a:xfrm>
            <a:off x="9273024" y="5408856"/>
            <a:ext cx="1156680" cy="366120"/>
          </a:xfrm>
          <a:prstGeom prst="rect">
            <a:avLst/>
          </a:prstGeom>
          <a:ln w="0">
            <a:noFill/>
          </a:ln>
        </p:spPr>
      </p:pic>
      <p:pic>
        <p:nvPicPr>
          <p:cNvPr id="768" name="Image 34_1"/>
          <p:cNvPicPr/>
          <p:nvPr/>
        </p:nvPicPr>
        <p:blipFill>
          <a:blip r:embed="rId5"/>
          <a:stretch/>
        </p:blipFill>
        <p:spPr bwMode="auto">
          <a:xfrm>
            <a:off x="7076664" y="5987880"/>
            <a:ext cx="931680" cy="508680"/>
          </a:xfrm>
          <a:prstGeom prst="rect">
            <a:avLst/>
          </a:prstGeom>
          <a:ln w="0">
            <a:noFill/>
          </a:ln>
        </p:spPr>
      </p:pic>
      <p:pic>
        <p:nvPicPr>
          <p:cNvPr id="769" name="Image 35_1"/>
          <p:cNvPicPr/>
          <p:nvPr/>
        </p:nvPicPr>
        <p:blipFill>
          <a:blip r:embed="rId6"/>
          <a:stretch/>
        </p:blipFill>
        <p:spPr bwMode="auto">
          <a:xfrm>
            <a:off x="8434584" y="6089760"/>
            <a:ext cx="961920" cy="407160"/>
          </a:xfrm>
          <a:prstGeom prst="rect">
            <a:avLst/>
          </a:prstGeom>
          <a:ln w="0">
            <a:noFill/>
          </a:ln>
        </p:spPr>
      </p:pic>
      <p:sp>
        <p:nvSpPr>
          <p:cNvPr id="770" name="CustomShape 23"/>
          <p:cNvSpPr/>
          <p:nvPr/>
        </p:nvSpPr>
        <p:spPr bwMode="auto">
          <a:xfrm>
            <a:off x="10550664" y="5835384"/>
            <a:ext cx="146232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Tx/>
                <a:latin typeface="Open Sans"/>
                <a:ea typeface="Open Sans"/>
                <a:cs typeface="DejaVu Sans"/>
              </a:rPr>
              <a:t>Sciences </a:t>
            </a:r>
            <a:endParaRPr kumimoji="0" lang="en-GB" sz="1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Tx/>
                <a:latin typeface="Open Sans"/>
                <a:ea typeface="Open Sans"/>
                <a:cs typeface="DejaVu Sans"/>
              </a:rPr>
              <a:t>des aliments,</a:t>
            </a:r>
            <a:endParaRPr kumimoji="0" lang="en-GB" sz="1400" b="0" i="0" u="none" strike="noStrike" kern="1200" cap="none" spc="-1" normalizeH="0" baseline="0" noProof="0" dirty="0">
              <a:ln>
                <a:noFill/>
              </a:ln>
              <a:solidFill>
                <a:prstClr val="black"/>
              </a:solidFill>
              <a:effectLst/>
              <a:uLnTx/>
              <a:uFillTx/>
              <a:latin typeface="Arial"/>
              <a:ea typeface="DejaVu Sans"/>
              <a:cs typeface="DejaVu 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1" normalizeH="0" baseline="0" noProof="0" dirty="0">
                <a:ln>
                  <a:noFill/>
                </a:ln>
                <a:solidFill>
                  <a:srgbClr val="000000"/>
                </a:solidFill>
                <a:effectLst/>
                <a:uLnTx/>
                <a:uFillTx/>
                <a:latin typeface="Open Sans"/>
                <a:ea typeface="Open Sans"/>
                <a:cs typeface="DejaVu Sans"/>
              </a:rPr>
              <a:t>Nutrition</a:t>
            </a:r>
            <a:endParaRPr kumimoji="0" lang="en-GB" sz="1400" b="0" i="0" u="none" strike="noStrike" kern="1200" cap="none" spc="-1" normalizeH="0" baseline="0" noProof="0" dirty="0">
              <a:ln>
                <a:noFill/>
              </a:ln>
              <a:solidFill>
                <a:prstClr val="black"/>
              </a:solidFill>
              <a:effectLst/>
              <a:uLnTx/>
              <a:uFillTx/>
              <a:latin typeface="Arial"/>
              <a:ea typeface="DejaVu Sans"/>
              <a:cs typeface="DejaVu Sans"/>
            </a:endParaRPr>
          </a:p>
        </p:txBody>
      </p:sp>
      <p:pic>
        <p:nvPicPr>
          <p:cNvPr id="771" name="Image 36"/>
          <p:cNvPicPr/>
          <p:nvPr/>
        </p:nvPicPr>
        <p:blipFill>
          <a:blip r:embed="rId7"/>
          <a:stretch/>
        </p:blipFill>
        <p:spPr bwMode="auto">
          <a:xfrm>
            <a:off x="7015032" y="5383872"/>
            <a:ext cx="2058840" cy="446760"/>
          </a:xfrm>
          <a:prstGeom prst="rect">
            <a:avLst/>
          </a:prstGeom>
          <a:ln w="0">
            <a:noFill/>
          </a:ln>
        </p:spPr>
      </p:pic>
      <p:pic>
        <p:nvPicPr>
          <p:cNvPr id="772" name="Image 2"/>
          <p:cNvPicPr/>
          <p:nvPr/>
        </p:nvPicPr>
        <p:blipFill>
          <a:blip r:embed="rId8"/>
          <a:stretch/>
        </p:blipFill>
        <p:spPr bwMode="auto">
          <a:xfrm>
            <a:off x="10612224" y="5297976"/>
            <a:ext cx="1356480" cy="565920"/>
          </a:xfrm>
          <a:prstGeom prst="rect">
            <a:avLst/>
          </a:prstGeom>
          <a:ln w="0">
            <a:noFill/>
          </a:ln>
        </p:spPr>
      </p:pic>
      <p:pic>
        <p:nvPicPr>
          <p:cNvPr id="37" name="Image 29">
            <a:extLst>
              <a:ext uri="{FF2B5EF4-FFF2-40B4-BE49-F238E27FC236}">
                <a16:creationId xmlns:a16="http://schemas.microsoft.com/office/drawing/2014/main" id="{D91D300D-A2B3-4203-A0AB-D0E3DE2F9BC8}"/>
              </a:ext>
            </a:extLst>
          </p:cNvPr>
          <p:cNvPicPr/>
          <p:nvPr/>
        </p:nvPicPr>
        <p:blipFill>
          <a:blip r:embed="rId9"/>
          <a:stretch/>
        </p:blipFill>
        <p:spPr bwMode="auto">
          <a:xfrm>
            <a:off x="857952" y="4809238"/>
            <a:ext cx="3935880" cy="636480"/>
          </a:xfrm>
          <a:prstGeom prst="rect">
            <a:avLst/>
          </a:prstGeom>
          <a:ln w="0">
            <a:noFill/>
          </a:ln>
        </p:spPr>
      </p:pic>
      <p:pic>
        <p:nvPicPr>
          <p:cNvPr id="38" name="Image 29">
            <a:extLst>
              <a:ext uri="{FF2B5EF4-FFF2-40B4-BE49-F238E27FC236}">
                <a16:creationId xmlns:a16="http://schemas.microsoft.com/office/drawing/2014/main" id="{8D5BD55F-514C-4925-A3FC-9D69C524CD2B}"/>
              </a:ext>
            </a:extLst>
          </p:cNvPr>
          <p:cNvPicPr/>
          <p:nvPr/>
        </p:nvPicPr>
        <p:blipFill>
          <a:blip r:embed="rId10"/>
          <a:stretch/>
        </p:blipFill>
        <p:spPr bwMode="auto">
          <a:xfrm>
            <a:off x="120672" y="5436360"/>
            <a:ext cx="5258880" cy="7732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84" name="CustomShape 1"/>
          <p:cNvSpPr/>
          <p:nvPr/>
        </p:nvSpPr>
        <p:spPr bwMode="auto">
          <a:xfrm>
            <a:off x="9052920" y="6050520"/>
            <a:ext cx="2963160" cy="533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lang="fr-FR"/>
          </a:p>
        </p:txBody>
      </p:sp>
      <p:sp>
        <p:nvSpPr>
          <p:cNvPr id="586" name="CustomShape 2"/>
          <p:cNvSpPr/>
          <p:nvPr/>
        </p:nvSpPr>
        <p:spPr bwMode="auto">
          <a:xfrm>
            <a:off x="148859" y="106184"/>
            <a:ext cx="11867221" cy="685386"/>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pPr>
              <a:defRPr/>
            </a:pPr>
            <a:r>
              <a:rPr lang="fr-FR" sz="3000" b="1" dirty="0">
                <a:solidFill>
                  <a:srgbClr val="313E48"/>
                </a:solidFill>
              </a:rPr>
              <a:t>Présentation de l’offre de formation : 6 mentions de master</a:t>
            </a:r>
            <a:endParaRPr lang="en-GB" sz="3000" b="1" dirty="0">
              <a:solidFill>
                <a:srgbClr val="313E48"/>
              </a:solidFill>
            </a:endParaRPr>
          </a:p>
        </p:txBody>
      </p:sp>
      <p:sp>
        <p:nvSpPr>
          <p:cNvPr id="7" name="CustomShape 2"/>
          <p:cNvSpPr/>
          <p:nvPr/>
        </p:nvSpPr>
        <p:spPr bwMode="auto">
          <a:xfrm>
            <a:off x="220934" y="3601080"/>
            <a:ext cx="1786428" cy="460211"/>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pc="-1">
                <a:solidFill>
                  <a:srgbClr val="63003C"/>
                </a:solidFill>
                <a:latin typeface="Open Sans"/>
                <a:ea typeface="Open Sans"/>
              </a:rPr>
              <a:t>S</a:t>
            </a:r>
            <a:r>
              <a:rPr lang="fr-FR" b="0" strike="noStrike" spc="-1">
                <a:solidFill>
                  <a:srgbClr val="63003C"/>
                </a:solidFill>
                <a:latin typeface="Open Sans"/>
                <a:ea typeface="Open Sans"/>
              </a:rPr>
              <a:t>ocle</a:t>
            </a:r>
            <a:r>
              <a:rPr lang="fr-FR" sz="2400" b="0" strike="noStrike" spc="-1">
                <a:solidFill>
                  <a:srgbClr val="63003C"/>
                </a:solidFill>
                <a:latin typeface="Open Sans"/>
                <a:ea typeface="Open Sans"/>
              </a:rPr>
              <a:t> </a:t>
            </a:r>
            <a:r>
              <a:rPr lang="fr-FR" b="0" strike="noStrike" spc="-1">
                <a:solidFill>
                  <a:srgbClr val="63003C"/>
                </a:solidFill>
                <a:latin typeface="Open Sans"/>
                <a:ea typeface="Open Sans"/>
              </a:rPr>
              <a:t>commun</a:t>
            </a:r>
            <a:endParaRPr lang="en-GB" b="0" strike="noStrike" spc="-1">
              <a:solidFill>
                <a:srgbClr val="63003C"/>
              </a:solidFill>
              <a:latin typeface="Arial"/>
            </a:endParaRPr>
          </a:p>
        </p:txBody>
      </p:sp>
      <p:grpSp>
        <p:nvGrpSpPr>
          <p:cNvPr id="8" name="Group 3"/>
          <p:cNvGrpSpPr/>
          <p:nvPr/>
        </p:nvGrpSpPr>
        <p:grpSpPr bwMode="auto">
          <a:xfrm>
            <a:off x="-4129136" y="-48600"/>
            <a:ext cx="16129792" cy="7292160"/>
            <a:chOff x="-3630600" y="-48600"/>
            <a:chExt cx="16129792" cy="7292160"/>
          </a:xfrm>
        </p:grpSpPr>
        <p:sp>
          <p:nvSpPr>
            <p:cNvPr id="9" name="CustomShape 4"/>
            <p:cNvSpPr/>
            <p:nvPr/>
          </p:nvSpPr>
          <p:spPr bwMode="auto">
            <a:xfrm>
              <a:off x="-3630600" y="-48600"/>
              <a:ext cx="7292160" cy="7292160"/>
            </a:xfrm>
            <a:prstGeom prst="blockArc">
              <a:avLst>
                <a:gd name="adj1" fmla="val 18900000"/>
                <a:gd name="adj2" fmla="val 2700000"/>
                <a:gd name="adj3" fmla="val 296"/>
              </a:avLst>
            </a:prstGeom>
            <a:noFill/>
            <a:ln>
              <a:solidFill>
                <a:srgbClr val="63403C"/>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0" name="CustomShape 5"/>
            <p:cNvSpPr/>
            <p:nvPr/>
          </p:nvSpPr>
          <p:spPr bwMode="auto">
            <a:xfrm>
              <a:off x="2930760" y="1174320"/>
              <a:ext cx="9424416" cy="585900"/>
            </a:xfrm>
            <a:prstGeom prst="roundRect">
              <a:avLst>
                <a:gd name="adj" fmla="val 16667"/>
              </a:avLst>
            </a:prstGeom>
            <a:solidFill>
              <a:srgbClr val="26B83E"/>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Agrosciences, Environnement, Territoires, Paysage, Forêt</a:t>
              </a:r>
              <a:endParaRPr/>
            </a:p>
            <a:p>
              <a:pPr>
                <a:lnSpc>
                  <a:spcPct val="90000"/>
                </a:lnSpc>
                <a:tabLst>
                  <a:tab pos="0" algn="l"/>
                </a:tabLst>
                <a:defRPr/>
              </a:pPr>
              <a:r>
                <a:rPr lang="fr-FR" sz="1400" i="1" spc="-1">
                  <a:solidFill>
                    <a:srgbClr val="FFFFFF"/>
                  </a:solidFill>
                  <a:latin typeface="Open Sans"/>
                  <a:ea typeface="Open Sans"/>
                </a:rPr>
                <a:t>Gestion des espaces naturels et agricoles, ruraux et péri-urbains</a:t>
              </a:r>
              <a:endParaRPr lang="en-GB" sz="1400" i="1" strike="sngStrike" spc="-1">
                <a:solidFill>
                  <a:srgbClr val="FF0000"/>
                </a:solidFill>
              </a:endParaRPr>
            </a:p>
          </p:txBody>
        </p:sp>
        <p:sp>
          <p:nvSpPr>
            <p:cNvPr id="11" name="CustomShape 6"/>
            <p:cNvSpPr/>
            <p:nvPr/>
          </p:nvSpPr>
          <p:spPr bwMode="auto">
            <a:xfrm>
              <a:off x="2429280" y="1055520"/>
              <a:ext cx="844200" cy="788400"/>
            </a:xfrm>
            <a:prstGeom prst="ellipse">
              <a:avLst/>
            </a:prstGeom>
            <a:solidFill>
              <a:schemeClr val="lt1">
                <a:hueOff val="0"/>
                <a:satOff val="0"/>
                <a:lumOff val="0"/>
                <a:alphaOff val="0"/>
              </a:schemeClr>
            </a:solidFill>
            <a:ln>
              <a:solidFill>
                <a:srgbClr val="26B83E"/>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2" name="CustomShape 7"/>
            <p:cNvSpPr/>
            <p:nvPr/>
          </p:nvSpPr>
          <p:spPr bwMode="auto">
            <a:xfrm>
              <a:off x="3399840" y="1926505"/>
              <a:ext cx="9099352" cy="642507"/>
            </a:xfrm>
            <a:prstGeom prst="roundRect">
              <a:avLst>
                <a:gd name="adj" fmla="val 16667"/>
              </a:avLst>
            </a:prstGeom>
            <a:solidFill>
              <a:srgbClr val="26B83E"/>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Biodiversité, </a:t>
              </a: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cologie et </a:t>
              </a: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volution</a:t>
              </a:r>
              <a:endParaRPr/>
            </a:p>
            <a:p>
              <a:pPr>
                <a:lnSpc>
                  <a:spcPct val="90000"/>
                </a:lnSpc>
                <a:tabLst>
                  <a:tab pos="0" algn="l"/>
                </a:tabLst>
                <a:defRPr/>
              </a:pPr>
              <a:r>
                <a:rPr lang="fr-FR" sz="1400" i="1" spc="-1">
                  <a:solidFill>
                    <a:srgbClr val="FFFFFF"/>
                  </a:solidFill>
                  <a:latin typeface="Open Sans"/>
                  <a:ea typeface="Open Sans"/>
                </a:rPr>
                <a:t>Écologie, évolution, vivant en interaction avec son environnement, de l’individu à l’écosystème</a:t>
              </a:r>
              <a:r>
                <a:rPr lang="fr-FR" sz="1400" b="0" strike="noStrike" spc="-1">
                  <a:solidFill>
                    <a:srgbClr val="FFFFFF"/>
                  </a:solidFill>
                  <a:latin typeface="Open Sans"/>
                  <a:ea typeface="Open Sans"/>
                </a:rPr>
                <a:t> </a:t>
              </a:r>
              <a:endParaRPr lang="en-GB" sz="1400" b="0" strike="noStrike" spc="-1">
                <a:latin typeface="Arial"/>
              </a:endParaRPr>
            </a:p>
          </p:txBody>
        </p:sp>
        <p:sp>
          <p:nvSpPr>
            <p:cNvPr id="13" name="CustomShape 8"/>
            <p:cNvSpPr/>
            <p:nvPr/>
          </p:nvSpPr>
          <p:spPr bwMode="auto">
            <a:xfrm>
              <a:off x="3024505" y="1872920"/>
              <a:ext cx="742680" cy="729720"/>
            </a:xfrm>
            <a:prstGeom prst="ellipse">
              <a:avLst/>
            </a:prstGeom>
            <a:solidFill>
              <a:schemeClr val="lt1">
                <a:hueOff val="0"/>
                <a:satOff val="0"/>
                <a:lumOff val="0"/>
                <a:alphaOff val="0"/>
              </a:schemeClr>
            </a:solidFill>
            <a:ln>
              <a:solidFill>
                <a:srgbClr val="26B83E"/>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4" name="CustomShape 9"/>
            <p:cNvSpPr/>
            <p:nvPr/>
          </p:nvSpPr>
          <p:spPr bwMode="auto">
            <a:xfrm>
              <a:off x="3614400" y="2780640"/>
              <a:ext cx="8308728" cy="717120"/>
            </a:xfrm>
            <a:prstGeom prst="roundRect">
              <a:avLst>
                <a:gd name="adj" fmla="val 16667"/>
              </a:avLst>
            </a:prstGeom>
            <a:solidFill>
              <a:srgbClr val="26B83E"/>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Biologie Intégrative et Physiologie</a:t>
              </a:r>
              <a:endParaRPr/>
            </a:p>
            <a:p>
              <a:pPr>
                <a:lnSpc>
                  <a:spcPct val="90000"/>
                </a:lnSpc>
                <a:tabLst>
                  <a:tab pos="0" algn="l"/>
                </a:tabLst>
                <a:defRPr/>
              </a:pPr>
              <a:r>
                <a:rPr lang="fr-FR" sz="1400" i="1" spc="-1">
                  <a:solidFill>
                    <a:srgbClr val="FFFFFF"/>
                  </a:solidFill>
                  <a:latin typeface="Open Sans"/>
                  <a:ea typeface="Open Sans"/>
                </a:rPr>
                <a:t>Biologie multi organismes (microbes, animaux, plantes), biodiversité , réponse aux environnements fluctuants, valorisation)</a:t>
              </a:r>
              <a:endParaRPr lang="en-GB" sz="1400" i="1" strike="sngStrike" spc="-1">
                <a:solidFill>
                  <a:srgbClr val="FF0000"/>
                </a:solidFill>
              </a:endParaRPr>
            </a:p>
          </p:txBody>
        </p:sp>
        <p:sp>
          <p:nvSpPr>
            <p:cNvPr id="15" name="CustomShape 10"/>
            <p:cNvSpPr/>
            <p:nvPr/>
          </p:nvSpPr>
          <p:spPr bwMode="auto">
            <a:xfrm>
              <a:off x="3234052" y="2804255"/>
              <a:ext cx="742680" cy="676237"/>
            </a:xfrm>
            <a:prstGeom prst="ellipse">
              <a:avLst/>
            </a:prstGeom>
            <a:solidFill>
              <a:schemeClr val="lt1">
                <a:hueOff val="0"/>
                <a:satOff val="0"/>
                <a:lumOff val="0"/>
                <a:alphaOff val="0"/>
              </a:schemeClr>
            </a:solidFill>
            <a:ln>
              <a:solidFill>
                <a:srgbClr val="26B83E"/>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6" name="CustomShape 11"/>
            <p:cNvSpPr/>
            <p:nvPr/>
          </p:nvSpPr>
          <p:spPr bwMode="auto">
            <a:xfrm>
              <a:off x="3614400" y="3740399"/>
              <a:ext cx="8884792" cy="606319"/>
            </a:xfrm>
            <a:prstGeom prst="roundRect">
              <a:avLst>
                <a:gd name="adj" fmla="val 16667"/>
              </a:avLst>
            </a:prstGeom>
            <a:solidFill>
              <a:srgbClr val="0070C0"/>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conomie de l'Environnement, de l’</a:t>
              </a:r>
              <a:r>
                <a:rPr lang="fr-FR" sz="2000" b="0" strike="noStrike" cap="all" spc="-1">
                  <a:solidFill>
                    <a:srgbClr val="FFFFFF"/>
                  </a:solidFill>
                  <a:latin typeface="Open Sans"/>
                  <a:ea typeface="Open Sans"/>
                </a:rPr>
                <a:t>é</a:t>
              </a:r>
              <a:r>
                <a:rPr lang="fr-FR" sz="2000" b="0" strike="noStrike" spc="-1">
                  <a:solidFill>
                    <a:srgbClr val="FFFFFF"/>
                  </a:solidFill>
                  <a:latin typeface="Open Sans"/>
                  <a:ea typeface="Open Sans"/>
                </a:rPr>
                <a:t>nergie et des Transports</a:t>
              </a:r>
              <a:endParaRPr/>
            </a:p>
            <a:p>
              <a:pPr>
                <a:lnSpc>
                  <a:spcPct val="90000"/>
                </a:lnSpc>
                <a:tabLst>
                  <a:tab pos="0" algn="l"/>
                </a:tabLst>
                <a:defRPr/>
              </a:pPr>
              <a:r>
                <a:rPr lang="fr-FR" sz="1400" i="1" spc="-1">
                  <a:solidFill>
                    <a:prstClr val="white"/>
                  </a:solidFill>
                  <a:latin typeface="Open Sans"/>
                  <a:ea typeface="Open Sans"/>
                </a:rPr>
                <a:t>É</a:t>
              </a:r>
              <a:r>
                <a:rPr lang="fr-FR" sz="1400" i="1" spc="-1">
                  <a:solidFill>
                    <a:srgbClr val="FFFFFF"/>
                  </a:solidFill>
                  <a:latin typeface="Open Sans"/>
                  <a:ea typeface="Open Sans"/>
                </a:rPr>
                <a:t>nergie, économie, environnement, alimentation, dimensions analytique et prospective</a:t>
              </a:r>
              <a:endParaRPr lang="en-GB" sz="1400" i="1" spc="-1">
                <a:solidFill>
                  <a:prstClr val="black"/>
                </a:solidFill>
              </a:endParaRPr>
            </a:p>
          </p:txBody>
        </p:sp>
        <p:sp>
          <p:nvSpPr>
            <p:cNvPr id="17" name="CustomShape 12"/>
            <p:cNvSpPr/>
            <p:nvPr/>
          </p:nvSpPr>
          <p:spPr bwMode="auto">
            <a:xfrm>
              <a:off x="3221280" y="3663878"/>
              <a:ext cx="721974" cy="645681"/>
            </a:xfrm>
            <a:prstGeom prst="ellipse">
              <a:avLst/>
            </a:prstGeom>
            <a:solidFill>
              <a:schemeClr val="lt1">
                <a:hueOff val="0"/>
                <a:satOff val="0"/>
                <a:lumOff val="0"/>
                <a:alphaOff val="0"/>
              </a:schemeClr>
            </a:solidFill>
            <a:ln>
              <a:solidFill>
                <a:srgbClr val="0070C0"/>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18" name="CustomShape 13"/>
            <p:cNvSpPr/>
            <p:nvPr/>
          </p:nvSpPr>
          <p:spPr bwMode="auto">
            <a:xfrm>
              <a:off x="3399840" y="4535280"/>
              <a:ext cx="8523288" cy="744608"/>
            </a:xfrm>
            <a:prstGeom prst="roundRect">
              <a:avLst>
                <a:gd name="adj" fmla="val 16667"/>
              </a:avLst>
            </a:prstGeom>
            <a:solidFill>
              <a:srgbClr val="0070C0"/>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Gestion des Territoires et Développement Local</a:t>
              </a:r>
              <a:endParaRPr/>
            </a:p>
            <a:p>
              <a:pPr>
                <a:lnSpc>
                  <a:spcPct val="90000"/>
                </a:lnSpc>
                <a:tabLst>
                  <a:tab pos="0" algn="l"/>
                </a:tabLst>
                <a:defRPr/>
              </a:pPr>
              <a:r>
                <a:rPr lang="fr-FR" sz="1400" i="1" spc="-1">
                  <a:solidFill>
                    <a:srgbClr val="FFFFFF"/>
                  </a:solidFill>
                  <a:latin typeface="Open Sans"/>
                  <a:ea typeface="Open Sans"/>
                </a:rPr>
                <a:t>Sciences sociales, Sciences politiques, Agroéconomie, Droit Biodiversité, Agriculture, Alimentation et environnement, Économie écologique</a:t>
              </a:r>
              <a:r>
                <a:rPr lang="fr-FR" sz="1400" b="0" strike="noStrike" spc="-1">
                  <a:solidFill>
                    <a:srgbClr val="FFFFFF"/>
                  </a:solidFill>
                  <a:latin typeface="Open Sans"/>
                  <a:ea typeface="Open Sans"/>
                </a:rPr>
                <a:t> </a:t>
              </a:r>
              <a:endParaRPr lang="en-GB" sz="1400" b="0" strike="noStrike" spc="-1">
                <a:latin typeface="Arial"/>
              </a:endParaRPr>
            </a:p>
          </p:txBody>
        </p:sp>
        <p:sp>
          <p:nvSpPr>
            <p:cNvPr id="19" name="CustomShape 14"/>
            <p:cNvSpPr/>
            <p:nvPr/>
          </p:nvSpPr>
          <p:spPr bwMode="auto">
            <a:xfrm>
              <a:off x="2970720" y="4552200"/>
              <a:ext cx="781200" cy="705600"/>
            </a:xfrm>
            <a:prstGeom prst="ellipse">
              <a:avLst/>
            </a:prstGeom>
            <a:solidFill>
              <a:schemeClr val="lt1">
                <a:hueOff val="0"/>
                <a:satOff val="0"/>
                <a:lumOff val="0"/>
                <a:alphaOff val="0"/>
              </a:schemeClr>
            </a:solidFill>
            <a:ln>
              <a:solidFill>
                <a:srgbClr val="0070C0"/>
              </a:solidFill>
            </a:ln>
          </p:spPr>
          <p:style>
            <a:lnRef idx="2">
              <a:srgbClr val="000000"/>
            </a:lnRef>
            <a:fillRef idx="0">
              <a:srgbClr val="000000"/>
            </a:fillRef>
            <a:effectRef idx="0">
              <a:srgbClr val="000000"/>
            </a:effectRef>
            <a:fontRef idx="minor"/>
          </p:style>
          <p:txBody>
            <a:bodyPr/>
            <a:lstStyle/>
            <a:p>
              <a:pPr>
                <a:defRPr/>
              </a:pPr>
              <a:endParaRPr lang="fr-FR"/>
            </a:p>
          </p:txBody>
        </p:sp>
        <p:sp>
          <p:nvSpPr>
            <p:cNvPr id="20" name="CustomShape 15"/>
            <p:cNvSpPr/>
            <p:nvPr/>
          </p:nvSpPr>
          <p:spPr bwMode="auto">
            <a:xfrm>
              <a:off x="2930760" y="5446208"/>
              <a:ext cx="8832600" cy="623391"/>
            </a:xfrm>
            <a:prstGeom prst="rect">
              <a:avLst/>
            </a:prstGeom>
            <a:solidFill>
              <a:srgbClr val="D65200"/>
            </a:solidFill>
            <a:ln>
              <a:solidFill>
                <a:schemeClr val="lt1">
                  <a:hueOff val="0"/>
                  <a:satOff val="0"/>
                  <a:lumOff val="0"/>
                  <a:alphaOff val="0"/>
                </a:schemeClr>
              </a:solidFill>
            </a:ln>
          </p:spPr>
          <p:style>
            <a:lnRef idx="2">
              <a:srgbClr val="000000"/>
            </a:lnRef>
            <a:fillRef idx="0">
              <a:srgbClr val="000000"/>
            </a:fillRef>
            <a:effectRef idx="0">
              <a:srgbClr val="000000"/>
            </a:effectRef>
            <a:fontRef idx="minor"/>
          </p:style>
          <p:txBody>
            <a:bodyPr lIns="452880" tIns="50760" rIns="50760" bIns="50760" anchor="ctr">
              <a:noAutofit/>
            </a:bodyPr>
            <a:lstStyle/>
            <a:p>
              <a:pPr>
                <a:lnSpc>
                  <a:spcPct val="90000"/>
                </a:lnSpc>
                <a:tabLst>
                  <a:tab pos="0" algn="l"/>
                </a:tabLst>
                <a:defRPr/>
              </a:pPr>
              <a:r>
                <a:rPr lang="fr-FR" sz="2000" b="0" strike="noStrike" spc="-1">
                  <a:solidFill>
                    <a:srgbClr val="FFFFFF"/>
                  </a:solidFill>
                  <a:latin typeface="Open Sans"/>
                  <a:ea typeface="Open Sans"/>
                </a:rPr>
                <a:t>Nutrition et Sciences des Aliments</a:t>
              </a:r>
              <a:endParaRPr/>
            </a:p>
            <a:p>
              <a:pPr>
                <a:lnSpc>
                  <a:spcPct val="90000"/>
                </a:lnSpc>
                <a:tabLst>
                  <a:tab pos="0" algn="l"/>
                </a:tabLst>
                <a:defRPr/>
              </a:pPr>
              <a:r>
                <a:rPr lang="fr-FR" sz="2000" b="0" strike="noStrike" spc="-1">
                  <a:solidFill>
                    <a:srgbClr val="FFFFFF"/>
                  </a:solidFill>
                  <a:latin typeface="Open Sans"/>
                  <a:ea typeface="Open Sans"/>
                </a:rPr>
                <a:t> </a:t>
              </a:r>
              <a:r>
                <a:rPr lang="fr-FR" sz="1400" i="1" spc="-1">
                  <a:solidFill>
                    <a:srgbClr val="FFFFFF"/>
                  </a:solidFill>
                  <a:latin typeface="Open Sans"/>
                  <a:ea typeface="Open Sans"/>
                </a:rPr>
                <a:t>Complexité des aliments et bioproduits, innovation, qualité</a:t>
              </a:r>
              <a:endParaRPr lang="en-GB" sz="1400" i="1" spc="-1">
                <a:solidFill>
                  <a:srgbClr val="FFFFFF"/>
                </a:solidFill>
                <a:latin typeface="Open Sans"/>
                <a:ea typeface="Open Sans"/>
              </a:endParaRPr>
            </a:p>
          </p:txBody>
        </p:sp>
        <p:sp>
          <p:nvSpPr>
            <p:cNvPr id="21" name="CustomShape 16"/>
            <p:cNvSpPr/>
            <p:nvPr/>
          </p:nvSpPr>
          <p:spPr bwMode="auto">
            <a:xfrm>
              <a:off x="2540519" y="5395320"/>
              <a:ext cx="779040" cy="688320"/>
            </a:xfrm>
            <a:prstGeom prst="ellipse">
              <a:avLst/>
            </a:prstGeom>
            <a:solidFill>
              <a:schemeClr val="lt1">
                <a:hueOff val="0"/>
                <a:satOff val="0"/>
                <a:lumOff val="0"/>
                <a:alphaOff val="0"/>
              </a:schemeClr>
            </a:solidFill>
            <a:ln>
              <a:solidFill>
                <a:srgbClr val="D65200"/>
              </a:solidFill>
            </a:ln>
          </p:spPr>
          <p:style>
            <a:lnRef idx="2">
              <a:srgbClr val="000000"/>
            </a:lnRef>
            <a:fillRef idx="0">
              <a:srgbClr val="000000"/>
            </a:fillRef>
            <a:effectRef idx="0">
              <a:srgbClr val="000000"/>
            </a:effectRef>
            <a:fontRef idx="minor"/>
          </p:style>
          <p:txBody>
            <a:bodyPr/>
            <a:lstStyle/>
            <a:p>
              <a:pPr>
                <a:defRPr/>
              </a:pPr>
              <a:endParaRPr lang="fr-FR"/>
            </a:p>
          </p:txBody>
        </p:sp>
      </p:grpSp>
      <p:sp>
        <p:nvSpPr>
          <p:cNvPr id="22" name="CustomShape 17"/>
          <p:cNvSpPr/>
          <p:nvPr/>
        </p:nvSpPr>
        <p:spPr bwMode="auto">
          <a:xfrm>
            <a:off x="1906983" y="1265759"/>
            <a:ext cx="915292" cy="398655"/>
          </a:xfrm>
          <a:prstGeom prst="rect">
            <a:avLst/>
          </a:prstGeom>
          <a:noFill/>
          <a:ln w="0">
            <a:noFill/>
          </a:ln>
        </p:spPr>
        <p:style>
          <a:lnRef idx="2">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B050"/>
                </a:solidFill>
                <a:latin typeface="Open Sans"/>
                <a:ea typeface="Open Sans"/>
              </a:rPr>
              <a:t>AETPF</a:t>
            </a:r>
            <a:endParaRPr lang="en-GB" sz="2000" b="0" strike="noStrike" spc="-1">
              <a:solidFill>
                <a:srgbClr val="00B050"/>
              </a:solidFill>
              <a:latin typeface="Arial"/>
            </a:endParaRPr>
          </a:p>
        </p:txBody>
      </p:sp>
      <p:sp>
        <p:nvSpPr>
          <p:cNvPr id="23" name="CustomShape 18"/>
          <p:cNvSpPr/>
          <p:nvPr/>
        </p:nvSpPr>
        <p:spPr bwMode="auto">
          <a:xfrm>
            <a:off x="2556064" y="2050287"/>
            <a:ext cx="633420"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B050"/>
                </a:solidFill>
                <a:latin typeface="Open Sans"/>
                <a:ea typeface="Open Sans"/>
              </a:rPr>
              <a:t>BEE</a:t>
            </a:r>
            <a:endParaRPr lang="en-GB" sz="2000" b="0" strike="noStrike" spc="-1">
              <a:solidFill>
                <a:srgbClr val="00B050"/>
              </a:solidFill>
              <a:latin typeface="Arial"/>
            </a:endParaRPr>
          </a:p>
        </p:txBody>
      </p:sp>
      <p:sp>
        <p:nvSpPr>
          <p:cNvPr id="24" name="CustomShape 19"/>
          <p:cNvSpPr/>
          <p:nvPr/>
        </p:nvSpPr>
        <p:spPr bwMode="auto">
          <a:xfrm>
            <a:off x="2831665" y="2975387"/>
            <a:ext cx="574109"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B050"/>
                </a:solidFill>
                <a:latin typeface="Open Sans"/>
                <a:ea typeface="Open Sans"/>
              </a:rPr>
              <a:t>BIP</a:t>
            </a:r>
            <a:endParaRPr lang="en-GB" sz="2000" b="0" strike="noStrike" spc="-1">
              <a:solidFill>
                <a:srgbClr val="00B050"/>
              </a:solidFill>
              <a:latin typeface="Arial"/>
            </a:endParaRPr>
          </a:p>
        </p:txBody>
      </p:sp>
      <p:sp>
        <p:nvSpPr>
          <p:cNvPr id="25" name="CustomShape 20"/>
          <p:cNvSpPr/>
          <p:nvPr/>
        </p:nvSpPr>
        <p:spPr bwMode="auto">
          <a:xfrm>
            <a:off x="2711224" y="3806439"/>
            <a:ext cx="751914"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70C0"/>
                </a:solidFill>
                <a:latin typeface="Open Sans"/>
                <a:ea typeface="Open Sans"/>
              </a:rPr>
              <a:t>EEET</a:t>
            </a:r>
            <a:endParaRPr lang="en-GB" sz="2000" b="0" strike="noStrike" spc="-1">
              <a:solidFill>
                <a:srgbClr val="0070C0"/>
              </a:solidFill>
              <a:latin typeface="Arial"/>
            </a:endParaRPr>
          </a:p>
        </p:txBody>
      </p:sp>
      <p:sp>
        <p:nvSpPr>
          <p:cNvPr id="26" name="CustomShape 21"/>
          <p:cNvSpPr/>
          <p:nvPr/>
        </p:nvSpPr>
        <p:spPr bwMode="auto">
          <a:xfrm>
            <a:off x="2472184" y="4718520"/>
            <a:ext cx="832064" cy="398655"/>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0070C0"/>
                </a:solidFill>
                <a:latin typeface="Open Sans"/>
                <a:ea typeface="Open Sans"/>
              </a:rPr>
              <a:t>GTDL</a:t>
            </a:r>
            <a:endParaRPr lang="en-GB" sz="2000" b="0" strike="noStrike" spc="-1">
              <a:solidFill>
                <a:srgbClr val="0070C0"/>
              </a:solidFill>
              <a:latin typeface="Arial"/>
            </a:endParaRPr>
          </a:p>
        </p:txBody>
      </p:sp>
      <p:sp>
        <p:nvSpPr>
          <p:cNvPr id="27" name="CustomShape 22"/>
          <p:cNvSpPr/>
          <p:nvPr/>
        </p:nvSpPr>
        <p:spPr bwMode="auto">
          <a:xfrm>
            <a:off x="2051704" y="5551578"/>
            <a:ext cx="702360" cy="394560"/>
          </a:xfrm>
          <a:prstGeom prst="rect">
            <a:avLst/>
          </a:prstGeom>
          <a:noFill/>
          <a:ln w="0">
            <a:noFill/>
          </a:ln>
        </p:spPr>
        <p:style>
          <a:lnRef idx="0">
            <a:srgbClr val="000000"/>
          </a:lnRef>
          <a:fillRef idx="0">
            <a:srgbClr val="000000"/>
          </a:fillRef>
          <a:effectRef idx="0">
            <a:srgbClr val="000000"/>
          </a:effectRef>
          <a:fontRef idx="minor"/>
        </p:style>
        <p:txBody>
          <a:bodyPr wrap="none" lIns="90000" tIns="45000" rIns="90000" bIns="45000">
            <a:spAutoFit/>
          </a:bodyPr>
          <a:lstStyle/>
          <a:p>
            <a:pPr>
              <a:lnSpc>
                <a:spcPct val="100000"/>
              </a:lnSpc>
              <a:defRPr/>
            </a:pPr>
            <a:r>
              <a:rPr lang="fr-FR" sz="2000" b="1" strike="noStrike" spc="-1">
                <a:solidFill>
                  <a:srgbClr val="D65200"/>
                </a:solidFill>
                <a:latin typeface="Open Sans"/>
                <a:ea typeface="Open Sans"/>
              </a:rPr>
              <a:t>NSA</a:t>
            </a:r>
            <a:endParaRPr lang="en-GB" sz="2000" b="0" strike="noStrike" spc="-1">
              <a:latin typeface="Arial"/>
            </a:endParaRPr>
          </a:p>
        </p:txBody>
      </p:sp>
      <p:pic>
        <p:nvPicPr>
          <p:cNvPr id="28" name="Image 10"/>
          <p:cNvPicPr/>
          <p:nvPr/>
        </p:nvPicPr>
        <p:blipFill>
          <a:blip r:embed="rId3"/>
          <a:stretch/>
        </p:blipFill>
        <p:spPr bwMode="auto">
          <a:xfrm>
            <a:off x="154256" y="2789280"/>
            <a:ext cx="2181960" cy="893160"/>
          </a:xfrm>
          <a:prstGeom prst="rect">
            <a:avLst/>
          </a:prstGeom>
          <a:ln w="0">
            <a:noFill/>
          </a:ln>
        </p:spPr>
      </p:pic>
      <p:sp>
        <p:nvSpPr>
          <p:cNvPr id="31" name="CustomShape 23"/>
          <p:cNvSpPr/>
          <p:nvPr/>
        </p:nvSpPr>
        <p:spPr bwMode="auto">
          <a:xfrm>
            <a:off x="424439" y="6309360"/>
            <a:ext cx="10012652" cy="306323"/>
          </a:xfrm>
          <a:prstGeom prst="rect">
            <a:avLst/>
          </a:prstGeom>
          <a:solidFill>
            <a:schemeClr val="bg1"/>
          </a:solid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a:lnSpc>
                <a:spcPct val="100000"/>
              </a:lnSpc>
              <a:defRPr/>
            </a:pPr>
            <a:r>
              <a:rPr lang="fr-FR" sz="1400" b="0" i="1" strike="noStrike" spc="-1">
                <a:solidFill>
                  <a:srgbClr val="6600FF"/>
                </a:solidFill>
                <a:latin typeface="Open Sans"/>
                <a:ea typeface="Open Sans"/>
              </a:rPr>
              <a:t>Les fiches descriptives des masters sont à retrouver sur :  </a:t>
            </a:r>
            <a:r>
              <a:rPr lang="fr-FR" sz="1400" b="0" i="1" u="sng" strike="noStrike" spc="-1">
                <a:solidFill>
                  <a:srgbClr val="63003C"/>
                </a:solidFill>
                <a:latin typeface="Open Sans"/>
                <a:ea typeface="Open Sans"/>
                <a:hlinkClick r:id="rId4" tooltip="https://cirrus.universite-paris-saclay.fr/s/2gEqLzynwwJaaef"/>
              </a:rPr>
              <a:t>https://cirrus.universite-paris-saclay.fr/s/2gEqLzynwwJaaef</a:t>
            </a:r>
            <a:endParaRPr lang="en-GB" sz="1400" b="0" strike="noStrike" spc="-1">
              <a:latin typeface="Arial"/>
            </a:endParaRPr>
          </a:p>
        </p:txBody>
      </p:sp>
      <p:pic>
        <p:nvPicPr>
          <p:cNvPr id="32" name="Image 2"/>
          <p:cNvPicPr/>
          <p:nvPr/>
        </p:nvPicPr>
        <p:blipFill>
          <a:blip r:embed="rId5"/>
          <a:stretch/>
        </p:blipFill>
        <p:spPr bwMode="auto">
          <a:xfrm>
            <a:off x="11176181" y="1174321"/>
            <a:ext cx="824475" cy="585900"/>
          </a:xfrm>
          <a:prstGeom prst="rect">
            <a:avLst/>
          </a:prstGeom>
          <a:ln w="0">
            <a:noFill/>
          </a:ln>
          <a:effectLst>
            <a:softEdge rad="0"/>
          </a:effectLst>
        </p:spPr>
      </p:pic>
      <p:pic>
        <p:nvPicPr>
          <p:cNvPr id="33" name="Image 3"/>
          <p:cNvPicPr/>
          <p:nvPr/>
        </p:nvPicPr>
        <p:blipFill>
          <a:blip r:embed="rId6"/>
          <a:stretch/>
        </p:blipFill>
        <p:spPr bwMode="auto">
          <a:xfrm>
            <a:off x="11151711" y="1948628"/>
            <a:ext cx="848945" cy="604320"/>
          </a:xfrm>
          <a:prstGeom prst="rect">
            <a:avLst/>
          </a:prstGeom>
          <a:ln w="0">
            <a:noFill/>
          </a:ln>
        </p:spPr>
      </p:pic>
      <p:pic>
        <p:nvPicPr>
          <p:cNvPr id="34" name="Image 2"/>
          <p:cNvPicPr/>
          <p:nvPr/>
        </p:nvPicPr>
        <p:blipFill>
          <a:blip r:embed="rId7"/>
          <a:stretch/>
        </p:blipFill>
        <p:spPr bwMode="auto">
          <a:xfrm>
            <a:off x="11014551" y="2805754"/>
            <a:ext cx="986105" cy="692006"/>
          </a:xfrm>
          <a:prstGeom prst="rect">
            <a:avLst/>
          </a:prstGeom>
          <a:ln w="0">
            <a:noFill/>
          </a:ln>
        </p:spPr>
      </p:pic>
      <p:pic>
        <p:nvPicPr>
          <p:cNvPr id="35" name="Image 3"/>
          <p:cNvPicPr/>
          <p:nvPr/>
        </p:nvPicPr>
        <p:blipFill>
          <a:blip r:embed="rId8"/>
          <a:stretch/>
        </p:blipFill>
        <p:spPr bwMode="auto">
          <a:xfrm>
            <a:off x="11014551" y="3757894"/>
            <a:ext cx="986105" cy="588532"/>
          </a:xfrm>
          <a:prstGeom prst="rect">
            <a:avLst/>
          </a:prstGeom>
          <a:ln w="0">
            <a:solidFill>
              <a:schemeClr val="bg1">
                <a:lumMod val="85000"/>
              </a:schemeClr>
            </a:solidFill>
          </a:ln>
        </p:spPr>
      </p:pic>
      <p:pic>
        <p:nvPicPr>
          <p:cNvPr id="36" name="Image 4"/>
          <p:cNvPicPr/>
          <p:nvPr/>
        </p:nvPicPr>
        <p:blipFill>
          <a:blip r:embed="rId9"/>
          <a:stretch/>
        </p:blipFill>
        <p:spPr bwMode="auto">
          <a:xfrm>
            <a:off x="11151711" y="4535127"/>
            <a:ext cx="848945" cy="735388"/>
          </a:xfrm>
          <a:prstGeom prst="rect">
            <a:avLst/>
          </a:prstGeom>
          <a:ln w="0">
            <a:noFill/>
          </a:ln>
        </p:spPr>
      </p:pic>
      <p:pic>
        <p:nvPicPr>
          <p:cNvPr id="37" name="Image 2"/>
          <p:cNvPicPr/>
          <p:nvPr/>
        </p:nvPicPr>
        <p:blipFill>
          <a:blip r:embed="rId10"/>
          <a:stretch/>
        </p:blipFill>
        <p:spPr bwMode="auto">
          <a:xfrm>
            <a:off x="10790924" y="5461155"/>
            <a:ext cx="1209731" cy="606249"/>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3" name="CustomShape 2"/>
          <p:cNvSpPr/>
          <p:nvPr/>
        </p:nvSpPr>
        <p:spPr bwMode="auto">
          <a:xfrm>
            <a:off x="335520" y="188640"/>
            <a:ext cx="11663640" cy="5601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r>
              <a:rPr lang="fr-FR" sz="3000" b="1" dirty="0" err="1">
                <a:solidFill>
                  <a:srgbClr val="313E48"/>
                </a:solidFill>
              </a:rPr>
              <a:t>Biosphera</a:t>
            </a:r>
            <a:r>
              <a:rPr lang="fr-FR" sz="3000" b="1" dirty="0">
                <a:solidFill>
                  <a:srgbClr val="313E48"/>
                </a:solidFill>
              </a:rPr>
              <a:t> et vous … et réciproquement</a:t>
            </a:r>
          </a:p>
        </p:txBody>
      </p:sp>
      <p:sp>
        <p:nvSpPr>
          <p:cNvPr id="9" name="CustomShape 3"/>
          <p:cNvSpPr/>
          <p:nvPr/>
        </p:nvSpPr>
        <p:spPr bwMode="auto">
          <a:xfrm>
            <a:off x="335520" y="989541"/>
            <a:ext cx="7724747" cy="5441061"/>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defTabSz="1219170">
              <a:spcBef>
                <a:spcPts val="600"/>
              </a:spcBef>
              <a:spcAft>
                <a:spcPts val="800"/>
              </a:spcAft>
              <a:defRPr/>
            </a:pPr>
            <a:r>
              <a:rPr lang="fr-FR" sz="2200" dirty="0">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Ce que vous apporte la GS </a:t>
            </a:r>
            <a:r>
              <a:rPr lang="fr-FR" sz="2200" dirty="0" err="1">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Biosphera</a:t>
            </a:r>
            <a:r>
              <a:rPr lang="fr-FR" sz="2200" dirty="0">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 </a:t>
            </a:r>
            <a:endParaRPr lang="en-GB" b="1"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Organisation d’évènements scientifiques </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en-GB"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Organisation de </a:t>
            </a: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la cérémonie de remise des diplômes</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Organisation du prix des masters</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Soutien financier à des projets étudiants</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Soutien financier pour la participation à des écoles d’été</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Accompagnement des candidatures au PhD Track</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Aft>
                <a:spcPts val="6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Accompagnement des étudiants souhaitant renforcer leur formation par la recherche</a:t>
            </a:r>
            <a:endParaRPr dirty="0">
              <a:latin typeface="Open Sans" panose="020B0606030504020204" pitchFamily="34" charset="0"/>
              <a:ea typeface="Open Sans" panose="020B0606030504020204" pitchFamily="34" charset="0"/>
              <a:cs typeface="Open Sans" panose="020B0606030504020204" pitchFamily="34" charset="0"/>
            </a:endParaRPr>
          </a:p>
          <a:p>
            <a:pPr marL="95249" defTabSz="1219170">
              <a:spcAft>
                <a:spcPts val="800"/>
              </a:spcAft>
              <a:buClr>
                <a:srgbClr val="63003C"/>
              </a:buClr>
              <a:defRPr/>
            </a:pPr>
            <a:endParaRPr lang="en-GB" sz="1600" b="1" spc="-1"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defTabSz="1219170">
              <a:spcAft>
                <a:spcPts val="800"/>
              </a:spcAft>
              <a:buClr>
                <a:srgbClr val="63003C"/>
              </a:buClr>
              <a:defRPr/>
            </a:pPr>
            <a:r>
              <a:rPr lang="fr-FR" sz="2200" dirty="0">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Votre contribution en tant qu’étudiant de la GS </a:t>
            </a:r>
            <a:r>
              <a:rPr lang="fr-FR" sz="2200" dirty="0" err="1">
                <a:solidFill>
                  <a:srgbClr val="80143C">
                    <a:lumMod val="60000"/>
                    <a:lumOff val="40000"/>
                  </a:srgbClr>
                </a:solidFill>
                <a:latin typeface="Open Sans" panose="020B0606030504020204" pitchFamily="34" charset="0"/>
                <a:ea typeface="Open Sans" panose="020B0606030504020204" pitchFamily="34" charset="0"/>
                <a:cs typeface="Open Sans" panose="020B0606030504020204" pitchFamily="34" charset="0"/>
              </a:rPr>
              <a:t>Biosphera</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Bef>
                <a:spcPts val="600"/>
              </a:spcBef>
              <a:spcAft>
                <a:spcPts val="800"/>
              </a:spcAft>
              <a:buClr>
                <a:srgbClr val="63003C"/>
              </a:buClr>
              <a:buFont typeface="Wingdings"/>
              <a:buChar char="§"/>
              <a:defRPr/>
            </a:pPr>
            <a:r>
              <a:rPr lang="en-GB"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Participation des </a:t>
            </a:r>
            <a:r>
              <a:rPr lang="fr-FR"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étudiants</a:t>
            </a:r>
            <a:r>
              <a:rPr lang="en-GB"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au </a:t>
            </a:r>
            <a:r>
              <a:rPr lang="fr-FR"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conseil</a:t>
            </a: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 élections en début d’année civile</a:t>
            </a:r>
            <a:endParaRPr dirty="0">
              <a:latin typeface="Open Sans" panose="020B0606030504020204" pitchFamily="34" charset="0"/>
              <a:ea typeface="Open Sans" panose="020B0606030504020204" pitchFamily="34" charset="0"/>
              <a:cs typeface="Open Sans" panose="020B0606030504020204" pitchFamily="34" charset="0"/>
            </a:endParaRPr>
          </a:p>
          <a:p>
            <a:pPr marL="476239" indent="-380990" defTabSz="1219170">
              <a:spcBef>
                <a:spcPts val="600"/>
              </a:spcBef>
              <a:spcAft>
                <a:spcPts val="800"/>
              </a:spcAft>
              <a:buClr>
                <a:srgbClr val="63003C"/>
              </a:buClr>
              <a:buFont typeface="Wingdings"/>
              <a:buChar char="§"/>
              <a:defRPr/>
            </a:pPr>
            <a:r>
              <a:rPr lang="fr-FR"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Vos idées de projets, vos actions dont peuvent bénéficier d’autres étudiants de la GS</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 2"/>
          <p:cNvPicPr>
            <a:picLocks noChangeAspect="1"/>
          </p:cNvPicPr>
          <p:nvPr/>
        </p:nvPicPr>
        <p:blipFill>
          <a:blip r:embed="rId3"/>
          <a:stretch/>
        </p:blipFill>
        <p:spPr bwMode="auto">
          <a:xfrm>
            <a:off x="9699761" y="3429000"/>
            <a:ext cx="2240131" cy="2514828"/>
          </a:xfrm>
          <a:prstGeom prst="rect">
            <a:avLst/>
          </a:prstGeom>
          <a:ln>
            <a:noFill/>
          </a:ln>
          <a:effectLst>
            <a:outerShdw blurRad="292100" dist="139700" dir="2700000" algn="tl" rotWithShape="0">
              <a:srgbClr val="333333">
                <a:alpha val="65000"/>
              </a:srgbClr>
            </a:outerShdw>
          </a:effectLst>
        </p:spPr>
      </p:pic>
      <p:pic>
        <p:nvPicPr>
          <p:cNvPr id="4" name="Image 3">
            <a:extLst>
              <a:ext uri="{FF2B5EF4-FFF2-40B4-BE49-F238E27FC236}">
                <a16:creationId xmlns:a16="http://schemas.microsoft.com/office/drawing/2014/main" id="{E0C4A0FB-7E02-4D7D-812E-7EAE51F602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3391" y="989541"/>
            <a:ext cx="3386501" cy="225879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3" name="CustomShape 2"/>
          <p:cNvSpPr/>
          <p:nvPr/>
        </p:nvSpPr>
        <p:spPr bwMode="auto">
          <a:xfrm>
            <a:off x="335520" y="188640"/>
            <a:ext cx="11663640" cy="560160"/>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r>
              <a:rPr lang="fr-FR" sz="3400" b="1" dirty="0">
                <a:solidFill>
                  <a:srgbClr val="313E48"/>
                </a:solidFill>
              </a:rPr>
              <a:t>Action formation : le PhD </a:t>
            </a:r>
            <a:r>
              <a:rPr lang="fr-FR" sz="3400" b="1" dirty="0" err="1">
                <a:solidFill>
                  <a:srgbClr val="313E48"/>
                </a:solidFill>
              </a:rPr>
              <a:t>Master’s</a:t>
            </a:r>
            <a:r>
              <a:rPr lang="fr-FR" sz="3400" b="1" dirty="0">
                <a:solidFill>
                  <a:srgbClr val="313E48"/>
                </a:solidFill>
              </a:rPr>
              <a:t> programme</a:t>
            </a:r>
            <a:endParaRPr lang="en-GB" sz="3400" b="1" dirty="0">
              <a:solidFill>
                <a:srgbClr val="313E48"/>
              </a:solidFill>
            </a:endParaRPr>
          </a:p>
        </p:txBody>
      </p:sp>
      <p:sp>
        <p:nvSpPr>
          <p:cNvPr id="5" name="Espace réservé du contenu 2"/>
          <p:cNvSpPr txBox="1"/>
          <p:nvPr/>
        </p:nvSpPr>
        <p:spPr bwMode="auto">
          <a:xfrm>
            <a:off x="6283451" y="1248184"/>
            <a:ext cx="5567173" cy="4608512"/>
          </a:xfrm>
          <a:prstGeom prst="rect">
            <a:avLst/>
          </a:prstGeom>
        </p:spPr>
        <p:txBody>
          <a:bodyPr>
            <a:noAutofit/>
          </a:bodyPr>
          <a:lstStyle>
            <a:lvl1pPr marL="324000" indent="-243000" algn="l" defTabSz="685800">
              <a:lnSpc>
                <a:spcPct val="90000"/>
              </a:lnSpc>
              <a:spcBef>
                <a:spcPts val="1063"/>
              </a:spcBef>
              <a:buClr>
                <a:srgbClr val="000000"/>
              </a:buClr>
              <a:buSzPct val="45000"/>
              <a:buFont typeface="Wingdings"/>
              <a:buChar char=""/>
              <a:defRPr sz="2100">
                <a:solidFill>
                  <a:schemeClr val="tx1"/>
                </a:solidFill>
                <a:latin typeface="+mn-lt"/>
                <a:ea typeface="+mn-ea"/>
                <a:cs typeface="+mn-cs"/>
              </a:defRPr>
            </a:lvl1pPr>
            <a:lvl2pPr marL="514350" indent="-171450" algn="l" defTabSz="685800">
              <a:lnSpc>
                <a:spcPct val="90000"/>
              </a:lnSpc>
              <a:spcBef>
                <a:spcPts val="375"/>
              </a:spcBef>
              <a:buFont typeface="Arial"/>
              <a:buChar char="•"/>
              <a:defRPr sz="1800">
                <a:solidFill>
                  <a:schemeClr val="tx1"/>
                </a:solidFill>
                <a:latin typeface="+mn-lt"/>
                <a:ea typeface="+mn-ea"/>
                <a:cs typeface="+mn-cs"/>
              </a:defRPr>
            </a:lvl2pPr>
            <a:lvl3pPr marL="857250" indent="-171450" algn="l" defTabSz="685800">
              <a:lnSpc>
                <a:spcPct val="90000"/>
              </a:lnSpc>
              <a:spcBef>
                <a:spcPts val="375"/>
              </a:spcBef>
              <a:buFont typeface="Arial"/>
              <a:buChar char="•"/>
              <a:defRPr sz="1500">
                <a:solidFill>
                  <a:schemeClr val="tx1"/>
                </a:solidFill>
                <a:latin typeface="+mn-lt"/>
                <a:ea typeface="+mn-ea"/>
                <a:cs typeface="+mn-cs"/>
              </a:defRPr>
            </a:lvl3pPr>
            <a:lvl4pPr marL="1200150" indent="-171450" algn="l" defTabSz="685800">
              <a:lnSpc>
                <a:spcPct val="90000"/>
              </a:lnSpc>
              <a:spcBef>
                <a:spcPts val="375"/>
              </a:spcBef>
              <a:buFont typeface="Arial"/>
              <a:buChar char="•"/>
              <a:defRPr sz="1400">
                <a:solidFill>
                  <a:schemeClr val="tx1"/>
                </a:solidFill>
                <a:latin typeface="+mn-lt"/>
                <a:ea typeface="+mn-ea"/>
                <a:cs typeface="+mn-cs"/>
              </a:defRPr>
            </a:lvl4pPr>
            <a:lvl5pPr marL="1543050" indent="-171450" algn="l" defTabSz="685800">
              <a:lnSpc>
                <a:spcPct val="90000"/>
              </a:lnSpc>
              <a:spcBef>
                <a:spcPts val="375"/>
              </a:spcBef>
              <a:buFont typeface="Arial"/>
              <a:buChar char="•"/>
              <a:defRPr sz="1400">
                <a:solidFill>
                  <a:schemeClr val="tx1"/>
                </a:solidFill>
                <a:latin typeface="+mn-lt"/>
                <a:ea typeface="+mn-ea"/>
                <a:cs typeface="+mn-cs"/>
              </a:defRPr>
            </a:lvl5pPr>
            <a:lvl6pPr marL="1885950" indent="-171450" algn="l" defTabSz="685800">
              <a:lnSpc>
                <a:spcPct val="90000"/>
              </a:lnSpc>
              <a:spcBef>
                <a:spcPts val="375"/>
              </a:spcBef>
              <a:buFont typeface="Arial"/>
              <a:buChar char="•"/>
              <a:defRPr sz="1400">
                <a:solidFill>
                  <a:schemeClr val="tx1"/>
                </a:solidFill>
                <a:latin typeface="+mn-lt"/>
                <a:ea typeface="+mn-ea"/>
                <a:cs typeface="+mn-cs"/>
              </a:defRPr>
            </a:lvl6pPr>
            <a:lvl7pPr marL="2228850" indent="-171450" algn="l" defTabSz="685800">
              <a:lnSpc>
                <a:spcPct val="90000"/>
              </a:lnSpc>
              <a:spcBef>
                <a:spcPts val="375"/>
              </a:spcBef>
              <a:buFont typeface="Arial"/>
              <a:buChar char="•"/>
              <a:defRPr sz="1400">
                <a:solidFill>
                  <a:schemeClr val="tx1"/>
                </a:solidFill>
                <a:latin typeface="+mn-lt"/>
                <a:ea typeface="+mn-ea"/>
                <a:cs typeface="+mn-cs"/>
              </a:defRPr>
            </a:lvl7pPr>
            <a:lvl8pPr marL="2571750" indent="-171450" algn="l" defTabSz="685800">
              <a:lnSpc>
                <a:spcPct val="90000"/>
              </a:lnSpc>
              <a:spcBef>
                <a:spcPts val="375"/>
              </a:spcBef>
              <a:buFont typeface="Arial"/>
              <a:buChar char="•"/>
              <a:defRPr sz="1400">
                <a:solidFill>
                  <a:schemeClr val="tx1"/>
                </a:solidFill>
                <a:latin typeface="+mn-lt"/>
                <a:ea typeface="+mn-ea"/>
                <a:cs typeface="+mn-cs"/>
              </a:defRPr>
            </a:lvl8pPr>
            <a:lvl9pPr marL="2914650" indent="-171450" algn="l" defTabSz="685800">
              <a:lnSpc>
                <a:spcPct val="90000"/>
              </a:lnSpc>
              <a:spcBef>
                <a:spcPts val="375"/>
              </a:spcBef>
              <a:buFont typeface="Arial"/>
              <a:buChar char="•"/>
              <a:defRPr sz="1400">
                <a:solidFill>
                  <a:schemeClr val="tx1"/>
                </a:solidFill>
                <a:latin typeface="+mn-lt"/>
                <a:ea typeface="+mn-ea"/>
                <a:cs typeface="+mn-cs"/>
              </a:defRPr>
            </a:lvl9pPr>
          </a:lstStyle>
          <a:p>
            <a:pPr>
              <a:defRPr/>
            </a:pP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Programme d’accompagnement pour </a:t>
            </a:r>
            <a:r>
              <a:rPr lang="fr-FR" sz="215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découvrir la recherche </a:t>
            </a: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et pour aider celles et ceux qui souhaiteraient poursuivre en thèse à </a:t>
            </a:r>
            <a:r>
              <a:rPr lang="fr-FR" sz="215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construire leur projet </a:t>
            </a: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et à </a:t>
            </a:r>
            <a:r>
              <a:rPr lang="fr-FR" sz="2150" b="1"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préparer leur entrée en doctorat</a:t>
            </a: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 </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a:defRPr/>
            </a:pPr>
            <a:endParaRPr lang="fr-FR" sz="2150"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a:p>
            <a:pPr>
              <a:defRPr/>
            </a:pPr>
            <a:r>
              <a:rPr lang="fr-FR" sz="2150" spc="-1" dirty="0">
                <a:solidFill>
                  <a:srgbClr val="63003C"/>
                </a:solidFill>
                <a:latin typeface="Open Sans" panose="020B0606030504020204" pitchFamily="34" charset="0"/>
                <a:ea typeface="Open Sans" panose="020B0606030504020204" pitchFamily="34" charset="0"/>
                <a:cs typeface="Open Sans" panose="020B0606030504020204" pitchFamily="34" charset="0"/>
              </a:rPr>
              <a:t>Ouvert à tous les étudiantes et étudiants, peut prendre différentes formes : séminaires, mentorat, rencontres avec des chercheurs, forum master/doctorat, etc.</a:t>
            </a:r>
            <a:endParaRPr dirty="0">
              <a:solidFill>
                <a:srgbClr val="63003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Espace réservé pour une image  4" descr="PhD_PPT_juillet 2023.jpg"/>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3" y="922112"/>
            <a:ext cx="5807965" cy="57104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146132" y="5517233"/>
            <a:ext cx="5255716" cy="90069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73" name="CustomShape 1"/>
          <p:cNvSpPr/>
          <p:nvPr/>
        </p:nvSpPr>
        <p:spPr bwMode="auto">
          <a:xfrm>
            <a:off x="8973360" y="5885280"/>
            <a:ext cx="2985120" cy="734760"/>
          </a:xfrm>
          <a:prstGeom prst="roundRect">
            <a:avLst>
              <a:gd name="adj"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a:defRPr/>
            </a:pPr>
            <a:endParaRPr lang="fr-FR" sz="2400"/>
          </a:p>
        </p:txBody>
      </p:sp>
      <p:sp>
        <p:nvSpPr>
          <p:cNvPr id="974" name="CustomShape 2"/>
          <p:cNvSpPr/>
          <p:nvPr/>
        </p:nvSpPr>
        <p:spPr bwMode="auto">
          <a:xfrm>
            <a:off x="119880" y="101758"/>
            <a:ext cx="10452960" cy="648948"/>
          </a:xfrm>
          <a:prstGeom prst="rect">
            <a:avLst/>
          </a:prstGeom>
          <a:noFill/>
          <a:ln w="0">
            <a:noFill/>
          </a:ln>
        </p:spPr>
        <p:style>
          <a:lnRef idx="0">
            <a:srgbClr val="000000"/>
          </a:lnRef>
          <a:fillRef idx="0">
            <a:srgbClr val="000000"/>
          </a:fillRef>
          <a:effectRef idx="0">
            <a:srgbClr val="000000"/>
          </a:effectRef>
          <a:fontRef idx="minor"/>
        </p:style>
        <p:txBody>
          <a:bodyPr lIns="90000" tIns="45000" rIns="90000" bIns="45000" anchor="ctr">
            <a:noAutofit/>
          </a:bodyPr>
          <a:lstStyle/>
          <a:p>
            <a:pPr>
              <a:lnSpc>
                <a:spcPct val="90000"/>
              </a:lnSpc>
              <a:defRPr/>
            </a:pPr>
            <a:r>
              <a:rPr lang="fr-FR" sz="3400" b="1" dirty="0">
                <a:solidFill>
                  <a:srgbClr val="313E48"/>
                </a:solidFill>
              </a:rPr>
              <a:t>GS </a:t>
            </a:r>
            <a:r>
              <a:rPr lang="fr-FR" sz="3400" b="1" dirty="0" err="1">
                <a:solidFill>
                  <a:srgbClr val="313E48"/>
                </a:solidFill>
              </a:rPr>
              <a:t>Biosphera</a:t>
            </a:r>
            <a:r>
              <a:rPr lang="fr-FR" sz="3400" b="1" dirty="0">
                <a:solidFill>
                  <a:srgbClr val="313E48"/>
                </a:solidFill>
              </a:rPr>
              <a:t> : pour en savoir plus</a:t>
            </a:r>
            <a:endParaRPr lang="en-GB" sz="3400" b="1" dirty="0">
              <a:solidFill>
                <a:srgbClr val="313E48"/>
              </a:solidFill>
            </a:endParaRPr>
          </a:p>
        </p:txBody>
      </p:sp>
      <p:sp>
        <p:nvSpPr>
          <p:cNvPr id="979" name="CustomShape 4"/>
          <p:cNvSpPr/>
          <p:nvPr/>
        </p:nvSpPr>
        <p:spPr bwMode="auto">
          <a:xfrm>
            <a:off x="3211504" y="1003576"/>
            <a:ext cx="1765160" cy="648072"/>
          </a:xfrm>
          <a:prstGeom prst="round2DiagRect">
            <a:avLst>
              <a:gd name="adj1" fmla="val 16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tabLst>
                <a:tab pos="0" algn="l"/>
              </a:tabLst>
              <a:defRPr/>
            </a:pPr>
            <a:r>
              <a:rPr lang="fr-FR" sz="2000" spc="-1">
                <a:solidFill>
                  <a:srgbClr val="FFFFFF"/>
                </a:solidFill>
                <a:latin typeface="Open Sans"/>
                <a:ea typeface="DejaVu Sans"/>
              </a:rPr>
              <a:t>Brochure </a:t>
            </a:r>
            <a:endParaRPr/>
          </a:p>
          <a:p>
            <a:pPr>
              <a:tabLst>
                <a:tab pos="0" algn="l"/>
              </a:tabLst>
              <a:defRPr/>
            </a:pPr>
            <a:r>
              <a:rPr lang="fr-FR" sz="1600" spc="-1">
                <a:solidFill>
                  <a:srgbClr val="FFFFFF"/>
                </a:solidFill>
                <a:latin typeface="Open Sans"/>
                <a:ea typeface="DejaVu Sans"/>
              </a:rPr>
              <a:t>version FR &amp; GB</a:t>
            </a:r>
            <a:endParaRPr lang="en-GB" sz="1600" spc="-1">
              <a:latin typeface="Arial"/>
            </a:endParaRPr>
          </a:p>
        </p:txBody>
      </p:sp>
      <p:pic>
        <p:nvPicPr>
          <p:cNvPr id="3" name="Image 2"/>
          <p:cNvPicPr>
            <a:picLocks noChangeAspect="1"/>
          </p:cNvPicPr>
          <p:nvPr/>
        </p:nvPicPr>
        <p:blipFill>
          <a:blip r:embed="rId3"/>
          <a:stretch/>
        </p:blipFill>
        <p:spPr bwMode="auto">
          <a:xfrm>
            <a:off x="3211506" y="1757251"/>
            <a:ext cx="1994221" cy="2809379"/>
          </a:xfrm>
          <a:prstGeom prst="rect">
            <a:avLst/>
          </a:prstGeom>
          <a:ln>
            <a:noFill/>
          </a:ln>
          <a:effectLst>
            <a:outerShdw blurRad="292100" dist="139700" dir="2700000" algn="tl" rotWithShape="0">
              <a:srgbClr val="333333">
                <a:alpha val="65000"/>
              </a:srgbClr>
            </a:outerShdw>
          </a:effectLst>
        </p:spPr>
      </p:pic>
      <p:grpSp>
        <p:nvGrpSpPr>
          <p:cNvPr id="6" name="Groupe 5"/>
          <p:cNvGrpSpPr/>
          <p:nvPr/>
        </p:nvGrpSpPr>
        <p:grpSpPr bwMode="auto">
          <a:xfrm>
            <a:off x="345680" y="2052219"/>
            <a:ext cx="2509960" cy="3135027"/>
            <a:chOff x="208145" y="1517369"/>
            <a:chExt cx="3551402" cy="4503919"/>
          </a:xfrm>
        </p:grpSpPr>
        <p:pic>
          <p:nvPicPr>
            <p:cNvPr id="977" name="Image 5"/>
            <p:cNvPicPr/>
            <p:nvPr/>
          </p:nvPicPr>
          <p:blipFill>
            <a:blip r:embed="rId4"/>
            <a:stretch/>
          </p:blipFill>
          <p:spPr bwMode="auto">
            <a:xfrm>
              <a:off x="208145" y="1517369"/>
              <a:ext cx="3454710" cy="1701800"/>
            </a:xfrm>
            <a:prstGeom prst="rect">
              <a:avLst/>
            </a:prstGeom>
            <a:ln w="0">
              <a:noFill/>
            </a:ln>
          </p:spPr>
        </p:pic>
        <p:pic>
          <p:nvPicPr>
            <p:cNvPr id="2" name="Image 1"/>
            <p:cNvPicPr>
              <a:picLocks noChangeAspect="1"/>
            </p:cNvPicPr>
            <p:nvPr/>
          </p:nvPicPr>
          <p:blipFill>
            <a:blip r:embed="rId5"/>
            <a:stretch/>
          </p:blipFill>
          <p:spPr bwMode="auto">
            <a:xfrm>
              <a:off x="208145" y="3167351"/>
              <a:ext cx="3551402" cy="2853937"/>
            </a:xfrm>
            <a:prstGeom prst="rect">
              <a:avLst/>
            </a:prstGeom>
          </p:spPr>
        </p:pic>
      </p:grpSp>
      <p:sp>
        <p:nvSpPr>
          <p:cNvPr id="5" name="ZoneTexte 4"/>
          <p:cNvSpPr txBox="1"/>
          <p:nvPr/>
        </p:nvSpPr>
        <p:spPr bwMode="auto">
          <a:xfrm>
            <a:off x="345680" y="1007837"/>
            <a:ext cx="1681722" cy="442674"/>
          </a:xfrm>
          <a:prstGeom prst="round2DiagRect">
            <a:avLst>
              <a:gd name="adj1" fmla="val 16667"/>
              <a:gd name="adj2" fmla="val 0"/>
            </a:avLst>
          </a:prstGeom>
          <a:solidFill>
            <a:schemeClr val="accent6">
              <a:lumMod val="60000"/>
              <a:lumOff val="40000"/>
            </a:schemeClr>
          </a:solidFill>
          <a:ln>
            <a:noFill/>
          </a:ln>
        </p:spPr>
        <p:txBody>
          <a:bodyPr wrap="none" rtlCol="0">
            <a:spAutoFit/>
          </a:bodyPr>
          <a:lstStyle/>
          <a:p>
            <a:pPr>
              <a:defRPr/>
            </a:pPr>
            <a:r>
              <a:rPr lang="fr-FR" sz="2000">
                <a:solidFill>
                  <a:schemeClr val="bg1"/>
                </a:solidFill>
                <a:latin typeface="Open Sans"/>
                <a:ea typeface="Open Sans"/>
                <a:cs typeface="Open Sans"/>
              </a:rPr>
              <a:t>Site Internet</a:t>
            </a:r>
            <a:endParaRPr/>
          </a:p>
        </p:txBody>
      </p:sp>
      <p:sp>
        <p:nvSpPr>
          <p:cNvPr id="7" name="ZoneTexte 6"/>
          <p:cNvSpPr txBox="1"/>
          <p:nvPr/>
        </p:nvSpPr>
        <p:spPr bwMode="auto">
          <a:xfrm>
            <a:off x="281901" y="1528999"/>
            <a:ext cx="2933779" cy="523220"/>
          </a:xfrm>
          <a:prstGeom prst="rect">
            <a:avLst/>
          </a:prstGeom>
          <a:noFill/>
        </p:spPr>
        <p:txBody>
          <a:bodyPr wrap="square" rtlCol="0">
            <a:spAutoFit/>
          </a:bodyPr>
          <a:lstStyle/>
          <a:p>
            <a:pPr>
              <a:defRPr/>
            </a:pPr>
            <a:r>
              <a:rPr lang="fr-FR" sz="1400" u="sng">
                <a:latin typeface="Open Sans"/>
                <a:ea typeface="Open Sans"/>
                <a:cs typeface="Open Sans"/>
                <a:hlinkClick r:id="rId6" tooltip="https://www.universite-paris-saclay.fr/gs-biosphera"/>
              </a:rPr>
              <a:t>https://www.universite-paris-saclay.fr/gs-biosphera</a:t>
            </a:r>
            <a:endParaRPr lang="fr-FR" sz="1400">
              <a:latin typeface="Open Sans"/>
              <a:ea typeface="Open Sans"/>
              <a:cs typeface="Open Sans"/>
            </a:endParaRPr>
          </a:p>
        </p:txBody>
      </p:sp>
      <p:sp>
        <p:nvSpPr>
          <p:cNvPr id="20" name="CustomShape 2"/>
          <p:cNvSpPr/>
          <p:nvPr/>
        </p:nvSpPr>
        <p:spPr bwMode="auto">
          <a:xfrm>
            <a:off x="5996351" y="1446372"/>
            <a:ext cx="5966344" cy="2587417"/>
          </a:xfrm>
          <a:prstGeom prst="rect">
            <a:avLst/>
          </a:prstGeom>
          <a:noFill/>
          <a:ln w="22225">
            <a:solidFill>
              <a:schemeClr val="accent6">
                <a:lumMod val="60000"/>
                <a:lumOff val="40000"/>
              </a:schemeClr>
            </a:solidFill>
          </a:ln>
        </p:spPr>
        <p:style>
          <a:lnRef idx="0">
            <a:srgbClr val="000000"/>
          </a:lnRef>
          <a:fillRef idx="0">
            <a:srgbClr val="000000"/>
          </a:fillRef>
          <a:effectRef idx="0">
            <a:srgbClr val="000000"/>
          </a:effectRef>
          <a:fontRef idx="minor"/>
        </p:style>
        <p:txBody>
          <a:bodyPr lIns="90000" tIns="45000" rIns="90000" bIns="45000">
            <a:noAutofit/>
          </a:bodyPr>
          <a:lstStyle/>
          <a:p>
            <a:pPr marL="2881">
              <a:buClr>
                <a:srgbClr val="63003C"/>
              </a:buClr>
              <a:defRPr/>
            </a:pPr>
            <a:endParaRPr lang="fr-FR" sz="1200" spc="-1">
              <a:solidFill>
                <a:srgbClr val="63003C"/>
              </a:solidFill>
              <a:latin typeface="Open Sans"/>
              <a:ea typeface="Open Sans"/>
              <a:cs typeface="Open Sans"/>
            </a:endParaRPr>
          </a:p>
          <a:p>
            <a:pPr marL="228594" indent="-225713">
              <a:spcBef>
                <a:spcPts val="600"/>
              </a:spcBef>
              <a:buClr>
                <a:srgbClr val="63003C"/>
              </a:buClr>
              <a:buFont typeface="Wingdings"/>
              <a:buChar char=""/>
              <a:defRPr/>
            </a:pPr>
            <a:r>
              <a:rPr lang="fr-FR" sz="1600" spc="-1">
                <a:latin typeface="Open Sans"/>
                <a:ea typeface="Open Sans"/>
                <a:cs typeface="Open Sans"/>
              </a:rPr>
              <a:t>Diffusion : tous les quinze jours</a:t>
            </a:r>
            <a:endParaRPr sz="1600"/>
          </a:p>
          <a:p>
            <a:pPr marL="228594" indent="-225713">
              <a:buClr>
                <a:srgbClr val="63003C"/>
              </a:buClr>
              <a:buFont typeface="Wingdings"/>
              <a:buChar char=""/>
              <a:defRPr/>
            </a:pPr>
            <a:r>
              <a:rPr lang="fr-FR" sz="1600" spc="-1">
                <a:latin typeface="Open Sans"/>
                <a:ea typeface="Open Sans"/>
                <a:cs typeface="Open Sans"/>
              </a:rPr>
              <a:t>Vous y retrouvez :</a:t>
            </a:r>
            <a:endParaRPr lang="en-GB" sz="1600" spc="-1">
              <a:latin typeface="Open Sans"/>
              <a:ea typeface="Open Sans"/>
              <a:cs typeface="Open Sans"/>
            </a:endParaRPr>
          </a:p>
          <a:p>
            <a:pPr marL="536387" lvl="1" indent="-225713">
              <a:buClr>
                <a:srgbClr val="63003C"/>
              </a:buClr>
              <a:buFont typeface="Arial"/>
              <a:buChar char="•"/>
              <a:defRPr/>
            </a:pPr>
            <a:r>
              <a:rPr lang="fr-FR" sz="1600" spc="-1">
                <a:latin typeface="Open Sans"/>
                <a:ea typeface="Open Sans"/>
                <a:cs typeface="Open Sans"/>
              </a:rPr>
              <a:t>L’actualité de la GS</a:t>
            </a:r>
            <a:endParaRPr lang="en-GB" sz="1600" spc="-1">
              <a:latin typeface="Open Sans"/>
              <a:ea typeface="Open Sans"/>
              <a:cs typeface="Open Sans"/>
            </a:endParaRPr>
          </a:p>
          <a:p>
            <a:pPr marL="536387" lvl="1" indent="-225713">
              <a:buClr>
                <a:srgbClr val="63003C"/>
              </a:buClr>
              <a:buFont typeface="Arial"/>
              <a:buChar char="•"/>
              <a:defRPr/>
            </a:pPr>
            <a:r>
              <a:rPr lang="fr-FR" sz="1600" spc="-1">
                <a:latin typeface="Open Sans"/>
                <a:ea typeface="Open Sans"/>
                <a:cs typeface="Open Sans"/>
              </a:rPr>
              <a:t>Des informations liées au périmètre de la GS</a:t>
            </a:r>
            <a:endParaRPr lang="en-GB" sz="1600" spc="-1">
              <a:latin typeface="Open Sans"/>
              <a:ea typeface="Open Sans"/>
              <a:cs typeface="Open Sans"/>
            </a:endParaRPr>
          </a:p>
          <a:p>
            <a:pPr marL="536387" lvl="1" indent="-225713">
              <a:buClr>
                <a:srgbClr val="63003C"/>
              </a:buClr>
              <a:buFont typeface="Arial"/>
              <a:buChar char="•"/>
              <a:defRPr/>
            </a:pPr>
            <a:r>
              <a:rPr lang="fr-FR" sz="1600" spc="-1">
                <a:latin typeface="Open Sans"/>
                <a:ea typeface="Open Sans"/>
                <a:cs typeface="Open Sans"/>
              </a:rPr>
              <a:t>Un article ou vidéo qui nous a interpellés  « out of the box »</a:t>
            </a:r>
            <a:endParaRPr lang="en-GB" sz="1600" spc="-1">
              <a:latin typeface="Open Sans"/>
              <a:ea typeface="Open Sans"/>
              <a:cs typeface="Open Sans"/>
            </a:endParaRPr>
          </a:p>
          <a:p>
            <a:pPr marL="228594" indent="-225713">
              <a:buClr>
                <a:srgbClr val="63003C"/>
              </a:buClr>
              <a:buFont typeface="Wingdings"/>
              <a:buChar char=""/>
              <a:defRPr/>
            </a:pPr>
            <a:r>
              <a:rPr lang="fr-FR" sz="1600" spc="-1">
                <a:latin typeface="Open Sans"/>
                <a:ea typeface="Open Sans"/>
                <a:cs typeface="Open Sans"/>
              </a:rPr>
              <a:t>Public : ouvert à tous y compris aux étudiants !</a:t>
            </a:r>
            <a:endParaRPr lang="en-GB" sz="1600" spc="-1">
              <a:latin typeface="Open Sans"/>
              <a:ea typeface="Open Sans"/>
              <a:cs typeface="Open Sans"/>
            </a:endParaRPr>
          </a:p>
          <a:p>
            <a:pPr marL="228594" indent="-225713">
              <a:buClr>
                <a:srgbClr val="63003C"/>
              </a:buClr>
              <a:buFont typeface="Wingdings"/>
              <a:buChar char=""/>
              <a:defRPr/>
            </a:pPr>
            <a:r>
              <a:rPr lang="fr-FR" sz="1600" spc="-1">
                <a:latin typeface="Open Sans"/>
                <a:ea typeface="Open Sans"/>
                <a:cs typeface="Open Sans"/>
              </a:rPr>
              <a:t>Vous pouvez proposer des actualités en lien avec les thématiques de la GS Biosphera</a:t>
            </a:r>
            <a:endParaRPr lang="en-GB" sz="1600" spc="-1">
              <a:latin typeface="Open Sans"/>
              <a:ea typeface="Open Sans"/>
              <a:cs typeface="Open Sans"/>
            </a:endParaRPr>
          </a:p>
        </p:txBody>
      </p:sp>
      <p:sp>
        <p:nvSpPr>
          <p:cNvPr id="21" name="CustomShape 4"/>
          <p:cNvSpPr/>
          <p:nvPr/>
        </p:nvSpPr>
        <p:spPr bwMode="auto">
          <a:xfrm>
            <a:off x="242767" y="5972220"/>
            <a:ext cx="4016380" cy="337100"/>
          </a:xfrm>
          <a:prstGeom prst="rect">
            <a:avLst/>
          </a:prstGeom>
          <a:noFill/>
          <a:ln w="0">
            <a:noFill/>
          </a:ln>
        </p:spPr>
        <p:style>
          <a:lnRef idx="0">
            <a:srgbClr val="000000"/>
          </a:lnRef>
          <a:fillRef idx="0">
            <a:srgbClr val="000000"/>
          </a:fillRef>
          <a:effectRef idx="0">
            <a:srgbClr val="000000"/>
          </a:effectRef>
          <a:fontRef idx="minor"/>
        </p:style>
        <p:txBody>
          <a:bodyPr wrap="square" lIns="90000" tIns="45000" rIns="90000" bIns="45000">
            <a:spAutoFit/>
          </a:bodyPr>
          <a:lstStyle/>
          <a:p>
            <a:pPr marL="360">
              <a:defRPr/>
            </a:pPr>
            <a:r>
              <a:rPr lang="fr-FR" sz="1600" u="sng" spc="-1">
                <a:latin typeface="Open Sans"/>
                <a:ea typeface="Open Sans"/>
                <a:cs typeface="Open Sans"/>
                <a:hlinkClick r:id="rId7" tooltip="mailto:gs.biosphera@universite-paris-saclay.fr"/>
              </a:rPr>
              <a:t>gs.biosphera@universite-paris-saclay.fr</a:t>
            </a:r>
            <a:endParaRPr lang="en-GB" sz="1600" spc="-1">
              <a:latin typeface="Open Sans"/>
              <a:ea typeface="Open Sans"/>
              <a:cs typeface="Open Sans"/>
            </a:endParaRPr>
          </a:p>
        </p:txBody>
      </p:sp>
      <p:sp>
        <p:nvSpPr>
          <p:cNvPr id="19" name="CustomShape 4"/>
          <p:cNvSpPr/>
          <p:nvPr/>
        </p:nvSpPr>
        <p:spPr bwMode="auto">
          <a:xfrm>
            <a:off x="5999311" y="1038831"/>
            <a:ext cx="1941256" cy="490335"/>
          </a:xfrm>
          <a:prstGeom prst="round2DiagRect">
            <a:avLst>
              <a:gd name="adj1" fmla="val 16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tabLst>
                <a:tab pos="0" algn="l"/>
              </a:tabLst>
              <a:defRPr/>
            </a:pPr>
            <a:r>
              <a:rPr lang="fr-FR" sz="2000" spc="-1">
                <a:solidFill>
                  <a:srgbClr val="FFFFFF"/>
                </a:solidFill>
                <a:latin typeface="Open Sans"/>
                <a:ea typeface="DejaVu Sans"/>
              </a:rPr>
              <a:t>Newsletter</a:t>
            </a:r>
            <a:endParaRPr lang="en-GB" sz="2000" spc="-1">
              <a:latin typeface="Arial"/>
            </a:endParaRPr>
          </a:p>
        </p:txBody>
      </p:sp>
      <p:grpSp>
        <p:nvGrpSpPr>
          <p:cNvPr id="8" name="Groupe 7"/>
          <p:cNvGrpSpPr/>
          <p:nvPr/>
        </p:nvGrpSpPr>
        <p:grpSpPr bwMode="auto">
          <a:xfrm>
            <a:off x="9951850" y="4171244"/>
            <a:ext cx="1994221" cy="2126645"/>
            <a:chOff x="7308720" y="1124640"/>
            <a:chExt cx="4763520" cy="5472000"/>
          </a:xfrm>
        </p:grpSpPr>
        <p:pic>
          <p:nvPicPr>
            <p:cNvPr id="22" name="Image 3"/>
            <p:cNvPicPr/>
            <p:nvPr/>
          </p:nvPicPr>
          <p:blipFill>
            <a:blip r:embed="rId8"/>
            <a:stretch/>
          </p:blipFill>
          <p:spPr bwMode="auto">
            <a:xfrm>
              <a:off x="7308720" y="1124640"/>
              <a:ext cx="4763520" cy="2622960"/>
            </a:xfrm>
            <a:prstGeom prst="rect">
              <a:avLst/>
            </a:prstGeom>
            <a:ln w="0">
              <a:noFill/>
            </a:ln>
          </p:spPr>
        </p:pic>
        <p:pic>
          <p:nvPicPr>
            <p:cNvPr id="23" name="Image 4"/>
            <p:cNvPicPr/>
            <p:nvPr/>
          </p:nvPicPr>
          <p:blipFill>
            <a:blip r:embed="rId9"/>
            <a:stretch/>
          </p:blipFill>
          <p:spPr bwMode="auto">
            <a:xfrm>
              <a:off x="7308720" y="3748320"/>
              <a:ext cx="4763520" cy="2848320"/>
            </a:xfrm>
            <a:prstGeom prst="rect">
              <a:avLst/>
            </a:prstGeom>
            <a:ln w="0">
              <a:noFill/>
            </a:ln>
          </p:spPr>
        </p:pic>
      </p:grpSp>
      <p:sp>
        <p:nvSpPr>
          <p:cNvPr id="26" name="CustomShape 4"/>
          <p:cNvSpPr/>
          <p:nvPr/>
        </p:nvSpPr>
        <p:spPr bwMode="auto">
          <a:xfrm>
            <a:off x="5595779" y="4345941"/>
            <a:ext cx="2315279" cy="523220"/>
          </a:xfrm>
          <a:prstGeom prst="round2DiagRect">
            <a:avLst>
              <a:gd name="adj1" fmla="val 16667"/>
              <a:gd name="adj2" fmla="val 0"/>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tabLst>
                <a:tab pos="0" algn="l"/>
              </a:tabLst>
              <a:defRPr/>
            </a:pPr>
            <a:r>
              <a:rPr lang="fr-FR" sz="2000" spc="-1" dirty="0">
                <a:solidFill>
                  <a:srgbClr val="FFFFFF"/>
                </a:solidFill>
                <a:latin typeface="Open Sans"/>
                <a:ea typeface="DejaVu Sans"/>
              </a:rPr>
              <a:t>Compte LinkedIn</a:t>
            </a:r>
            <a:endParaRPr lang="en-GB" sz="1600" spc="-1" dirty="0">
              <a:latin typeface="Arial"/>
            </a:endParaRPr>
          </a:p>
        </p:txBody>
      </p:sp>
      <p:pic>
        <p:nvPicPr>
          <p:cNvPr id="25" name="Picture 2" descr="LinkedIn: Recherche d'emploi – Applications sur Google Play"/>
          <p:cNvPicPr/>
          <p:nvPr/>
        </p:nvPicPr>
        <p:blipFill>
          <a:blip r:embed="rId10"/>
          <a:stretch/>
        </p:blipFill>
        <p:spPr bwMode="auto">
          <a:xfrm>
            <a:off x="7911057" y="4325560"/>
            <a:ext cx="543600" cy="543600"/>
          </a:xfrm>
          <a:prstGeom prst="rect">
            <a:avLst/>
          </a:prstGeom>
          <a:ln w="0">
            <a:noFill/>
          </a:ln>
        </p:spPr>
      </p:pic>
      <p:sp>
        <p:nvSpPr>
          <p:cNvPr id="9" name="Rectangle 8"/>
          <p:cNvSpPr/>
          <p:nvPr/>
        </p:nvSpPr>
        <p:spPr bwMode="auto">
          <a:xfrm>
            <a:off x="5584724" y="4863414"/>
            <a:ext cx="4373816" cy="1749197"/>
          </a:xfrm>
          <a:prstGeom prst="rect">
            <a:avLst/>
          </a:prstGeom>
          <a:ln>
            <a:solidFill>
              <a:srgbClr val="C00000"/>
            </a:solidFill>
          </a:ln>
        </p:spPr>
        <p:txBody>
          <a:bodyPr wrap="square">
            <a:spAutoFit/>
          </a:bodyPr>
          <a:lstStyle/>
          <a:p>
            <a:pPr>
              <a:spcBef>
                <a:spcPts val="1400"/>
              </a:spcBef>
              <a:defRPr/>
            </a:pPr>
            <a:r>
              <a:rPr lang="fr-FR" sz="1600" spc="-1" dirty="0">
                <a:latin typeface="Open Sans"/>
                <a:ea typeface="Open Sans"/>
                <a:cs typeface="Open Sans"/>
              </a:rPr>
              <a:t>Ce compte permet de partager les actualités de </a:t>
            </a:r>
            <a:r>
              <a:rPr lang="fr-FR" sz="1600" spc="-1" dirty="0" err="1">
                <a:latin typeface="Open Sans"/>
                <a:ea typeface="Open Sans"/>
                <a:cs typeface="Open Sans"/>
              </a:rPr>
              <a:t>Biosphera</a:t>
            </a:r>
            <a:r>
              <a:rPr lang="fr-FR" sz="1600" spc="-1" dirty="0">
                <a:latin typeface="Open Sans"/>
                <a:ea typeface="Open Sans"/>
                <a:cs typeface="Open Sans"/>
              </a:rPr>
              <a:t> et de relayer les articles, actualités, offres de formations, stages, emplois (thèses, postdocs, CDD etc.) de la communauté. </a:t>
            </a:r>
            <a:endParaRPr lang="en-GB" sz="1600" spc="-1" dirty="0">
              <a:latin typeface="Open Sans"/>
              <a:ea typeface="Open Sans"/>
              <a:cs typeface="Open Sans"/>
            </a:endParaRPr>
          </a:p>
          <a:p>
            <a:pPr>
              <a:spcBef>
                <a:spcPts val="1400"/>
              </a:spcBef>
              <a:defRPr/>
            </a:pPr>
            <a:r>
              <a:rPr lang="fr-FR" sz="1600" spc="-1" dirty="0">
                <a:latin typeface="Open Sans"/>
                <a:ea typeface="Open Sans"/>
                <a:cs typeface="Open Sans"/>
              </a:rPr>
              <a:t>N’hésitez pas à vous inscrire : </a:t>
            </a:r>
            <a:r>
              <a:rPr lang="fr-FR" sz="1600" u="sng" spc="-1" dirty="0">
                <a:latin typeface="Open Sans"/>
                <a:ea typeface="Open Sans"/>
                <a:cs typeface="Open Sans"/>
                <a:hlinkClick r:id="rId11" tooltip="file:///home/bgabrielle/Téléchargements/linkedin.com/in/graduate-school-biosphera-656910245"/>
              </a:rPr>
              <a:t>ICI</a:t>
            </a:r>
            <a:endParaRPr lang="en-GB" sz="1600" spc="-1" dirty="0">
              <a:latin typeface="Open Sans"/>
              <a:ea typeface="Open Sans"/>
              <a:cs typeface="Open Sans"/>
            </a:endParaRPr>
          </a:p>
        </p:txBody>
      </p:sp>
      <p:pic>
        <p:nvPicPr>
          <p:cNvPr id="11" name="Image 10"/>
          <p:cNvPicPr>
            <a:picLocks noChangeAspect="1"/>
          </p:cNvPicPr>
          <p:nvPr/>
        </p:nvPicPr>
        <p:blipFill>
          <a:blip r:embed="rId12"/>
          <a:stretch/>
        </p:blipFill>
        <p:spPr bwMode="auto">
          <a:xfrm>
            <a:off x="9363598" y="1479994"/>
            <a:ext cx="2609416" cy="846197"/>
          </a:xfrm>
          <a:prstGeom prst="rect">
            <a:avLst/>
          </a:prstGeom>
        </p:spPr>
      </p:pic>
      <p:sp>
        <p:nvSpPr>
          <p:cNvPr id="12" name="ZoneTexte 11"/>
          <p:cNvSpPr txBox="1"/>
          <p:nvPr/>
        </p:nvSpPr>
        <p:spPr bwMode="auto">
          <a:xfrm>
            <a:off x="181486" y="5610001"/>
            <a:ext cx="5203669" cy="369332"/>
          </a:xfrm>
          <a:prstGeom prst="rect">
            <a:avLst/>
          </a:prstGeom>
          <a:noFill/>
        </p:spPr>
        <p:txBody>
          <a:bodyPr wrap="none" rtlCol="0">
            <a:spAutoFit/>
          </a:bodyPr>
          <a:lstStyle/>
          <a:p>
            <a:pPr>
              <a:defRPr/>
            </a:pPr>
            <a:r>
              <a:rPr lang="fr-FR">
                <a:solidFill>
                  <a:schemeClr val="accent6">
                    <a:lumMod val="60000"/>
                    <a:lumOff val="40000"/>
                  </a:schemeClr>
                </a:solidFill>
                <a:latin typeface="Open Sans"/>
                <a:ea typeface="Open Sans"/>
                <a:cs typeface="Open Sans"/>
              </a:rPr>
              <a:t>Pour toute correspondance, une seule adresse</a:t>
            </a:r>
            <a:endParaRPr/>
          </a:p>
        </p:txBody>
      </p:sp>
      <p:sp>
        <p:nvSpPr>
          <p:cNvPr id="14" name="Forme en L 13"/>
          <p:cNvSpPr/>
          <p:nvPr/>
        </p:nvSpPr>
        <p:spPr bwMode="auto">
          <a:xfrm rot="5400000">
            <a:off x="68046" y="5443615"/>
            <a:ext cx="440903" cy="442429"/>
          </a:xfrm>
          <a:prstGeom prst="corner">
            <a:avLst>
              <a:gd name="adj1" fmla="val 23240"/>
              <a:gd name="adj2" fmla="val 210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0" name="Forme en L 29"/>
          <p:cNvSpPr/>
          <p:nvPr/>
        </p:nvSpPr>
        <p:spPr bwMode="auto">
          <a:xfrm rot="16199998">
            <a:off x="5056818" y="6069035"/>
            <a:ext cx="440903" cy="442429"/>
          </a:xfrm>
          <a:prstGeom prst="corner">
            <a:avLst>
              <a:gd name="adj1" fmla="val 23240"/>
              <a:gd name="adj2" fmla="val 210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
</file>

<file path=ppt/theme/theme1.xml><?xml version="1.0" encoding="utf-8"?>
<a:theme xmlns:a="http://schemas.openxmlformats.org/drawingml/2006/main" name="1_UPSACLAY">
  <a:themeElements>
    <a:clrScheme name="UPSACLAY">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refaire" id="{94AEBCF8-AF65-4DB5-B259-1F3F1BE73777}" vid="{6FB0EB57-A501-4BEC-859A-9BC2B4F2B6C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ormat xmlns="http://schemas.microsoft.com/sharepoint/v3/fields">pptx</_Forma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A5375287F7B842B1714C41EEC5F404" ma:contentTypeVersion="4" ma:contentTypeDescription="Crée un document." ma:contentTypeScope="" ma:versionID="d1ef45c012eea0071ff951082d91b862">
  <xsd:schema xmlns:xsd="http://www.w3.org/2001/XMLSchema" xmlns:xs="http://www.w3.org/2001/XMLSchema" xmlns:p="http://schemas.microsoft.com/office/2006/metadata/properties" xmlns:ns2="http://schemas.microsoft.com/sharepoint/v3/fields" targetNamespace="http://schemas.microsoft.com/office/2006/metadata/properties" ma:root="true" ma:fieldsID="64e9bf36bc789e2afd72475ca03152d8" ns2:_="">
    <xsd:import namespace="http://schemas.microsoft.com/sharepoint/v3/fields"/>
    <xsd:element name="properties">
      <xsd:complexType>
        <xsd:sequence>
          <xsd:element name="documentManagement">
            <xsd:complexType>
              <xsd:all>
                <xsd:element ref="ns2: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8" nillable="true" ma:displayName="Format" ma:description="Type de support, format de fichier ou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ma:index="10" ma:displayName="Commentaires"/>
        <xsd:element name="keywords" minOccurs="0" maxOccurs="1" type="xsd:string"/>
        <xsd:element ref="dc:language" minOccurs="0" maxOccurs="1"/>
        <xsd:element name="category" minOccurs="0" maxOccurs="1" type="xsd:string" ma:index="9" ma:displayName="Type de document"/>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8988EB-1B67-4511-A161-FDEEE601E640}">
  <ds:schemaRefs>
    <ds:schemaRef ds:uri="http://schemas.microsoft.com/sharepoint/v3/contenttype/forms"/>
  </ds:schemaRefs>
</ds:datastoreItem>
</file>

<file path=customXml/itemProps2.xml><?xml version="1.0" encoding="utf-8"?>
<ds:datastoreItem xmlns:ds="http://schemas.openxmlformats.org/officeDocument/2006/customXml" ds:itemID="{49D711ED-3F11-4E62-B28E-923561B2176E}">
  <ds:schemaRefs>
    <ds:schemaRef ds:uri="http://schemas.microsoft.com/office/2006/documentManagement/types"/>
    <ds:schemaRef ds:uri="http://schemas.microsoft.com/sharepoint/v3/field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CB788CDB-BB5A-4B84-B786-16F818ED94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978</TotalTime>
  <Words>1241</Words>
  <Application>Microsoft Office PowerPoint</Application>
  <PresentationFormat>Grand écran</PresentationFormat>
  <Paragraphs>141</Paragraphs>
  <Slides>16</Slides>
  <Notes>6</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16</vt:i4>
      </vt:variant>
    </vt:vector>
  </HeadingPairs>
  <TitlesOfParts>
    <vt:vector size="31" baseType="lpstr">
      <vt:lpstr>Arial</vt:lpstr>
      <vt:lpstr>Arial Rounded MT Bold</vt:lpstr>
      <vt:lpstr>Arial Unicode MS</vt:lpstr>
      <vt:lpstr>Avenir Book</vt:lpstr>
      <vt:lpstr>Calibri</vt:lpstr>
      <vt:lpstr>Calibri Light</vt:lpstr>
      <vt:lpstr>Century Gothic</vt:lpstr>
      <vt:lpstr>DejaVu Sans</vt:lpstr>
      <vt:lpstr>Open Sans</vt:lpstr>
      <vt:lpstr>Symbol</vt:lpstr>
      <vt:lpstr>Times New Roman</vt:lpstr>
      <vt:lpstr>TT161t00</vt:lpstr>
      <vt:lpstr>Wingdings</vt:lpstr>
      <vt:lpstr>1_UPSACLAY</vt:lpstr>
      <vt:lpstr>1_Office Theme</vt:lpstr>
      <vt:lpstr>   Graduate School Biosphera Journées Poursuite d’Etudes (JPE)  Mention : NSA (Nutrition et Sciences des Aliments)</vt:lpstr>
      <vt:lpstr>Présentation de la Graduate School Biosphera</vt:lpstr>
      <vt:lpstr>Les 17 Graduate Schools, 1 institut, 3 domaines</vt:lpstr>
      <vt:lpstr>Présentation PowerPoint</vt:lpstr>
      <vt:lpstr>Présentation PowerPoint</vt:lpstr>
      <vt:lpstr>Présentation PowerPoint</vt:lpstr>
      <vt:lpstr>Présentation PowerPoint</vt:lpstr>
      <vt:lpstr>Présentation PowerPoint</vt:lpstr>
      <vt:lpstr>Présentation PowerPoint</vt:lpstr>
      <vt:lpstr>Mention NSA Nutrition et Sciences des Aliments  Coordinateurs :  Pierre GIAMPAOLI Claire GAUDICHON pierre.giampaoli@agroparistech.fr claire.gaudichon@agroparistech.fr m1-nsa@agroparistech.fr</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Paris</dc:creator>
  <dc:description>Modèle de présentation PowerPoint au format 16/9e</dc:description>
  <cp:lastModifiedBy>Sophie Timlin</cp:lastModifiedBy>
  <cp:revision>62</cp:revision>
  <dcterms:created xsi:type="dcterms:W3CDTF">2020-02-07T10:36:28Z</dcterms:created>
  <dcterms:modified xsi:type="dcterms:W3CDTF">2024-02-16T15:04:03Z</dcterms:modified>
  <cp:category>Présentation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0x01010014A5375287F7B842B1714C41EEC5F404</vt:lpwstr>
  </property>
</Properties>
</file>