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27"/>
  </p:notesMasterIdLst>
  <p:sldIdLst>
    <p:sldId id="461" r:id="rId6"/>
    <p:sldId id="462" r:id="rId7"/>
    <p:sldId id="257" r:id="rId8"/>
    <p:sldId id="258" r:id="rId9"/>
    <p:sldId id="271" r:id="rId10"/>
    <p:sldId id="260" r:id="rId11"/>
    <p:sldId id="272" r:id="rId12"/>
    <p:sldId id="273" r:id="rId13"/>
    <p:sldId id="274" r:id="rId14"/>
    <p:sldId id="283" r:id="rId15"/>
    <p:sldId id="284" r:id="rId16"/>
    <p:sldId id="285" r:id="rId17"/>
    <p:sldId id="308" r:id="rId18"/>
    <p:sldId id="312" r:id="rId19"/>
    <p:sldId id="313" r:id="rId20"/>
    <p:sldId id="314" r:id="rId21"/>
    <p:sldId id="315" r:id="rId22"/>
    <p:sldId id="316" r:id="rId23"/>
    <p:sldId id="317" r:id="rId24"/>
    <p:sldId id="262" r:id="rId25"/>
    <p:sldId id="276"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E48"/>
    <a:srgbClr val="63003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507" autoAdjust="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07A44-ACB3-49FA-BFDD-E508664716F1}" type="datetimeFigureOut">
              <a:rPr lang="fr-FR" smtClean="0"/>
              <a:t>16/02/2024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477D0-182A-42F5-9A8C-08B75B3622BB}" type="slidenum">
              <a:rPr lang="fr-FR" smtClean="0"/>
              <a:t>‹N°›</a:t>
            </a:fld>
            <a:endParaRPr lang="fr-FR"/>
          </a:p>
        </p:txBody>
      </p:sp>
    </p:spTree>
    <p:extLst>
      <p:ext uri="{BB962C8B-B14F-4D97-AF65-F5344CB8AC3E}">
        <p14:creationId xmlns:p14="http://schemas.microsoft.com/office/powerpoint/2010/main" val="171883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dirty="0"/>
          </a:p>
        </p:txBody>
      </p:sp>
      <p:sp>
        <p:nvSpPr>
          <p:cNvPr id="4" name="Espace réservé du numéro de diapositive 3"/>
          <p:cNvSpPr>
            <a:spLocks noGrp="1"/>
          </p:cNvSpPr>
          <p:nvPr>
            <p:ph type="sldNum" sz="quarter" idx="10"/>
          </p:nvPr>
        </p:nvSpPr>
        <p:spPr bwMode="auto"/>
        <p:txBody>
          <a:bodyPr/>
          <a:lstStyle/>
          <a:p>
            <a:pPr>
              <a:defRPr/>
            </a:pPr>
            <a:fld id="{305790FD-0D2F-4E7F-8842-05A30A338B51}" type="slidenum">
              <a:rPr lang="fr-F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23" name="PlaceHolder 1"/>
          <p:cNvSpPr>
            <a:spLocks noGrp="1" noRot="1" noChangeAspect="1"/>
          </p:cNvSpPr>
          <p:nvPr>
            <p:ph type="sldImg"/>
          </p:nvPr>
        </p:nvSpPr>
        <p:spPr bwMode="auto">
          <a:xfrm>
            <a:off x="217488" y="812800"/>
            <a:ext cx="7123112" cy="4006850"/>
          </a:xfrm>
          <a:prstGeom prst="rect">
            <a:avLst/>
          </a:prstGeom>
        </p:spPr>
      </p:sp>
      <p:sp>
        <p:nvSpPr>
          <p:cNvPr id="1024" name="PlaceHolder 2"/>
          <p:cNvSpPr>
            <a:spLocks noGrp="1"/>
          </p:cNvSpPr>
          <p:nvPr>
            <p:ph type="body"/>
          </p:nvPr>
        </p:nvSpPr>
        <p:spPr bwMode="auto">
          <a:xfrm>
            <a:off x="756000" y="5078520"/>
            <a:ext cx="6045120" cy="4808520"/>
          </a:xfrm>
          <a:prstGeom prst="rect">
            <a:avLst/>
          </a:prstGeom>
        </p:spPr>
        <p:txBody>
          <a:bodyPr lIns="0" tIns="0" rIns="0" bIns="0">
            <a:noAutofit/>
          </a:bodyPr>
          <a:lstStyle/>
          <a:p>
            <a:pPr marL="216000" indent="-215640">
              <a:lnSpc>
                <a:spcPct val="100000"/>
              </a:lnSpc>
              <a:tabLst>
                <a:tab pos="0" algn="l"/>
              </a:tabLst>
              <a:defRPr/>
            </a:pPr>
            <a:endParaRPr lang="fr-FR" sz="2000" b="0" i="1" strike="noStrike" spc="-1" dirty="0">
              <a:highlight>
                <a:srgbClr val="FFFF00"/>
              </a:highlight>
              <a:latin typeface="+mn-lt"/>
            </a:endParaRPr>
          </a:p>
        </p:txBody>
      </p:sp>
      <p:sp>
        <p:nvSpPr>
          <p:cNvPr id="1025" name="CustomShape 3"/>
          <p:cNvSpPr/>
          <p:nvPr/>
        </p:nvSpPr>
        <p:spPr bwMode="auto">
          <a:xfrm>
            <a:off x="4278960" y="10157400"/>
            <a:ext cx="3278160" cy="531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A6BAE-CA4D-45D7-9D5C-9997B2EC270F}" type="slidenum">
              <a:rPr kumimoji="0" lang="en-GB" sz="14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1" normalizeH="0" baseline="0" noProof="0">
              <a:ln>
                <a:noFill/>
              </a:ln>
              <a:solidFill>
                <a:prstClr val="black"/>
              </a:solidFill>
              <a:effectLst/>
              <a:uLnTx/>
              <a:uFillTx/>
              <a:latin typeface="Arial"/>
              <a:ea typeface="DejaVu Sans"/>
              <a:cs typeface="DejaVu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95" name="PlaceHolder 1"/>
          <p:cNvSpPr>
            <a:spLocks noGrp="1" noRot="1" noChangeAspect="1"/>
          </p:cNvSpPr>
          <p:nvPr>
            <p:ph type="sldImg"/>
          </p:nvPr>
        </p:nvSpPr>
        <p:spPr bwMode="auto">
          <a:xfrm>
            <a:off x="-2622550" y="1084263"/>
            <a:ext cx="9498013" cy="5343525"/>
          </a:xfrm>
          <a:prstGeom prst="rect">
            <a:avLst/>
          </a:prstGeom>
        </p:spPr>
      </p:sp>
      <p:sp>
        <p:nvSpPr>
          <p:cNvPr id="996" name="PlaceHolder 2"/>
          <p:cNvSpPr>
            <a:spLocks noGrp="1"/>
          </p:cNvSpPr>
          <p:nvPr>
            <p:ph type="body"/>
          </p:nvPr>
        </p:nvSpPr>
        <p:spPr bwMode="auto">
          <a:xfrm>
            <a:off x="425250" y="6771360"/>
            <a:ext cx="3401393" cy="6413760"/>
          </a:xfrm>
          <a:prstGeom prst="rect">
            <a:avLst/>
          </a:prstGeom>
        </p:spPr>
        <p:txBody>
          <a:bodyPr lIns="0" tIns="0" rIns="0" bIns="0">
            <a:noAutofit/>
          </a:bodyPr>
          <a:lstStyle/>
          <a:p>
            <a:pPr marL="216000" indent="-215640">
              <a:lnSpc>
                <a:spcPct val="100000"/>
              </a:lnSpc>
              <a:tabLst>
                <a:tab pos="0" algn="l"/>
              </a:tabLst>
              <a:defRPr/>
            </a:pPr>
            <a:endParaRPr lang="en-GB" sz="2000" b="0" strike="noStrike" spc="-1" dirty="0">
              <a:latin typeface="Arial"/>
            </a:endParaRPr>
          </a:p>
        </p:txBody>
      </p:sp>
      <p:sp>
        <p:nvSpPr>
          <p:cNvPr id="997" name="CustomShape 3"/>
          <p:cNvSpPr/>
          <p:nvPr/>
        </p:nvSpPr>
        <p:spPr bwMode="auto">
          <a:xfrm>
            <a:off x="2406915" y="13543200"/>
            <a:ext cx="1844978" cy="711360"/>
          </a:xfrm>
          <a:prstGeom prst="rect">
            <a:avLst/>
          </a:prstGeom>
          <a:noFill/>
          <a:ln w="0">
            <a:noFill/>
          </a:ln>
        </p:spPr>
        <p:style>
          <a:lnRef idx="0">
            <a:srgbClr val="000000"/>
          </a:lnRef>
          <a:fillRef idx="0">
            <a:srgbClr val="000000"/>
          </a:fillRef>
          <a:effectRef idx="0">
            <a:srgbClr val="000000"/>
          </a:effectRef>
          <a:fontRef idx="minor"/>
        </p:style>
        <p:txBody>
          <a:bodyPr lIns="0" tIns="0" rIns="0" bIns="0" anchor="b">
            <a:noAutofit/>
          </a:bodyPr>
          <a:lstStyle/>
          <a:p>
            <a:pPr marL="0" marR="0" lvl="0" indent="0" algn="r" defTabSz="914400">
              <a:lnSpc>
                <a:spcPct val="100000"/>
              </a:lnSpc>
              <a:spcBef>
                <a:spcPts val="0"/>
              </a:spcBef>
              <a:spcAft>
                <a:spcPts val="0"/>
              </a:spcAft>
              <a:buClrTx/>
              <a:buSzTx/>
              <a:buFontTx/>
              <a:buNone/>
              <a:defRPr/>
            </a:pPr>
            <a:fld id="{8FE95D94-1A8D-48B3-87A1-2F13AFC8733C}" type="slidenum">
              <a:rPr lang="en-GB" sz="1400" b="0" i="0" u="none" strike="noStrike" cap="none" spc="-1">
                <a:ln>
                  <a:noFill/>
                </a:ln>
                <a:solidFill>
                  <a:srgbClr val="000000"/>
                </a:solidFill>
                <a:latin typeface="Times New Roman"/>
                <a:ea typeface="DejaVu Sans"/>
                <a:cs typeface="Arial"/>
              </a:rPr>
              <a:t>6</a:t>
            </a:fld>
            <a:endParaRPr lang="en-GB" sz="1400" b="0" i="0" u="none" strike="noStrike" cap="none" spc="-1">
              <a:ln>
                <a:noFill/>
              </a:ln>
              <a:solidFill>
                <a:prstClr val="black"/>
              </a:solidFill>
              <a:latin typeface="Arial"/>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92" name="PlaceHolder 1"/>
          <p:cNvSpPr>
            <a:spLocks noGrp="1" noRot="1" noChangeAspect="1"/>
          </p:cNvSpPr>
          <p:nvPr>
            <p:ph type="sldImg"/>
          </p:nvPr>
        </p:nvSpPr>
        <p:spPr bwMode="auto">
          <a:xfrm>
            <a:off x="-2622550" y="1084263"/>
            <a:ext cx="9498013" cy="5343525"/>
          </a:xfrm>
          <a:prstGeom prst="rect">
            <a:avLst/>
          </a:prstGeom>
        </p:spPr>
      </p:sp>
      <p:sp>
        <p:nvSpPr>
          <p:cNvPr id="993" name="PlaceHolder 2"/>
          <p:cNvSpPr>
            <a:spLocks noGrp="1"/>
          </p:cNvSpPr>
          <p:nvPr>
            <p:ph type="body"/>
          </p:nvPr>
        </p:nvSpPr>
        <p:spPr bwMode="auto">
          <a:xfrm>
            <a:off x="425250" y="6771360"/>
            <a:ext cx="3401393" cy="6413760"/>
          </a:xfrm>
          <a:prstGeom prst="rect">
            <a:avLst/>
          </a:prstGeom>
        </p:spPr>
        <p:txBody>
          <a:bodyPr lIns="0" tIns="0" rIns="0" bIns="0">
            <a:noAutofit/>
          </a:bodyPr>
          <a:lstStyle/>
          <a:p>
            <a:pPr marL="216000" indent="-215640">
              <a:lnSpc>
                <a:spcPct val="100000"/>
              </a:lnSpc>
              <a:buFont typeface="Arial"/>
              <a:buChar char="•"/>
              <a:tabLst>
                <a:tab pos="0" algn="l"/>
              </a:tabLst>
              <a:defRPr/>
            </a:pPr>
            <a:endParaRPr lang="en-GB" sz="1200" b="0" strike="noStrike" spc="-1" dirty="0">
              <a:latin typeface="Calibri Light"/>
            </a:endParaRPr>
          </a:p>
        </p:txBody>
      </p:sp>
      <p:sp>
        <p:nvSpPr>
          <p:cNvPr id="994" name="CustomShape 3"/>
          <p:cNvSpPr/>
          <p:nvPr/>
        </p:nvSpPr>
        <p:spPr bwMode="auto">
          <a:xfrm>
            <a:off x="2406915" y="13543200"/>
            <a:ext cx="1844978" cy="711360"/>
          </a:xfrm>
          <a:prstGeom prst="rect">
            <a:avLst/>
          </a:prstGeom>
          <a:noFill/>
          <a:ln w="0">
            <a:noFill/>
          </a:ln>
        </p:spPr>
        <p:style>
          <a:lnRef idx="0">
            <a:srgbClr val="000000"/>
          </a:lnRef>
          <a:fillRef idx="0">
            <a:srgbClr val="000000"/>
          </a:fillRef>
          <a:effectRef idx="0">
            <a:srgbClr val="000000"/>
          </a:effectRef>
          <a:fontRef idx="minor"/>
        </p:style>
        <p:txBody>
          <a:bodyPr lIns="0" tIns="0" rIns="0" bIns="0" anchor="b">
            <a:noAutofit/>
          </a:bodyPr>
          <a:lstStyle/>
          <a:p>
            <a:pPr marL="0" marR="0" lvl="0" indent="0" algn="r" defTabSz="914400">
              <a:lnSpc>
                <a:spcPct val="100000"/>
              </a:lnSpc>
              <a:spcBef>
                <a:spcPts val="0"/>
              </a:spcBef>
              <a:spcAft>
                <a:spcPts val="0"/>
              </a:spcAft>
              <a:buClrTx/>
              <a:buSzTx/>
              <a:buFontTx/>
              <a:buNone/>
              <a:defRPr/>
            </a:pPr>
            <a:fld id="{FBC9A601-912B-4D23-890E-374BAD22EE2B}" type="slidenum">
              <a:rPr lang="en-GB" sz="1400" b="0" i="0" u="none" strike="noStrike" cap="none" spc="-1">
                <a:ln>
                  <a:noFill/>
                </a:ln>
                <a:solidFill>
                  <a:srgbClr val="000000"/>
                </a:solidFill>
                <a:latin typeface="Times New Roman"/>
                <a:ea typeface="DejaVu Sans"/>
                <a:cs typeface="Arial"/>
              </a:rPr>
              <a:t>7</a:t>
            </a:fld>
            <a:endParaRPr lang="en-GB" sz="1400" b="0" i="0" u="none" strike="noStrike" cap="none" spc="-1">
              <a:ln>
                <a:noFill/>
              </a:ln>
              <a:solidFill>
                <a:prstClr val="black"/>
              </a:solidFill>
              <a:latin typeface="Arial"/>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305790FD-0D2F-4E7F-8842-05A30A338B51}" type="slidenum">
              <a:rPr lang="fr-F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L'objectif de la mention BEE est de former des scientifiques capables de comprendre et résoudre des problèmes concernant la biodiversité sur la base d'une très bonne connaissance de l'écologie, de l'évolution et du fonctionnement du vivant en interaction avec son environnement depuis l'échelle individuelle à celle de l'écosystème ou de la biosphère. Ses objectifs scientifiques incluent la maîtrise des théories et concepts sur la biodiversité, en écologie évolutive et fonctionnelle, ainsi que celle des approches en modélisation, expérimentation, suivi de terrain, et des méthodes quantitatives en analyses de données aux différents niveaux d’intégration : gènes, individus, populations, communautés et écosystèmes.</a:t>
            </a:r>
          </a:p>
        </p:txBody>
      </p:sp>
      <p:sp>
        <p:nvSpPr>
          <p:cNvPr id="4" name="Espace réservé du numéro de diapositive 3"/>
          <p:cNvSpPr>
            <a:spLocks noGrp="1"/>
          </p:cNvSpPr>
          <p:nvPr>
            <p:ph type="sldNum" sz="quarter" idx="5"/>
          </p:nvPr>
        </p:nvSpPr>
        <p:spPr/>
        <p:txBody>
          <a:bodyPr/>
          <a:lstStyle/>
          <a:p>
            <a:fld id="{1D5477D0-182A-42F5-9A8C-08B75B3622BB}" type="slidenum">
              <a:rPr lang="fr-FR" smtClean="0"/>
              <a:t>11</a:t>
            </a:fld>
            <a:endParaRPr lang="fr-FR"/>
          </a:p>
        </p:txBody>
      </p:sp>
    </p:spTree>
    <p:extLst>
      <p:ext uri="{BB962C8B-B14F-4D97-AF65-F5344CB8AC3E}">
        <p14:creationId xmlns:p14="http://schemas.microsoft.com/office/powerpoint/2010/main" val="63373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mention BEE forme d’une part des étudiants pour l’entrée dans une formation doctorale dans tous les secteurs de l’écologie (recherche fondamentale et recherche appliquée à la gestion des ressources vivantes et des écosystèmes) avec des débouchés dans les laboratoires publics (Universités, Grandes Ecoles, MNHN, CNRS, INRA, IRSTEA IRD, CIRAD, CEA) et dans certaines entreprises privées (des secteurs de l’environnement, du phytosanitaire ou de l'agro-alimentaire). Les débouchés de BEE sont d’autre part ceux de l’expertise scientifique en écologie/environnement (études d’impacts, surveillance, diagnostics écologique, recommandation, plan de gestion écologique et environnemental, restauration, conservation </a:t>
            </a:r>
            <a:r>
              <a:rPr lang="fr-FR" i="1" dirty="0"/>
              <a:t>ex situ</a:t>
            </a:r>
            <a:r>
              <a:rPr lang="fr-FR" dirty="0"/>
              <a:t> et </a:t>
            </a:r>
            <a:r>
              <a:rPr lang="fr-FR" i="1" dirty="0"/>
              <a:t>in situ</a:t>
            </a:r>
            <a:r>
              <a:rPr lang="fr-FR" dirty="0"/>
              <a:t>, etc...) dans les administrations, collectivités locales et territoriales, associations, bureaux d’étude, conservatoires botaniques, espaces protégés (PNR), départements "environnement" de grandes entreprises (VEOLIA, EDF, TOTAL).</a:t>
            </a:r>
          </a:p>
        </p:txBody>
      </p:sp>
      <p:sp>
        <p:nvSpPr>
          <p:cNvPr id="4" name="Espace réservé du numéro de diapositive 3"/>
          <p:cNvSpPr>
            <a:spLocks noGrp="1"/>
          </p:cNvSpPr>
          <p:nvPr>
            <p:ph type="sldNum" sz="quarter" idx="5"/>
          </p:nvPr>
        </p:nvSpPr>
        <p:spPr/>
        <p:txBody>
          <a:bodyPr/>
          <a:lstStyle/>
          <a:p>
            <a:fld id="{1D5477D0-182A-42F5-9A8C-08B75B3622BB}" type="slidenum">
              <a:rPr lang="fr-FR" smtClean="0"/>
              <a:t>12</a:t>
            </a:fld>
            <a:endParaRPr lang="fr-FR"/>
          </a:p>
        </p:txBody>
      </p:sp>
    </p:spTree>
    <p:extLst>
      <p:ext uri="{BB962C8B-B14F-4D97-AF65-F5344CB8AC3E}">
        <p14:creationId xmlns:p14="http://schemas.microsoft.com/office/powerpoint/2010/main" val="170029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4C02EBE-D882-4387-B1DE-E5A946F5FFF2}" type="slidenum">
              <a:rPr lang="fr-FR" smtClean="0"/>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4C02EBE-D882-4387-B1DE-E5A946F5FFF2}" type="slidenum">
              <a:rPr lang="fr-FR" smtClean="0"/>
              <a:pPr/>
              <a:t>14</a:t>
            </a:fld>
            <a:endParaRPr lang="fr-FR"/>
          </a:p>
        </p:txBody>
      </p:sp>
    </p:spTree>
    <p:extLst>
      <p:ext uri="{BB962C8B-B14F-4D97-AF65-F5344CB8AC3E}">
        <p14:creationId xmlns:p14="http://schemas.microsoft.com/office/powerpoint/2010/main" val="235676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prun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350" dirty="0">
              <a:solidFill>
                <a:srgbClr val="FFFFFF"/>
              </a:solidFill>
            </a:endParaRPr>
          </a:p>
        </p:txBody>
      </p:sp>
      <p:sp>
        <p:nvSpPr>
          <p:cNvPr id="2" name="Title 1"/>
          <p:cNvSpPr>
            <a:spLocks noGrp="1"/>
          </p:cNvSpPr>
          <p:nvPr>
            <p:ph type="ctrTitle"/>
          </p:nvPr>
        </p:nvSpPr>
        <p:spPr>
          <a:xfrm>
            <a:off x="362838" y="2165229"/>
            <a:ext cx="11073789" cy="3252160"/>
          </a:xfrm>
        </p:spPr>
        <p:txBody>
          <a:bodyPr anchor="b">
            <a:normAutofit/>
          </a:bodyPr>
          <a:lstStyle>
            <a:lvl1pPr algn="l">
              <a:defRPr sz="5000">
                <a:solidFill>
                  <a:schemeClr val="bg1"/>
                </a:solidFill>
              </a:defRPr>
            </a:lvl1pPr>
          </a:lstStyle>
          <a:p>
            <a:r>
              <a:rPr lang="fr-FR" dirty="0"/>
              <a:t>Modifiez le style du titre</a:t>
            </a:r>
            <a:endParaRPr lang="en-US" dirty="0"/>
          </a:p>
        </p:txBody>
      </p:sp>
      <p:sp>
        <p:nvSpPr>
          <p:cNvPr id="3" name="Subtitle 2"/>
          <p:cNvSpPr>
            <a:spLocks noGrp="1"/>
          </p:cNvSpPr>
          <p:nvPr>
            <p:ph type="subTitle" idx="1"/>
          </p:nvPr>
        </p:nvSpPr>
        <p:spPr>
          <a:xfrm>
            <a:off x="362838" y="5529529"/>
            <a:ext cx="6383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pic>
        <p:nvPicPr>
          <p:cNvPr id="6" name="Image 4">
            <a:extLst>
              <a:ext uri="{FF2B5EF4-FFF2-40B4-BE49-F238E27FC236}">
                <a16:creationId xmlns:a16="http://schemas.microsoft.com/office/drawing/2014/main" id="{4644E84E-EF66-2B41-A976-69EF3658DA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CCED8E4-03E2-C641-B9BA-6496983B93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4667"/>
            <a:ext cx="5060127" cy="2274214"/>
          </a:xfrm>
          <a:prstGeom prst="rect">
            <a:avLst/>
          </a:prstGeom>
        </p:spPr>
      </p:pic>
    </p:spTree>
    <p:extLst>
      <p:ext uri="{BB962C8B-B14F-4D97-AF65-F5344CB8AC3E}">
        <p14:creationId xmlns:p14="http://schemas.microsoft.com/office/powerpoint/2010/main" val="47615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2B5A95E5-81A5-49B4-BD3B-9A8285E28530}" type="slidenum">
              <a:rPr lang="fr-FR" smtClean="0"/>
              <a:pPr/>
              <a:t>‹N°›</a:t>
            </a:fld>
            <a:endParaRPr lang="fr-FR"/>
          </a:p>
        </p:txBody>
      </p:sp>
      <p:pic>
        <p:nvPicPr>
          <p:cNvPr id="7" name="Image 6">
            <a:extLst>
              <a:ext uri="{FF2B5EF4-FFF2-40B4-BE49-F238E27FC236}">
                <a16:creationId xmlns:a16="http://schemas.microsoft.com/office/drawing/2014/main" id="{E59D236A-384C-41AC-BECE-D4F6BFD992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33252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188617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7"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8" name="PlaceHolder 2"/>
          <p:cNvSpPr>
            <a:spLocks noGrp="1"/>
          </p:cNvSpPr>
          <p:nvPr>
            <p:ph type="subTitle"/>
          </p:nvPr>
        </p:nvSpPr>
        <p:spPr bwMode="auto">
          <a:xfrm>
            <a:off x="609480" y="1604520"/>
            <a:ext cx="10972440" cy="3977280"/>
          </a:xfrm>
          <a:prstGeom prst="rect">
            <a:avLst/>
          </a:prstGeom>
        </p:spPr>
        <p:txBody>
          <a:bodyPr lIns="0" tIns="0" rIns="0" bIns="0" anchor="ctr">
            <a:noAutofit/>
          </a:bodyPr>
          <a:lstStyle/>
          <a:p>
            <a:pPr algn="ctr">
              <a:defRPr/>
            </a:pPr>
            <a:endParaRPr lang="en-GB" sz="3200" b="0" strike="noStrike" spc="-1">
              <a:latin typeface="Arial"/>
            </a:endParaRPr>
          </a:p>
        </p:txBody>
      </p:sp>
    </p:spTree>
    <p:extLst>
      <p:ext uri="{BB962C8B-B14F-4D97-AF65-F5344CB8AC3E}">
        <p14:creationId xmlns:p14="http://schemas.microsoft.com/office/powerpoint/2010/main" val="366231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9"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10" name="PlaceHolder 2"/>
          <p:cNvSpPr>
            <a:spLocks noGrp="1"/>
          </p:cNvSpPr>
          <p:nvPr>
            <p:ph type="body"/>
          </p:nvPr>
        </p:nvSpPr>
        <p:spPr bwMode="auto">
          <a:xfrm>
            <a:off x="609480" y="1604520"/>
            <a:ext cx="10972440" cy="397728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68196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11"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12" name="PlaceHolder 2"/>
          <p:cNvSpPr>
            <a:spLocks noGrp="1"/>
          </p:cNvSpPr>
          <p:nvPr>
            <p:ph type="body"/>
          </p:nvPr>
        </p:nvSpPr>
        <p:spPr bwMode="auto">
          <a:xfrm>
            <a:off x="609480" y="1604520"/>
            <a:ext cx="5354280" cy="3977280"/>
          </a:xfrm>
          <a:prstGeom prst="rect">
            <a:avLst/>
          </a:prstGeom>
        </p:spPr>
        <p:txBody>
          <a:bodyPr lIns="0" tIns="0" rIns="0" bIns="0">
            <a:normAutofit/>
          </a:bodyPr>
          <a:lstStyle/>
          <a:p>
            <a:pPr>
              <a:defRPr/>
            </a:pPr>
            <a:endParaRPr lang="en-GB" sz="3200" b="0" strike="noStrike" spc="-1">
              <a:latin typeface="Arial"/>
            </a:endParaRPr>
          </a:p>
        </p:txBody>
      </p:sp>
      <p:sp>
        <p:nvSpPr>
          <p:cNvPr id="13" name="PlaceHolder 3"/>
          <p:cNvSpPr>
            <a:spLocks noGrp="1"/>
          </p:cNvSpPr>
          <p:nvPr>
            <p:ph type="body"/>
          </p:nvPr>
        </p:nvSpPr>
        <p:spPr bwMode="auto">
          <a:xfrm>
            <a:off x="6231960" y="1604520"/>
            <a:ext cx="5354280" cy="397728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106424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14"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Tree>
    <p:extLst>
      <p:ext uri="{BB962C8B-B14F-4D97-AF65-F5344CB8AC3E}">
        <p14:creationId xmlns:p14="http://schemas.microsoft.com/office/powerpoint/2010/main" val="720561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15" name="PlaceHolder 1"/>
          <p:cNvSpPr>
            <a:spLocks noGrp="1"/>
          </p:cNvSpPr>
          <p:nvPr>
            <p:ph type="subTitle"/>
          </p:nvPr>
        </p:nvSpPr>
        <p:spPr bwMode="auto">
          <a:xfrm>
            <a:off x="609480" y="273600"/>
            <a:ext cx="10972440" cy="5307840"/>
          </a:xfrm>
          <a:prstGeom prst="rect">
            <a:avLst/>
          </a:prstGeom>
        </p:spPr>
        <p:txBody>
          <a:bodyPr lIns="0" tIns="0" rIns="0" bIns="0" anchor="ctr">
            <a:noAutofit/>
          </a:bodyPr>
          <a:lstStyle/>
          <a:p>
            <a:pPr algn="ctr">
              <a:defRPr/>
            </a:pPr>
            <a:endParaRPr lang="en-GB" sz="3200" b="0" strike="noStrike" spc="-1">
              <a:latin typeface="Arial"/>
            </a:endParaRPr>
          </a:p>
        </p:txBody>
      </p:sp>
    </p:spTree>
    <p:extLst>
      <p:ext uri="{BB962C8B-B14F-4D97-AF65-F5344CB8AC3E}">
        <p14:creationId xmlns:p14="http://schemas.microsoft.com/office/powerpoint/2010/main" val="3966358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16"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17" name="PlaceHolder 2"/>
          <p:cNvSpPr>
            <a:spLocks noGrp="1"/>
          </p:cNvSpPr>
          <p:nvPr>
            <p:ph type="body"/>
          </p:nvPr>
        </p:nvSpPr>
        <p:spPr bwMode="auto">
          <a:xfrm>
            <a:off x="60948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18" name="PlaceHolder 3"/>
          <p:cNvSpPr>
            <a:spLocks noGrp="1"/>
          </p:cNvSpPr>
          <p:nvPr>
            <p:ph type="body"/>
          </p:nvPr>
        </p:nvSpPr>
        <p:spPr bwMode="auto">
          <a:xfrm>
            <a:off x="6231960" y="1604520"/>
            <a:ext cx="5354280" cy="3977280"/>
          </a:xfrm>
          <a:prstGeom prst="rect">
            <a:avLst/>
          </a:prstGeom>
        </p:spPr>
        <p:txBody>
          <a:bodyPr lIns="0" tIns="0" rIns="0" bIns="0">
            <a:normAutofit/>
          </a:bodyPr>
          <a:lstStyle/>
          <a:p>
            <a:pPr>
              <a:defRPr/>
            </a:pPr>
            <a:endParaRPr lang="en-GB" sz="3200" b="0" strike="noStrike" spc="-1">
              <a:latin typeface="Arial"/>
            </a:endParaRPr>
          </a:p>
        </p:txBody>
      </p:sp>
      <p:sp>
        <p:nvSpPr>
          <p:cNvPr id="19" name="PlaceHolder 4"/>
          <p:cNvSpPr>
            <a:spLocks noGrp="1"/>
          </p:cNvSpPr>
          <p:nvPr>
            <p:ph type="body"/>
          </p:nvPr>
        </p:nvSpPr>
        <p:spPr bwMode="auto">
          <a:xfrm>
            <a:off x="609480" y="3682080"/>
            <a:ext cx="535428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2389595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20"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21" name="PlaceHolder 2"/>
          <p:cNvSpPr>
            <a:spLocks noGrp="1"/>
          </p:cNvSpPr>
          <p:nvPr>
            <p:ph type="body"/>
          </p:nvPr>
        </p:nvSpPr>
        <p:spPr bwMode="auto">
          <a:xfrm>
            <a:off x="609480" y="1604520"/>
            <a:ext cx="5354280" cy="3977280"/>
          </a:xfrm>
          <a:prstGeom prst="rect">
            <a:avLst/>
          </a:prstGeom>
        </p:spPr>
        <p:txBody>
          <a:bodyPr lIns="0" tIns="0" rIns="0" bIns="0">
            <a:normAutofit/>
          </a:bodyPr>
          <a:lstStyle/>
          <a:p>
            <a:pPr>
              <a:defRPr/>
            </a:pPr>
            <a:endParaRPr lang="en-GB" sz="3200" b="0" strike="noStrike" spc="-1">
              <a:latin typeface="Arial"/>
            </a:endParaRPr>
          </a:p>
        </p:txBody>
      </p:sp>
      <p:sp>
        <p:nvSpPr>
          <p:cNvPr id="22" name="PlaceHolder 3"/>
          <p:cNvSpPr>
            <a:spLocks noGrp="1"/>
          </p:cNvSpPr>
          <p:nvPr>
            <p:ph type="body"/>
          </p:nvPr>
        </p:nvSpPr>
        <p:spPr bwMode="auto">
          <a:xfrm>
            <a:off x="623196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23" name="PlaceHolder 4"/>
          <p:cNvSpPr>
            <a:spLocks noGrp="1"/>
          </p:cNvSpPr>
          <p:nvPr>
            <p:ph type="body"/>
          </p:nvPr>
        </p:nvSpPr>
        <p:spPr bwMode="auto">
          <a:xfrm>
            <a:off x="6231960" y="3682080"/>
            <a:ext cx="535428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839067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24"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25" name="PlaceHolder 2"/>
          <p:cNvSpPr>
            <a:spLocks noGrp="1"/>
          </p:cNvSpPr>
          <p:nvPr>
            <p:ph type="body"/>
          </p:nvPr>
        </p:nvSpPr>
        <p:spPr bwMode="auto">
          <a:xfrm>
            <a:off x="60948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26" name="PlaceHolder 3"/>
          <p:cNvSpPr>
            <a:spLocks noGrp="1"/>
          </p:cNvSpPr>
          <p:nvPr>
            <p:ph type="body"/>
          </p:nvPr>
        </p:nvSpPr>
        <p:spPr bwMode="auto">
          <a:xfrm>
            <a:off x="623196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27" name="PlaceHolder 4"/>
          <p:cNvSpPr>
            <a:spLocks noGrp="1"/>
          </p:cNvSpPr>
          <p:nvPr>
            <p:ph type="body"/>
          </p:nvPr>
        </p:nvSpPr>
        <p:spPr bwMode="auto">
          <a:xfrm>
            <a:off x="609480" y="3682080"/>
            <a:ext cx="1097244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245948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blanc">
    <p:spTree>
      <p:nvGrpSpPr>
        <p:cNvPr id="1" name=""/>
        <p:cNvGrpSpPr/>
        <p:nvPr/>
      </p:nvGrpSpPr>
      <p:grpSpPr>
        <a:xfrm>
          <a:off x="0" y="0"/>
          <a:ext cx="0" cy="0"/>
          <a:chOff x="0" y="0"/>
          <a:chExt cx="0" cy="0"/>
        </a:xfrm>
      </p:grpSpPr>
      <p:sp>
        <p:nvSpPr>
          <p:cNvPr id="2" name="Title 1"/>
          <p:cNvSpPr>
            <a:spLocks noGrp="1"/>
          </p:cNvSpPr>
          <p:nvPr>
            <p:ph type="ctrTitle"/>
          </p:nvPr>
        </p:nvSpPr>
        <p:spPr>
          <a:xfrm>
            <a:off x="362838" y="2165229"/>
            <a:ext cx="11073789" cy="3252160"/>
          </a:xfrm>
        </p:spPr>
        <p:txBody>
          <a:bodyPr anchor="b">
            <a:normAutofit/>
          </a:bodyPr>
          <a:lstStyle>
            <a:lvl1pPr algn="l">
              <a:defRPr sz="5000">
                <a:solidFill>
                  <a:schemeClr val="tx1"/>
                </a:solidFill>
              </a:defRPr>
            </a:lvl1pPr>
          </a:lstStyle>
          <a:p>
            <a:r>
              <a:rPr lang="fr-FR" dirty="0"/>
              <a:t>Modifiez le style du titre</a:t>
            </a:r>
            <a:endParaRPr lang="en-US" dirty="0"/>
          </a:p>
        </p:txBody>
      </p:sp>
      <p:sp>
        <p:nvSpPr>
          <p:cNvPr id="3" name="Subtitle 2"/>
          <p:cNvSpPr>
            <a:spLocks noGrp="1"/>
          </p:cNvSpPr>
          <p:nvPr>
            <p:ph type="subTitle" idx="1"/>
          </p:nvPr>
        </p:nvSpPr>
        <p:spPr>
          <a:xfrm>
            <a:off x="362838" y="5529529"/>
            <a:ext cx="6383999" cy="74618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sp>
        <p:nvSpPr>
          <p:cNvPr id="4" name="Rectangle 3">
            <a:extLst>
              <a:ext uri="{FF2B5EF4-FFF2-40B4-BE49-F238E27FC236}">
                <a16:creationId xmlns:a16="http://schemas.microsoft.com/office/drawing/2014/main" id="{58C93E39-FEFE-534E-B4C9-ED4AA686B2EE}"/>
              </a:ext>
            </a:extLst>
          </p:cNvPr>
          <p:cNvSpPr/>
          <p:nvPr userDrawn="1"/>
        </p:nvSpPr>
        <p:spPr>
          <a:xfrm>
            <a:off x="10217427" y="6092687"/>
            <a:ext cx="1881808" cy="540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0" name="Picture 9" descr="A picture containing food, drawing&#10;&#10;Description automatically generated">
            <a:extLst>
              <a:ext uri="{FF2B5EF4-FFF2-40B4-BE49-F238E27FC236}">
                <a16:creationId xmlns:a16="http://schemas.microsoft.com/office/drawing/2014/main" id="{5D4A79C7-3F98-8143-8BB5-9CB0D74ADD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8986"/>
            <a:ext cx="5060133" cy="2274215"/>
          </a:xfrm>
          <a:prstGeom prst="rect">
            <a:avLst/>
          </a:prstGeom>
        </p:spPr>
      </p:pic>
    </p:spTree>
    <p:extLst>
      <p:ext uri="{BB962C8B-B14F-4D97-AF65-F5344CB8AC3E}">
        <p14:creationId xmlns:p14="http://schemas.microsoft.com/office/powerpoint/2010/main" val="2244786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28"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29" name="PlaceHolder 2"/>
          <p:cNvSpPr>
            <a:spLocks noGrp="1"/>
          </p:cNvSpPr>
          <p:nvPr>
            <p:ph type="body"/>
          </p:nvPr>
        </p:nvSpPr>
        <p:spPr bwMode="auto">
          <a:xfrm>
            <a:off x="609480" y="1604520"/>
            <a:ext cx="10972440" cy="1896840"/>
          </a:xfrm>
          <a:prstGeom prst="rect">
            <a:avLst/>
          </a:prstGeom>
        </p:spPr>
        <p:txBody>
          <a:bodyPr lIns="0" tIns="0" rIns="0" bIns="0">
            <a:normAutofit/>
          </a:bodyPr>
          <a:lstStyle/>
          <a:p>
            <a:pPr>
              <a:defRPr/>
            </a:pPr>
            <a:endParaRPr lang="en-GB" sz="3200" b="0" strike="noStrike" spc="-1">
              <a:latin typeface="Arial"/>
            </a:endParaRPr>
          </a:p>
        </p:txBody>
      </p:sp>
      <p:sp>
        <p:nvSpPr>
          <p:cNvPr id="30" name="PlaceHolder 3"/>
          <p:cNvSpPr>
            <a:spLocks noGrp="1"/>
          </p:cNvSpPr>
          <p:nvPr>
            <p:ph type="body"/>
          </p:nvPr>
        </p:nvSpPr>
        <p:spPr bwMode="auto">
          <a:xfrm>
            <a:off x="609480" y="3682080"/>
            <a:ext cx="1097244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3843646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31"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32" name="PlaceHolder 2"/>
          <p:cNvSpPr>
            <a:spLocks noGrp="1"/>
          </p:cNvSpPr>
          <p:nvPr>
            <p:ph type="body"/>
          </p:nvPr>
        </p:nvSpPr>
        <p:spPr bwMode="auto">
          <a:xfrm>
            <a:off x="60948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33" name="PlaceHolder 3"/>
          <p:cNvSpPr>
            <a:spLocks noGrp="1"/>
          </p:cNvSpPr>
          <p:nvPr>
            <p:ph type="body"/>
          </p:nvPr>
        </p:nvSpPr>
        <p:spPr bwMode="auto">
          <a:xfrm>
            <a:off x="623196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34" name="PlaceHolder 4"/>
          <p:cNvSpPr>
            <a:spLocks noGrp="1"/>
          </p:cNvSpPr>
          <p:nvPr>
            <p:ph type="body"/>
          </p:nvPr>
        </p:nvSpPr>
        <p:spPr bwMode="auto">
          <a:xfrm>
            <a:off x="609480" y="368208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35" name="PlaceHolder 5"/>
          <p:cNvSpPr>
            <a:spLocks noGrp="1"/>
          </p:cNvSpPr>
          <p:nvPr>
            <p:ph type="body"/>
          </p:nvPr>
        </p:nvSpPr>
        <p:spPr bwMode="auto">
          <a:xfrm>
            <a:off x="6231960" y="3682080"/>
            <a:ext cx="535428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3992809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36"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37" name="PlaceHolder 2"/>
          <p:cNvSpPr>
            <a:spLocks noGrp="1"/>
          </p:cNvSpPr>
          <p:nvPr>
            <p:ph type="body"/>
          </p:nvPr>
        </p:nvSpPr>
        <p:spPr bwMode="auto">
          <a:xfrm>
            <a:off x="609480" y="1604520"/>
            <a:ext cx="3533040" cy="1896840"/>
          </a:xfrm>
          <a:prstGeom prst="rect">
            <a:avLst/>
          </a:prstGeom>
        </p:spPr>
        <p:txBody>
          <a:bodyPr lIns="0" tIns="0" rIns="0" bIns="0">
            <a:normAutofit/>
          </a:bodyPr>
          <a:lstStyle/>
          <a:p>
            <a:pPr>
              <a:defRPr/>
            </a:pPr>
            <a:endParaRPr lang="en-GB" sz="3200" b="0" strike="noStrike" spc="-1">
              <a:latin typeface="Arial"/>
            </a:endParaRPr>
          </a:p>
        </p:txBody>
      </p:sp>
      <p:sp>
        <p:nvSpPr>
          <p:cNvPr id="38" name="PlaceHolder 3"/>
          <p:cNvSpPr>
            <a:spLocks noGrp="1"/>
          </p:cNvSpPr>
          <p:nvPr>
            <p:ph type="body"/>
          </p:nvPr>
        </p:nvSpPr>
        <p:spPr bwMode="auto">
          <a:xfrm>
            <a:off x="4319640" y="1604520"/>
            <a:ext cx="3533040" cy="1896840"/>
          </a:xfrm>
          <a:prstGeom prst="rect">
            <a:avLst/>
          </a:prstGeom>
        </p:spPr>
        <p:txBody>
          <a:bodyPr lIns="0" tIns="0" rIns="0" bIns="0">
            <a:normAutofit/>
          </a:bodyPr>
          <a:lstStyle/>
          <a:p>
            <a:pPr>
              <a:defRPr/>
            </a:pPr>
            <a:endParaRPr lang="en-GB" sz="3200" b="0" strike="noStrike" spc="-1">
              <a:latin typeface="Arial"/>
            </a:endParaRPr>
          </a:p>
        </p:txBody>
      </p:sp>
      <p:sp>
        <p:nvSpPr>
          <p:cNvPr id="39" name="PlaceHolder 4"/>
          <p:cNvSpPr>
            <a:spLocks noGrp="1"/>
          </p:cNvSpPr>
          <p:nvPr>
            <p:ph type="body"/>
          </p:nvPr>
        </p:nvSpPr>
        <p:spPr bwMode="auto">
          <a:xfrm>
            <a:off x="8029800" y="1604520"/>
            <a:ext cx="3533040" cy="1896840"/>
          </a:xfrm>
          <a:prstGeom prst="rect">
            <a:avLst/>
          </a:prstGeom>
        </p:spPr>
        <p:txBody>
          <a:bodyPr lIns="0" tIns="0" rIns="0" bIns="0">
            <a:normAutofit/>
          </a:bodyPr>
          <a:lstStyle/>
          <a:p>
            <a:pPr>
              <a:defRPr/>
            </a:pPr>
            <a:endParaRPr lang="en-GB" sz="3200" b="0" strike="noStrike" spc="-1">
              <a:latin typeface="Arial"/>
            </a:endParaRPr>
          </a:p>
        </p:txBody>
      </p:sp>
      <p:sp>
        <p:nvSpPr>
          <p:cNvPr id="40" name="PlaceHolder 5"/>
          <p:cNvSpPr>
            <a:spLocks noGrp="1"/>
          </p:cNvSpPr>
          <p:nvPr>
            <p:ph type="body"/>
          </p:nvPr>
        </p:nvSpPr>
        <p:spPr bwMode="auto">
          <a:xfrm>
            <a:off x="609480" y="3682080"/>
            <a:ext cx="3533040" cy="1896840"/>
          </a:xfrm>
          <a:prstGeom prst="rect">
            <a:avLst/>
          </a:prstGeom>
        </p:spPr>
        <p:txBody>
          <a:bodyPr lIns="0" tIns="0" rIns="0" bIns="0">
            <a:normAutofit/>
          </a:bodyPr>
          <a:lstStyle/>
          <a:p>
            <a:pPr>
              <a:defRPr/>
            </a:pPr>
            <a:endParaRPr lang="en-GB" sz="3200" b="0" strike="noStrike" spc="-1">
              <a:latin typeface="Arial"/>
            </a:endParaRPr>
          </a:p>
        </p:txBody>
      </p:sp>
      <p:sp>
        <p:nvSpPr>
          <p:cNvPr id="41" name="PlaceHolder 6"/>
          <p:cNvSpPr>
            <a:spLocks noGrp="1"/>
          </p:cNvSpPr>
          <p:nvPr>
            <p:ph type="body"/>
          </p:nvPr>
        </p:nvSpPr>
        <p:spPr bwMode="auto">
          <a:xfrm>
            <a:off x="4319640" y="3682080"/>
            <a:ext cx="3533040" cy="1896840"/>
          </a:xfrm>
          <a:prstGeom prst="rect">
            <a:avLst/>
          </a:prstGeom>
        </p:spPr>
        <p:txBody>
          <a:bodyPr lIns="0" tIns="0" rIns="0" bIns="0">
            <a:normAutofit/>
          </a:bodyPr>
          <a:lstStyle/>
          <a:p>
            <a:pPr>
              <a:defRPr/>
            </a:pPr>
            <a:endParaRPr lang="en-GB" sz="3200" b="0" strike="noStrike" spc="-1">
              <a:latin typeface="Arial"/>
            </a:endParaRPr>
          </a:p>
        </p:txBody>
      </p:sp>
      <p:sp>
        <p:nvSpPr>
          <p:cNvPr id="42" name="PlaceHolder 7"/>
          <p:cNvSpPr>
            <a:spLocks noGrp="1"/>
          </p:cNvSpPr>
          <p:nvPr>
            <p:ph type="body"/>
          </p:nvPr>
        </p:nvSpPr>
        <p:spPr bwMode="auto">
          <a:xfrm>
            <a:off x="8029800" y="3682080"/>
            <a:ext cx="353304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362661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_texte">
    <p:spTree>
      <p:nvGrpSpPr>
        <p:cNvPr id="1" name=""/>
        <p:cNvGrpSpPr/>
        <p:nvPr/>
      </p:nvGrpSpPr>
      <p:grpSpPr>
        <a:xfrm>
          <a:off x="0" y="0"/>
          <a:ext cx="0" cy="0"/>
          <a:chOff x="0" y="0"/>
          <a:chExt cx="0" cy="0"/>
        </a:xfrm>
      </p:grpSpPr>
      <p:sp>
        <p:nvSpPr>
          <p:cNvPr id="2" name="Title 1"/>
          <p:cNvSpPr>
            <a:spLocks noGrp="1"/>
          </p:cNvSpPr>
          <p:nvPr>
            <p:ph type="ctrTitle"/>
          </p:nvPr>
        </p:nvSpPr>
        <p:spPr>
          <a:xfrm>
            <a:off x="362838" y="1360159"/>
            <a:ext cx="11073789" cy="3252160"/>
          </a:xfrm>
        </p:spPr>
        <p:txBody>
          <a:bodyPr anchor="b">
            <a:normAutofit/>
          </a:bodyPr>
          <a:lstStyle>
            <a:lvl1pPr algn="l">
              <a:defRPr sz="4000" b="1">
                <a:solidFill>
                  <a:schemeClr val="tx1"/>
                </a:solidFill>
              </a:defRPr>
            </a:lvl1pPr>
          </a:lstStyle>
          <a:p>
            <a:r>
              <a:rPr lang="fr-FR" dirty="0"/>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5" name="Image 4">
            <a:extLst>
              <a:ext uri="{FF2B5EF4-FFF2-40B4-BE49-F238E27FC236}">
                <a16:creationId xmlns:a16="http://schemas.microsoft.com/office/drawing/2014/main" id="{846B03D8-8119-478C-A641-48DBE4D14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205048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_image">
    <p:spTree>
      <p:nvGrpSpPr>
        <p:cNvPr id="1" name=""/>
        <p:cNvGrpSpPr/>
        <p:nvPr/>
      </p:nvGrpSpPr>
      <p:grpSpPr>
        <a:xfrm>
          <a:off x="0" y="0"/>
          <a:ext cx="0" cy="0"/>
          <a:chOff x="0" y="0"/>
          <a:chExt cx="0" cy="0"/>
        </a:xfrm>
      </p:grpSpPr>
      <p:sp>
        <p:nvSpPr>
          <p:cNvPr id="2" name="Title 1"/>
          <p:cNvSpPr>
            <a:spLocks noGrp="1"/>
          </p:cNvSpPr>
          <p:nvPr>
            <p:ph type="ctrTitle"/>
          </p:nvPr>
        </p:nvSpPr>
        <p:spPr>
          <a:xfrm>
            <a:off x="7023651" y="1360159"/>
            <a:ext cx="4412975" cy="3252160"/>
          </a:xfrm>
        </p:spPr>
        <p:txBody>
          <a:bodyPr anchor="b">
            <a:normAutofit/>
          </a:bodyPr>
          <a:lstStyle>
            <a:lvl1pPr algn="l">
              <a:defRPr sz="4000" b="1">
                <a:solidFill>
                  <a:schemeClr val="tx1"/>
                </a:solidFill>
              </a:defRPr>
            </a:lvl1pPr>
          </a:lstStyle>
          <a:p>
            <a:r>
              <a:rPr lang="fr-FR" dirty="0"/>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1" y="1"/>
            <a:ext cx="6745817" cy="6632575"/>
          </a:xfrm>
        </p:spPr>
        <p:txBody>
          <a:bodyPr/>
          <a:lstStyle/>
          <a:p>
            <a:endParaRPr lang="en-US"/>
          </a:p>
        </p:txBody>
      </p:sp>
      <p:pic>
        <p:nvPicPr>
          <p:cNvPr id="5" name="Image 4">
            <a:extLst>
              <a:ext uri="{FF2B5EF4-FFF2-40B4-BE49-F238E27FC236}">
                <a16:creationId xmlns:a16="http://schemas.microsoft.com/office/drawing/2014/main" id="{80739801-4185-4AAF-9241-DFEDB41620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313315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pleine">
    <p:spTree>
      <p:nvGrpSpPr>
        <p:cNvPr id="1" name=""/>
        <p:cNvGrpSpPr/>
        <p:nvPr/>
      </p:nvGrpSpPr>
      <p:grpSpPr>
        <a:xfrm>
          <a:off x="0" y="0"/>
          <a:ext cx="0" cy="0"/>
          <a:chOff x="0" y="0"/>
          <a:chExt cx="0" cy="0"/>
        </a:xfrm>
      </p:grpSpPr>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0" y="1"/>
            <a:ext cx="12192000" cy="6023113"/>
          </a:xfrm>
        </p:spPr>
        <p:txBody>
          <a:bodyPr/>
          <a:lstStyle/>
          <a:p>
            <a:endParaRPr lang="en-US"/>
          </a:p>
        </p:txBody>
      </p:sp>
    </p:spTree>
    <p:extLst>
      <p:ext uri="{BB962C8B-B14F-4D97-AF65-F5344CB8AC3E}">
        <p14:creationId xmlns:p14="http://schemas.microsoft.com/office/powerpoint/2010/main" val="325806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exte">
    <p:spTree>
      <p:nvGrpSpPr>
        <p:cNvPr id="1" name=""/>
        <p:cNvGrpSpPr/>
        <p:nvPr/>
      </p:nvGrpSpPr>
      <p:grpSpPr>
        <a:xfrm>
          <a:off x="0" y="0"/>
          <a:ext cx="0" cy="0"/>
          <a:chOff x="0" y="0"/>
          <a:chExt cx="0" cy="0"/>
        </a:xfrm>
      </p:grpSpPr>
      <p:sp>
        <p:nvSpPr>
          <p:cNvPr id="2" name="Title 1"/>
          <p:cNvSpPr>
            <a:spLocks noGrp="1"/>
          </p:cNvSpPr>
          <p:nvPr>
            <p:ph type="title"/>
          </p:nvPr>
        </p:nvSpPr>
        <p:spPr>
          <a:xfrm>
            <a:off x="7177178" y="365127"/>
            <a:ext cx="4819289" cy="1325563"/>
          </a:xfrm>
        </p:spPr>
        <p:txBody>
          <a:bodyPr anchor="b">
            <a:normAutofit/>
          </a:bodyPr>
          <a:lstStyle>
            <a:lvl1pPr>
              <a:defRPr sz="2800">
                <a:solidFill>
                  <a:srgbClr val="313E48"/>
                </a:solidFill>
              </a:defRPr>
            </a:lvl1pPr>
          </a:lstStyle>
          <a:p>
            <a:r>
              <a:rPr lang="fr-FR" dirty="0"/>
              <a:t>Modifiez le style du titre</a:t>
            </a:r>
            <a:endParaRPr lang="en-US" dirty="0"/>
          </a:p>
        </p:txBody>
      </p:sp>
      <p:sp>
        <p:nvSpPr>
          <p:cNvPr id="3" name="Content Placeholder 2"/>
          <p:cNvSpPr>
            <a:spLocks noGrp="1"/>
          </p:cNvSpPr>
          <p:nvPr>
            <p:ph idx="1"/>
          </p:nvPr>
        </p:nvSpPr>
        <p:spPr>
          <a:xfrm>
            <a:off x="7177177" y="1825626"/>
            <a:ext cx="4819291" cy="4098097"/>
          </a:xfrm>
        </p:spPr>
        <p:txBody>
          <a:bodyPr>
            <a:normAutofit/>
          </a:bodyPr>
          <a:lstStyle>
            <a:lvl1pPr>
              <a:defRPr sz="2400"/>
            </a:lvl1pPr>
            <a:lvl2pPr>
              <a:defRPr sz="2000"/>
            </a:lvl2pPr>
            <a:lvl3pPr>
              <a:defRPr sz="1800"/>
            </a:lvl3pPr>
            <a:lvl4pPr>
              <a:defRPr sz="1600"/>
            </a:lvl4pPr>
            <a:lvl5pPr>
              <a:defRP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Picture Placeholder 5">
            <a:extLst>
              <a:ext uri="{FF2B5EF4-FFF2-40B4-BE49-F238E27FC236}">
                <a16:creationId xmlns:a16="http://schemas.microsoft.com/office/drawing/2014/main" id="{560B01FE-025F-8749-84F2-207CBD08AC66}"/>
              </a:ext>
            </a:extLst>
          </p:cNvPr>
          <p:cNvSpPr>
            <a:spLocks noGrp="1"/>
          </p:cNvSpPr>
          <p:nvPr>
            <p:ph type="pic" sz="quarter" idx="10"/>
          </p:nvPr>
        </p:nvSpPr>
        <p:spPr>
          <a:xfrm>
            <a:off x="1" y="1"/>
            <a:ext cx="6745817" cy="6632575"/>
          </a:xfrm>
        </p:spPr>
        <p:txBody>
          <a:bodyPr/>
          <a:lstStyle/>
          <a:p>
            <a:endParaRPr lang="en-US"/>
          </a:p>
        </p:txBody>
      </p:sp>
      <p:pic>
        <p:nvPicPr>
          <p:cNvPr id="9" name="Image 6">
            <a:extLst>
              <a:ext uri="{FF2B5EF4-FFF2-40B4-BE49-F238E27FC236}">
                <a16:creationId xmlns:a16="http://schemas.microsoft.com/office/drawing/2014/main" id="{CE14387A-F4E1-1347-8FF0-507E94272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6" name="Image 5">
            <a:extLst>
              <a:ext uri="{FF2B5EF4-FFF2-40B4-BE49-F238E27FC236}">
                <a16:creationId xmlns:a16="http://schemas.microsoft.com/office/drawing/2014/main" id="{5B2EAAF3-4938-44A0-9B73-926C72AB62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4210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14" name="Titre 1"/>
          <p:cNvSpPr>
            <a:spLocks noGrp="1"/>
          </p:cNvSpPr>
          <p:nvPr>
            <p:ph type="title"/>
          </p:nvPr>
        </p:nvSpPr>
        <p:spPr>
          <a:xfrm>
            <a:off x="623392" y="274638"/>
            <a:ext cx="10177131" cy="562074"/>
          </a:xfrm>
          <a:noFill/>
        </p:spPr>
        <p:txBody>
          <a:bodyPr>
            <a:normAutofit/>
          </a:bodyPr>
          <a:lstStyle>
            <a:lvl1pPr>
              <a:defRPr lang="fr-FR" sz="3400" dirty="0">
                <a:solidFill>
                  <a:srgbClr val="313E48"/>
                </a:solidFill>
              </a:defRPr>
            </a:lvl1pPr>
          </a:lstStyle>
          <a:p>
            <a:r>
              <a:rPr lang="fr-FR" dirty="0"/>
              <a:t>Modifiez le style du titre</a:t>
            </a:r>
          </a:p>
        </p:txBody>
      </p:sp>
      <p:sp>
        <p:nvSpPr>
          <p:cNvPr id="19" name="Espace réservé du contenu 2"/>
          <p:cNvSpPr>
            <a:spLocks noGrp="1"/>
          </p:cNvSpPr>
          <p:nvPr>
            <p:ph idx="1"/>
          </p:nvPr>
        </p:nvSpPr>
        <p:spPr>
          <a:xfrm>
            <a:off x="623393" y="1556793"/>
            <a:ext cx="10177132" cy="4366930"/>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a:extLst>
              <a:ext uri="{FF2B5EF4-FFF2-40B4-BE49-F238E27FC236}">
                <a16:creationId xmlns:a16="http://schemas.microsoft.com/office/drawing/2014/main" id="{11D96E24-A06A-4283-A68D-2E64C7A814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171930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image">
    <p:spTree>
      <p:nvGrpSpPr>
        <p:cNvPr id="1" name=""/>
        <p:cNvGrpSpPr/>
        <p:nvPr/>
      </p:nvGrpSpPr>
      <p:grpSpPr>
        <a:xfrm>
          <a:off x="0" y="0"/>
          <a:ext cx="0" cy="0"/>
          <a:chOff x="0" y="0"/>
          <a:chExt cx="0" cy="0"/>
        </a:xfrm>
      </p:grpSpPr>
      <p:sp>
        <p:nvSpPr>
          <p:cNvPr id="14" name="Titre 1"/>
          <p:cNvSpPr>
            <a:spLocks noGrp="1"/>
          </p:cNvSpPr>
          <p:nvPr>
            <p:ph type="title"/>
          </p:nvPr>
        </p:nvSpPr>
        <p:spPr>
          <a:xfrm>
            <a:off x="623392" y="274638"/>
            <a:ext cx="10177131" cy="562074"/>
          </a:xfrm>
          <a:noFill/>
        </p:spPr>
        <p:txBody>
          <a:bodyPr>
            <a:normAutofit/>
          </a:bodyPr>
          <a:lstStyle>
            <a:lvl1pPr>
              <a:defRPr lang="fr-FR" sz="3400" dirty="0">
                <a:solidFill>
                  <a:srgbClr val="313E48"/>
                </a:solidFill>
              </a:defRPr>
            </a:lvl1pPr>
          </a:lstStyle>
          <a:p>
            <a:r>
              <a:rPr lang="fr-FR" dirty="0"/>
              <a:t>Modifiez le style du titre</a:t>
            </a:r>
          </a:p>
        </p:txBody>
      </p:sp>
      <p:sp>
        <p:nvSpPr>
          <p:cNvPr id="19" name="Espace réservé du contenu 2"/>
          <p:cNvSpPr>
            <a:spLocks noGrp="1"/>
          </p:cNvSpPr>
          <p:nvPr>
            <p:ph idx="1" hasCustomPrompt="1"/>
          </p:nvPr>
        </p:nvSpPr>
        <p:spPr>
          <a:xfrm>
            <a:off x="623393" y="1556793"/>
            <a:ext cx="5472608" cy="4406462"/>
          </a:xfrm>
          <a:solidFill>
            <a:schemeClr val="accent3"/>
          </a:solidFill>
        </p:spPr>
        <p:txBody>
          <a:bodyPr>
            <a:normAutofit/>
          </a:bodyPr>
          <a:lstStyle>
            <a:lvl1pPr>
              <a:defRPr sz="2800"/>
            </a:lvl1pPr>
            <a:lvl2pPr>
              <a:defRPr sz="2400">
                <a:solidFill>
                  <a:srgbClr val="313E48"/>
                </a:solidFill>
              </a:defRPr>
            </a:lvl2pPr>
            <a:lvl3pPr marL="1143000" indent="-228600">
              <a:buFont typeface="Arial" panose="020B0604020202020204" pitchFamily="34" charset="0"/>
              <a:buChar char="•"/>
              <a:defRPr sz="2000">
                <a:solidFill>
                  <a:srgbClr val="313E48"/>
                </a:solidFill>
              </a:defRPr>
            </a:lvl3pPr>
            <a:lvl4pPr>
              <a:defRPr sz="1800">
                <a:solidFill>
                  <a:srgbClr val="313E48"/>
                </a:solidFill>
              </a:defRPr>
            </a:lvl4pPr>
            <a:lvl5pPr>
              <a:defRPr sz="1800">
                <a:solidFill>
                  <a:srgbClr val="313E48"/>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Picture Placeholder 5">
            <a:extLst>
              <a:ext uri="{FF2B5EF4-FFF2-40B4-BE49-F238E27FC236}">
                <a16:creationId xmlns:a16="http://schemas.microsoft.com/office/drawing/2014/main" id="{BFDE980C-7B70-AF40-9C52-BF3DA44CAF30}"/>
              </a:ext>
            </a:extLst>
          </p:cNvPr>
          <p:cNvSpPr>
            <a:spLocks noGrp="1"/>
          </p:cNvSpPr>
          <p:nvPr>
            <p:ph type="pic" sz="quarter" idx="10"/>
          </p:nvPr>
        </p:nvSpPr>
        <p:spPr>
          <a:xfrm>
            <a:off x="6453811" y="1563081"/>
            <a:ext cx="5114797" cy="4400398"/>
          </a:xfrm>
        </p:spPr>
        <p:txBody>
          <a:bodyPr/>
          <a:lstStyle/>
          <a:p>
            <a:endParaRPr lang="en-US" dirty="0"/>
          </a:p>
        </p:txBody>
      </p:sp>
      <p:pic>
        <p:nvPicPr>
          <p:cNvPr id="5" name="Image 4">
            <a:extLst>
              <a:ext uri="{FF2B5EF4-FFF2-40B4-BE49-F238E27FC236}">
                <a16:creationId xmlns:a16="http://schemas.microsoft.com/office/drawing/2014/main" id="{FDB6924A-5819-4835-8B8F-7054417CE3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245922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userDrawn="1">
  <p:cSld name="Blank Slide">
    <p:spTree>
      <p:nvGrpSpPr>
        <p:cNvPr id="1" name=""/>
        <p:cNvGrpSpPr/>
        <p:nvPr/>
      </p:nvGrpSpPr>
      <p:grpSpPr bwMode="auto">
        <a:xfrm>
          <a:off x="0" y="0"/>
          <a:ext cx="0" cy="0"/>
          <a:chOff x="0" y="0"/>
          <a:chExt cx="0" cy="0"/>
        </a:xfrm>
      </p:grpSpPr>
      <p:pic>
        <p:nvPicPr>
          <p:cNvPr id="3" name="Image 2">
            <a:extLst>
              <a:ext uri="{FF2B5EF4-FFF2-40B4-BE49-F238E27FC236}">
                <a16:creationId xmlns:a16="http://schemas.microsoft.com/office/drawing/2014/main" id="{C2188EB9-AE25-454A-802A-8937FB925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5889" y="5964568"/>
            <a:ext cx="2322022" cy="618981"/>
          </a:xfrm>
          <a:prstGeom prst="rect">
            <a:avLst/>
          </a:prstGeom>
        </p:spPr>
      </p:pic>
    </p:spTree>
    <p:extLst>
      <p:ext uri="{BB962C8B-B14F-4D97-AF65-F5344CB8AC3E}">
        <p14:creationId xmlns:p14="http://schemas.microsoft.com/office/powerpoint/2010/main" val="332231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7.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12966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130712" y="6321450"/>
            <a:ext cx="1705715" cy="365125"/>
          </a:xfrm>
          <a:prstGeom prst="rect">
            <a:avLst/>
          </a:prstGeom>
        </p:spPr>
        <p:txBody>
          <a:bodyPr vert="horz" lIns="91440" tIns="45720" rIns="91440" bIns="45720" rtlCol="0" anchor="ctr"/>
          <a:lstStyle>
            <a:lvl1pPr algn="l">
              <a:defRPr sz="1200">
                <a:solidFill>
                  <a:schemeClr val="tx1"/>
                </a:solidFill>
              </a:defRPr>
            </a:lvl1pPr>
          </a:lstStyle>
          <a:p>
            <a:endParaRPr lang="fr-FR" dirty="0"/>
          </a:p>
        </p:txBody>
      </p:sp>
      <p:sp>
        <p:nvSpPr>
          <p:cNvPr id="5" name="Footer Placeholder 4"/>
          <p:cNvSpPr>
            <a:spLocks noGrp="1"/>
          </p:cNvSpPr>
          <p:nvPr>
            <p:ph type="ftr" sz="quarter" idx="3"/>
          </p:nvPr>
        </p:nvSpPr>
        <p:spPr>
          <a:xfrm>
            <a:off x="2103783" y="6306259"/>
            <a:ext cx="5277679" cy="3651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Titre de la présentation</a:t>
            </a:r>
          </a:p>
        </p:txBody>
      </p:sp>
      <p:sp>
        <p:nvSpPr>
          <p:cNvPr id="6" name="Slide Number Placeholder 5"/>
          <p:cNvSpPr>
            <a:spLocks noGrp="1"/>
          </p:cNvSpPr>
          <p:nvPr>
            <p:ph type="sldNum" sz="quarter" idx="4"/>
          </p:nvPr>
        </p:nvSpPr>
        <p:spPr>
          <a:xfrm>
            <a:off x="838200" y="6306259"/>
            <a:ext cx="2743200" cy="365125"/>
          </a:xfrm>
          <a:prstGeom prst="rect">
            <a:avLst/>
          </a:prstGeom>
        </p:spPr>
        <p:txBody>
          <a:bodyPr vert="horz" lIns="91440" tIns="45720" rIns="91440" bIns="45720" rtlCol="0" anchor="ctr"/>
          <a:lstStyle>
            <a:lvl1pPr algn="r">
              <a:defRPr sz="1200">
                <a:solidFill>
                  <a:schemeClr val="tx1"/>
                </a:solidFill>
              </a:defRPr>
            </a:lvl1pPr>
          </a:lstStyle>
          <a:p>
            <a:pPr algn="l"/>
            <a:fld id="{A0B0FBA5-3649-4193-81EC-FC1C61F9B58C}" type="slidenum">
              <a:rPr lang="fr-FR" smtClean="0"/>
              <a:pPr algn="l"/>
              <a:t>‹N°›</a:t>
            </a:fld>
            <a:endParaRPr lang="fr-FR" dirty="0"/>
          </a:p>
        </p:txBody>
      </p:sp>
      <p:pic>
        <p:nvPicPr>
          <p:cNvPr id="9" name="Image 6">
            <a:extLst>
              <a:ext uri="{FF2B5EF4-FFF2-40B4-BE49-F238E27FC236}">
                <a16:creationId xmlns:a16="http://schemas.microsoft.com/office/drawing/2014/main" id="{8508DA88-D542-4B4A-8988-A2E7D72ED18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11" name="Image 7">
            <a:extLst>
              <a:ext uri="{FF2B5EF4-FFF2-40B4-BE49-F238E27FC236}">
                <a16:creationId xmlns:a16="http://schemas.microsoft.com/office/drawing/2014/main" id="{CC3E8F88-5F38-024E-AB58-87B87AE4353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14157" y="6141906"/>
            <a:ext cx="1279285" cy="453080"/>
          </a:xfrm>
          <a:prstGeom prst="rect">
            <a:avLst/>
          </a:prstGeom>
        </p:spPr>
      </p:pic>
    </p:spTree>
    <p:extLst>
      <p:ext uri="{BB962C8B-B14F-4D97-AF65-F5344CB8AC3E}">
        <p14:creationId xmlns:p14="http://schemas.microsoft.com/office/powerpoint/2010/main" val="2242941789"/>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9" r:id="rId5"/>
    <p:sldLayoutId id="2147483674" r:id="rId6"/>
    <p:sldLayoutId id="2147483675" r:id="rId7"/>
    <p:sldLayoutId id="2147483680" r:id="rId8"/>
    <p:sldLayoutId id="2147483681" r:id="rId9"/>
    <p:sldLayoutId id="2147483695" r:id="rId10"/>
  </p:sldLayoutIdLst>
  <p:hf sldNum="0" hdr="0" ftr="0" dt="0"/>
  <p:txStyles>
    <p:titleStyle>
      <a:lvl1pPr algn="l" defTabSz="914400" rtl="0" eaLnBrk="1" latinLnBrk="0" hangingPunct="1">
        <a:lnSpc>
          <a:spcPct val="90000"/>
        </a:lnSpc>
        <a:spcBef>
          <a:spcPct val="0"/>
        </a:spcBef>
        <a:buNone/>
        <a:defRPr sz="3400" b="1" kern="1200">
          <a:solidFill>
            <a:srgbClr val="313E4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13E4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13E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7" name="Image 6"/>
          <p:cNvPicPr/>
          <p:nvPr/>
        </p:nvPicPr>
        <p:blipFill>
          <a:blip r:embed="rId14"/>
          <a:stretch/>
        </p:blipFill>
        <p:spPr bwMode="auto">
          <a:xfrm rot="16199998">
            <a:off x="5982120" y="651960"/>
            <a:ext cx="222120" cy="12189600"/>
          </a:xfrm>
          <a:prstGeom prst="rect">
            <a:avLst/>
          </a:prstGeom>
          <a:ln w="0">
            <a:noFill/>
          </a:ln>
        </p:spPr>
      </p:pic>
      <p:pic>
        <p:nvPicPr>
          <p:cNvPr id="8" name="Image 9"/>
          <p:cNvPicPr/>
          <p:nvPr/>
        </p:nvPicPr>
        <p:blipFill>
          <a:blip r:embed="rId15"/>
          <a:stretch/>
        </p:blipFill>
        <p:spPr bwMode="auto">
          <a:xfrm>
            <a:off x="8985240" y="5817600"/>
            <a:ext cx="3204360" cy="851760"/>
          </a:xfrm>
          <a:prstGeom prst="rect">
            <a:avLst/>
          </a:prstGeom>
          <a:ln w="0">
            <a:noFill/>
          </a:ln>
        </p:spPr>
      </p:pic>
      <p:sp>
        <p:nvSpPr>
          <p:cNvPr id="2" name="CustomShape 1"/>
          <p:cNvSpPr/>
          <p:nvPr/>
        </p:nvSpPr>
        <p:spPr bwMode="auto">
          <a:xfrm>
            <a:off x="0" y="0"/>
            <a:ext cx="12189600" cy="685548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p:style>
      </p:sp>
      <p:pic>
        <p:nvPicPr>
          <p:cNvPr id="3" name="Picture 4" descr="A picture containing drawing&#10;&#10;Description automatically generated"/>
          <p:cNvPicPr/>
          <p:nvPr/>
        </p:nvPicPr>
        <p:blipFill>
          <a:blip r:embed="rId16"/>
          <a:stretch/>
        </p:blipFill>
        <p:spPr bwMode="auto">
          <a:xfrm>
            <a:off x="0" y="-94680"/>
            <a:ext cx="6744240" cy="2271600"/>
          </a:xfrm>
          <a:prstGeom prst="rect">
            <a:avLst/>
          </a:prstGeom>
          <a:ln w="0">
            <a:noFill/>
          </a:ln>
        </p:spPr>
      </p:pic>
      <p:pic>
        <p:nvPicPr>
          <p:cNvPr id="4" name="Image 4"/>
          <p:cNvPicPr/>
          <p:nvPr/>
        </p:nvPicPr>
        <p:blipFill>
          <a:blip r:embed="rId14"/>
          <a:stretch/>
        </p:blipFill>
        <p:spPr bwMode="auto">
          <a:xfrm rot="16199998">
            <a:off x="5982120" y="651960"/>
            <a:ext cx="222120" cy="12189600"/>
          </a:xfrm>
          <a:prstGeom prst="rect">
            <a:avLst/>
          </a:prstGeom>
          <a:ln w="0">
            <a:noFill/>
          </a:ln>
        </p:spPr>
      </p:pic>
      <p:sp>
        <p:nvSpPr>
          <p:cNvPr id="5" name="PlaceHolder 2"/>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r>
              <a:rPr lang="en-GB" sz="4400" b="0" strike="noStrike" spc="-1">
                <a:latin typeface="Arial"/>
              </a:rPr>
              <a:t>Click to edit the title text format</a:t>
            </a:r>
            <a:endParaRPr/>
          </a:p>
        </p:txBody>
      </p:sp>
      <p:sp>
        <p:nvSpPr>
          <p:cNvPr id="6" name="PlaceHolder 3"/>
          <p:cNvSpPr>
            <a:spLocks noGrp="1"/>
          </p:cNvSpPr>
          <p:nvPr>
            <p:ph type="body"/>
          </p:nvPr>
        </p:nvSpPr>
        <p:spPr bwMode="auto">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en-GB" sz="3200" b="0" strike="noStrike" spc="-1">
                <a:latin typeface="Arial"/>
              </a:rPr>
              <a:t>Click to edit the outline text format</a:t>
            </a:r>
            <a:endParaRPr/>
          </a:p>
          <a:p>
            <a:pPr marL="863978" lvl="1" indent="-323992">
              <a:spcBef>
                <a:spcPts val="1135"/>
              </a:spcBef>
              <a:buClr>
                <a:srgbClr val="000000"/>
              </a:buClr>
              <a:buSzPct val="75000"/>
              <a:buFont typeface="Symbol"/>
              <a:buChar char=""/>
              <a:defRPr/>
            </a:pPr>
            <a:r>
              <a:rPr lang="en-GB" sz="2800" b="0" strike="noStrike" spc="-1">
                <a:latin typeface="Arial"/>
              </a:rPr>
              <a:t>Second Outline Level</a:t>
            </a:r>
            <a:endParaRPr/>
          </a:p>
          <a:p>
            <a:pPr marL="1295968" lvl="2" indent="-287993">
              <a:spcBef>
                <a:spcPts val="851"/>
              </a:spcBef>
              <a:buClr>
                <a:srgbClr val="000000"/>
              </a:buClr>
              <a:buSzPct val="45000"/>
              <a:buFont typeface="Wingdings"/>
              <a:buChar char=""/>
              <a:defRPr/>
            </a:pPr>
            <a:r>
              <a:rPr lang="en-GB" sz="2400" b="0" strike="noStrike" spc="-1">
                <a:latin typeface="Arial"/>
              </a:rPr>
              <a:t>Third Outline Level</a:t>
            </a:r>
            <a:endParaRPr/>
          </a:p>
          <a:p>
            <a:pPr marL="1727957" lvl="3" indent="-215995">
              <a:spcBef>
                <a:spcPts val="567"/>
              </a:spcBef>
              <a:buClr>
                <a:srgbClr val="000000"/>
              </a:buClr>
              <a:buSzPct val="75000"/>
              <a:buFont typeface="Symbol"/>
              <a:buChar char=""/>
              <a:defRPr/>
            </a:pPr>
            <a:r>
              <a:rPr lang="en-GB" sz="2000" b="0" strike="noStrike" spc="-1">
                <a:latin typeface="Arial"/>
              </a:rPr>
              <a:t>Fourth Outline Level</a:t>
            </a:r>
            <a:endParaRPr/>
          </a:p>
          <a:p>
            <a:pPr marL="2159946" lvl="4" indent="-215995">
              <a:spcBef>
                <a:spcPts val="283"/>
              </a:spcBef>
              <a:buClr>
                <a:srgbClr val="000000"/>
              </a:buClr>
              <a:buSzPct val="45000"/>
              <a:buFont typeface="Wingdings"/>
              <a:buChar char=""/>
              <a:defRPr/>
            </a:pPr>
            <a:r>
              <a:rPr lang="en-GB" sz="2000" b="0" strike="noStrike" spc="-1">
                <a:latin typeface="Arial"/>
              </a:rPr>
              <a:t>Fifth Outline Level</a:t>
            </a:r>
            <a:endParaRPr/>
          </a:p>
          <a:p>
            <a:pPr marL="2591935" lvl="5" indent="-215995">
              <a:spcBef>
                <a:spcPts val="283"/>
              </a:spcBef>
              <a:buClr>
                <a:srgbClr val="000000"/>
              </a:buClr>
              <a:buSzPct val="45000"/>
              <a:buFont typeface="Wingdings"/>
              <a:buChar char=""/>
              <a:defRPr/>
            </a:pPr>
            <a:r>
              <a:rPr lang="en-GB" sz="2000" b="0" strike="noStrike" spc="-1">
                <a:latin typeface="Arial"/>
              </a:rPr>
              <a:t>Sixth Outline Level</a:t>
            </a:r>
            <a:endParaRPr/>
          </a:p>
          <a:p>
            <a:pPr marL="3023924" lvl="6" indent="-215995">
              <a:spcBef>
                <a:spcPts val="283"/>
              </a:spcBef>
              <a:buClr>
                <a:srgbClr val="000000"/>
              </a:buClr>
              <a:buSzPct val="45000"/>
              <a:buFont typeface="Wingdings"/>
              <a:buChar char=""/>
              <a:defRPr/>
            </a:pPr>
            <a:r>
              <a:rPr lang="en-GB" sz="2000" b="0" strike="noStrike" spc="-1">
                <a:latin typeface="Arial"/>
              </a:rPr>
              <a:t>Seventh Outline Level</a:t>
            </a:r>
            <a:endParaRPr/>
          </a:p>
        </p:txBody>
      </p:sp>
    </p:spTree>
    <p:extLst>
      <p:ext uri="{BB962C8B-B14F-4D97-AF65-F5344CB8AC3E}">
        <p14:creationId xmlns:p14="http://schemas.microsoft.com/office/powerpoint/2010/main" val="31485301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377">
        <a:lnSpc>
          <a:spcPct val="90000"/>
        </a:lnSpc>
        <a:spcBef>
          <a:spcPts val="0"/>
        </a:spcBef>
        <a:buNone/>
        <a:defRPr sz="4400">
          <a:solidFill>
            <a:schemeClr val="tx1"/>
          </a:solidFill>
          <a:latin typeface="+mj-lt"/>
          <a:ea typeface="+mj-ea"/>
          <a:cs typeface="+mj-cs"/>
        </a:defRPr>
      </a:lvl1pPr>
    </p:titleStyle>
    <p:bodyStyle>
      <a:lvl1pPr marL="575986" indent="-431989" algn="l" defTabSz="914377">
        <a:lnSpc>
          <a:spcPct val="90000"/>
        </a:lnSpc>
        <a:spcBef>
          <a:spcPts val="1889"/>
        </a:spcBef>
        <a:buClr>
          <a:srgbClr val="000000"/>
        </a:buClr>
        <a:buSzPct val="45000"/>
        <a:buFont typeface="Wingdings"/>
        <a:buChar char=""/>
        <a:defRPr sz="2800">
          <a:solidFill>
            <a:schemeClr val="tx1"/>
          </a:solidFill>
          <a:latin typeface="+mn-lt"/>
          <a:ea typeface="+mn-ea"/>
          <a:cs typeface="+mn-cs"/>
        </a:defRPr>
      </a:lvl1pPr>
      <a:lvl2pPr marL="685783" indent="-228594" algn="l" defTabSz="914377">
        <a:lnSpc>
          <a:spcPct val="90000"/>
        </a:lnSpc>
        <a:spcBef>
          <a:spcPts val="500"/>
        </a:spcBef>
        <a:buFont typeface="Arial"/>
        <a:buChar char="•"/>
        <a:defRPr sz="2400">
          <a:solidFill>
            <a:schemeClr val="tx1"/>
          </a:solidFill>
          <a:latin typeface="+mn-lt"/>
          <a:ea typeface="+mn-ea"/>
          <a:cs typeface="+mn-cs"/>
        </a:defRPr>
      </a:lvl2pPr>
      <a:lvl3pPr marL="1142971" indent="-228594" algn="l" defTabSz="914377">
        <a:lnSpc>
          <a:spcPct val="90000"/>
        </a:lnSpc>
        <a:spcBef>
          <a:spcPts val="500"/>
        </a:spcBef>
        <a:buFont typeface="Arial"/>
        <a:buChar char="•"/>
        <a:defRPr sz="2000">
          <a:solidFill>
            <a:schemeClr val="tx1"/>
          </a:solidFill>
          <a:latin typeface="+mn-lt"/>
          <a:ea typeface="+mn-ea"/>
          <a:cs typeface="+mn-cs"/>
        </a:defRPr>
      </a:lvl3pPr>
      <a:lvl4pPr marL="1600160" indent="-228594" algn="l" defTabSz="914377">
        <a:lnSpc>
          <a:spcPct val="90000"/>
        </a:lnSpc>
        <a:spcBef>
          <a:spcPts val="500"/>
        </a:spcBef>
        <a:buFont typeface="Arial"/>
        <a:buChar char="•"/>
        <a:defRPr sz="1800">
          <a:solidFill>
            <a:schemeClr val="tx1"/>
          </a:solidFill>
          <a:latin typeface="+mn-lt"/>
          <a:ea typeface="+mn-ea"/>
          <a:cs typeface="+mn-cs"/>
        </a:defRPr>
      </a:lvl4pPr>
      <a:lvl5pPr marL="2057349" indent="-228594" algn="l" defTabSz="914377">
        <a:lnSpc>
          <a:spcPct val="90000"/>
        </a:lnSpc>
        <a:spcBef>
          <a:spcPts val="500"/>
        </a:spcBef>
        <a:buFont typeface="Arial"/>
        <a:buChar char="•"/>
        <a:defRPr sz="1800">
          <a:solidFill>
            <a:schemeClr val="tx1"/>
          </a:solidFill>
          <a:latin typeface="+mn-lt"/>
          <a:ea typeface="+mn-ea"/>
          <a:cs typeface="+mn-cs"/>
        </a:defRPr>
      </a:lvl5pPr>
      <a:lvl6pPr marL="2514536" indent="-228594" algn="l" defTabSz="914377">
        <a:lnSpc>
          <a:spcPct val="90000"/>
        </a:lnSpc>
        <a:spcBef>
          <a:spcPts val="500"/>
        </a:spcBef>
        <a:buFont typeface="Arial"/>
        <a:buChar char="•"/>
        <a:defRPr sz="1800">
          <a:solidFill>
            <a:schemeClr val="tx1"/>
          </a:solidFill>
          <a:latin typeface="+mn-lt"/>
          <a:ea typeface="+mn-ea"/>
          <a:cs typeface="+mn-cs"/>
        </a:defRPr>
      </a:lvl6pPr>
      <a:lvl7pPr marL="2971726" indent="-228594" algn="l" defTabSz="914377">
        <a:lnSpc>
          <a:spcPct val="90000"/>
        </a:lnSpc>
        <a:spcBef>
          <a:spcPts val="500"/>
        </a:spcBef>
        <a:buFont typeface="Arial"/>
        <a:buChar char="•"/>
        <a:defRPr sz="1800">
          <a:solidFill>
            <a:schemeClr val="tx1"/>
          </a:solidFill>
          <a:latin typeface="+mn-lt"/>
          <a:ea typeface="+mn-ea"/>
          <a:cs typeface="+mn-cs"/>
        </a:defRPr>
      </a:lvl7pPr>
      <a:lvl8pPr marL="3428914" indent="-228594" algn="l" defTabSz="914377">
        <a:lnSpc>
          <a:spcPct val="90000"/>
        </a:lnSpc>
        <a:spcBef>
          <a:spcPts val="500"/>
        </a:spcBef>
        <a:buFont typeface="Arial"/>
        <a:buChar char="•"/>
        <a:defRPr sz="1800">
          <a:solidFill>
            <a:schemeClr val="tx1"/>
          </a:solidFill>
          <a:latin typeface="+mn-lt"/>
          <a:ea typeface="+mn-ea"/>
          <a:cs typeface="+mn-cs"/>
        </a:defRPr>
      </a:lvl8pPr>
      <a:lvl9pPr marL="3886103" indent="-228594" algn="l" defTabSz="914377">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377">
        <a:defRPr sz="1800">
          <a:solidFill>
            <a:schemeClr val="tx1"/>
          </a:solidFill>
          <a:latin typeface="+mn-lt"/>
          <a:ea typeface="+mn-ea"/>
          <a:cs typeface="+mn-cs"/>
        </a:defRPr>
      </a:lvl1pPr>
      <a:lvl2pPr marL="457189" algn="l" defTabSz="914377">
        <a:defRPr sz="1800">
          <a:solidFill>
            <a:schemeClr val="tx1"/>
          </a:solidFill>
          <a:latin typeface="+mn-lt"/>
          <a:ea typeface="+mn-ea"/>
          <a:cs typeface="+mn-cs"/>
        </a:defRPr>
      </a:lvl2pPr>
      <a:lvl3pPr marL="914377" algn="l" defTabSz="914377">
        <a:defRPr sz="1800">
          <a:solidFill>
            <a:schemeClr val="tx1"/>
          </a:solidFill>
          <a:latin typeface="+mn-lt"/>
          <a:ea typeface="+mn-ea"/>
          <a:cs typeface="+mn-cs"/>
        </a:defRPr>
      </a:lvl3pPr>
      <a:lvl4pPr marL="1371566" algn="l" defTabSz="914377">
        <a:defRPr sz="1800">
          <a:solidFill>
            <a:schemeClr val="tx1"/>
          </a:solidFill>
          <a:latin typeface="+mn-lt"/>
          <a:ea typeface="+mn-ea"/>
          <a:cs typeface="+mn-cs"/>
        </a:defRPr>
      </a:lvl4pPr>
      <a:lvl5pPr marL="1828754" algn="l" defTabSz="914377">
        <a:defRPr sz="1800">
          <a:solidFill>
            <a:schemeClr val="tx1"/>
          </a:solidFill>
          <a:latin typeface="+mn-lt"/>
          <a:ea typeface="+mn-ea"/>
          <a:cs typeface="+mn-cs"/>
        </a:defRPr>
      </a:lvl5pPr>
      <a:lvl6pPr marL="2285943" algn="l" defTabSz="914377">
        <a:defRPr sz="1800">
          <a:solidFill>
            <a:schemeClr val="tx1"/>
          </a:solidFill>
          <a:latin typeface="+mn-lt"/>
          <a:ea typeface="+mn-ea"/>
          <a:cs typeface="+mn-cs"/>
        </a:defRPr>
      </a:lvl6pPr>
      <a:lvl7pPr marL="2743131" algn="l" defTabSz="914377">
        <a:defRPr sz="1800">
          <a:solidFill>
            <a:schemeClr val="tx1"/>
          </a:solidFill>
          <a:latin typeface="+mn-lt"/>
          <a:ea typeface="+mn-ea"/>
          <a:cs typeface="+mn-cs"/>
        </a:defRPr>
      </a:lvl7pPr>
      <a:lvl8pPr marL="3200320" algn="l" defTabSz="914377">
        <a:defRPr sz="1800">
          <a:solidFill>
            <a:schemeClr val="tx1"/>
          </a:solidFill>
          <a:latin typeface="+mn-lt"/>
          <a:ea typeface="+mn-ea"/>
          <a:cs typeface="+mn-cs"/>
        </a:defRPr>
      </a:lvl8pPr>
      <a:lvl9pPr marL="3657509" algn="l" defTabSz="914377">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10.xml"/><Relationship Id="rId5" Type="http://schemas.openxmlformats.org/officeDocument/2006/relationships/image" Target="../media/image50.jpe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10.xml"/><Relationship Id="rId5" Type="http://schemas.openxmlformats.org/officeDocument/2006/relationships/image" Target="../media/image50.jpe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jpe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image" Target="../media/image51.jpeg"/><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10.xml"/><Relationship Id="rId6" Type="http://schemas.openxmlformats.org/officeDocument/2006/relationships/image" Target="../media/image55.pn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png"/><Relationship Id="rId10" Type="http://schemas.openxmlformats.org/officeDocument/2006/relationships/image" Target="../media/image59.jpe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jpe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universite-paris-saclay.fr/fr/formation/master/biodiversite-ecologie-et-evolution"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hyperlink" Target="https://cirrus.universite-paris-saclay.fr/s/2gEqLzynwwJaaef" TargetMode="External"/><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g"/><Relationship Id="rId7" Type="http://schemas.openxmlformats.org/officeDocument/2006/relationships/hyperlink" Target="mailto:gs.biosphera@universite-paris-saclay.fr" TargetMode="External"/><Relationship Id="rId12"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universite-paris-saclay.fr/gs-biosphera" TargetMode="External"/><Relationship Id="rId11" Type="http://schemas.openxmlformats.org/officeDocument/2006/relationships/hyperlink" Target="file:///\\home\bgabrielle\T&#233;l&#233;chargements\linkedin.com\in\graduate-school-biosphera-656910245" TargetMode="External"/><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6F00-5537-9147-8C8C-6310EAD5E541}"/>
              </a:ext>
            </a:extLst>
          </p:cNvPr>
          <p:cNvSpPr>
            <a:spLocks noGrp="1"/>
          </p:cNvSpPr>
          <p:nvPr>
            <p:ph type="ctrTitle"/>
          </p:nvPr>
        </p:nvSpPr>
        <p:spPr>
          <a:xfrm>
            <a:off x="362838" y="2165229"/>
            <a:ext cx="11829162" cy="3252160"/>
          </a:xfrm>
        </p:spPr>
        <p:txBody>
          <a:bodyPr>
            <a:normAutofit fontScale="90000"/>
          </a:bodyPr>
          <a:lstStyle/>
          <a:p>
            <a:pPr defTabSz="914377">
              <a:lnSpc>
                <a:spcPct val="100000"/>
              </a:lnSpc>
              <a:spcBef>
                <a:spcPts val="0"/>
              </a:spcBef>
              <a:defRPr/>
            </a:pPr>
            <a:br>
              <a:rPr lang="fr-FR" sz="4800" dirty="0"/>
            </a:br>
            <a:br>
              <a:rPr lang="fr-FR" sz="4800" dirty="0"/>
            </a:br>
            <a:br>
              <a:rPr lang="fr-FR" sz="4800" dirty="0"/>
            </a:br>
            <a:r>
              <a:rPr lang="fr-FR" sz="4800" dirty="0" err="1"/>
              <a:t>Graduate</a:t>
            </a:r>
            <a:r>
              <a:rPr lang="fr-FR" sz="4800" dirty="0"/>
              <a:t> </a:t>
            </a:r>
            <a:r>
              <a:rPr lang="fr-FR" sz="4800" dirty="0" err="1"/>
              <a:t>School</a:t>
            </a:r>
            <a:r>
              <a:rPr lang="fr-FR" sz="4800" dirty="0"/>
              <a:t> </a:t>
            </a:r>
            <a:r>
              <a:rPr lang="fr-FR" sz="4800" dirty="0" err="1"/>
              <a:t>Biosphera</a:t>
            </a:r>
            <a:br>
              <a:rPr lang="fr-FR" sz="4800" dirty="0"/>
            </a:br>
            <a:r>
              <a:rPr lang="fr-FR" sz="4800" dirty="0"/>
              <a:t>Journées Poursuite d’Etudes</a:t>
            </a:r>
            <a:r>
              <a:rPr lang="en-US" sz="4800" dirty="0"/>
              <a:t> (JPE)</a:t>
            </a:r>
            <a:br>
              <a:rPr lang="en-US" sz="4800" dirty="0"/>
            </a:br>
            <a:br>
              <a:rPr lang="en-US" sz="1200" dirty="0"/>
            </a:br>
            <a:r>
              <a:rPr lang="en-US" sz="3300" dirty="0"/>
              <a:t>Mention :</a:t>
            </a:r>
            <a:r>
              <a:rPr lang="fr-FR" sz="3300" dirty="0"/>
              <a:t> BEE </a:t>
            </a:r>
            <a:r>
              <a:rPr lang="fr-FR" sz="3300" i="1" dirty="0"/>
              <a:t>(Biodiversité, Écologie, Évolution)</a:t>
            </a:r>
            <a:endParaRPr lang="en-US" sz="3300" i="1" dirty="0"/>
          </a:p>
        </p:txBody>
      </p:sp>
      <p:sp>
        <p:nvSpPr>
          <p:cNvPr id="3" name="Subtitle 2">
            <a:extLst>
              <a:ext uri="{FF2B5EF4-FFF2-40B4-BE49-F238E27FC236}">
                <a16:creationId xmlns:a16="http://schemas.microsoft.com/office/drawing/2014/main" id="{BB8D9F51-B9DA-4E4C-A2E3-826B759FB16E}"/>
              </a:ext>
            </a:extLst>
          </p:cNvPr>
          <p:cNvSpPr>
            <a:spLocks noGrp="1"/>
          </p:cNvSpPr>
          <p:nvPr>
            <p:ph type="subTitle" idx="1"/>
          </p:nvPr>
        </p:nvSpPr>
        <p:spPr/>
        <p:txBody>
          <a:bodyPr/>
          <a:lstStyle/>
          <a:p>
            <a:pPr defTabSz="914377">
              <a:spcBef>
                <a:spcPts val="1001"/>
              </a:spcBef>
              <a:tabLst>
                <a:tab pos="0" algn="l"/>
              </a:tabLst>
              <a:defRPr/>
            </a:pPr>
            <a:r>
              <a:rPr lang="fr-FR" spc="-1" dirty="0">
                <a:solidFill>
                  <a:srgbClr val="FFFFFF"/>
                </a:solidFill>
                <a:ea typeface="DejaVu Sans"/>
                <a:cs typeface="DejaVu Sans"/>
              </a:rPr>
              <a:t>Février 2024</a:t>
            </a:r>
            <a:endParaRPr lang="en-GB" spc="-1" dirty="0">
              <a:solidFill>
                <a:prstClr val="black"/>
              </a:solidFill>
              <a:latin typeface="Arial"/>
              <a:ea typeface="DejaVu Sans"/>
              <a:cs typeface="DejaVu Sans"/>
            </a:endParaRPr>
          </a:p>
        </p:txBody>
      </p:sp>
    </p:spTree>
    <p:extLst>
      <p:ext uri="{BB962C8B-B14F-4D97-AF65-F5344CB8AC3E}">
        <p14:creationId xmlns:p14="http://schemas.microsoft.com/office/powerpoint/2010/main" val="219597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340296-F851-F34D-862A-74F631AD4560}"/>
              </a:ext>
            </a:extLst>
          </p:cNvPr>
          <p:cNvSpPr>
            <a:spLocks noGrp="1"/>
          </p:cNvSpPr>
          <p:nvPr>
            <p:ph type="ctrTitle"/>
          </p:nvPr>
        </p:nvSpPr>
        <p:spPr>
          <a:xfrm>
            <a:off x="5652655" y="1802920"/>
            <a:ext cx="6384174" cy="3252160"/>
          </a:xfrm>
        </p:spPr>
        <p:txBody>
          <a:bodyPr>
            <a:normAutofit/>
          </a:bodyPr>
          <a:lstStyle/>
          <a:p>
            <a:pPr>
              <a:lnSpc>
                <a:spcPct val="100000"/>
              </a:lnSpc>
            </a:pPr>
            <a:r>
              <a:rPr lang="fr-FR" sz="3000" dirty="0">
                <a:solidFill>
                  <a:srgbClr val="63003C"/>
                </a:solidFill>
                <a:latin typeface="+mn-lt"/>
              </a:rPr>
              <a:t>Mention BEE</a:t>
            </a:r>
            <a:br>
              <a:rPr lang="fr-FR" sz="2800" dirty="0">
                <a:solidFill>
                  <a:srgbClr val="63003C"/>
                </a:solidFill>
                <a:latin typeface="+mn-lt"/>
              </a:rPr>
            </a:br>
            <a:r>
              <a:rPr lang="fr-FR" sz="2600" b="0" spc="-1" dirty="0">
                <a:solidFill>
                  <a:srgbClr val="63003C"/>
                </a:solidFill>
                <a:latin typeface="+mn-lt"/>
              </a:rPr>
              <a:t>Biodiversité, Écologie, </a:t>
            </a:r>
            <a:r>
              <a:rPr lang="fr-FR" sz="2600" b="0" spc="-1" dirty="0">
                <a:solidFill>
                  <a:srgbClr val="63003C"/>
                </a:solidFill>
              </a:rPr>
              <a:t>É</a:t>
            </a:r>
            <a:r>
              <a:rPr lang="fr-FR" sz="2600" b="0" spc="-1" dirty="0">
                <a:solidFill>
                  <a:srgbClr val="63003C"/>
                </a:solidFill>
                <a:latin typeface="+mn-lt"/>
              </a:rPr>
              <a:t>volution</a:t>
            </a:r>
            <a:br>
              <a:rPr lang="fr-FR" sz="2400" dirty="0">
                <a:solidFill>
                  <a:srgbClr val="63003C"/>
                </a:solidFill>
                <a:latin typeface="+mn-lt"/>
              </a:rPr>
            </a:br>
            <a:br>
              <a:rPr lang="fr-FR" sz="2800" dirty="0">
                <a:solidFill>
                  <a:srgbClr val="63003C"/>
                </a:solidFill>
                <a:latin typeface="+mn-lt"/>
              </a:rPr>
            </a:br>
            <a:r>
              <a:rPr lang="fr-FR" sz="2600" dirty="0">
                <a:solidFill>
                  <a:srgbClr val="63003C"/>
                </a:solidFill>
                <a:latin typeface="+mn-lt"/>
              </a:rPr>
              <a:t>Coordinateur : Stéphane BAZOT</a:t>
            </a:r>
            <a:br>
              <a:rPr lang="fr-FR" sz="2600" dirty="0">
                <a:solidFill>
                  <a:srgbClr val="63003C"/>
                </a:solidFill>
                <a:latin typeface="+mn-lt"/>
              </a:rPr>
            </a:br>
            <a:r>
              <a:rPr lang="fr-FR" sz="2000" u="sng" dirty="0">
                <a:solidFill>
                  <a:srgbClr val="63003C"/>
                </a:solidFill>
                <a:latin typeface="+mn-lt"/>
              </a:rPr>
              <a:t>stephane.bazot@universite-paris-saclay.fr</a:t>
            </a:r>
            <a:endParaRPr lang="fr-FR" sz="2000" dirty="0">
              <a:solidFill>
                <a:srgbClr val="63003C"/>
              </a:solidFill>
              <a:latin typeface="+mn-lt"/>
            </a:endParaRPr>
          </a:p>
        </p:txBody>
      </p:sp>
      <p:pic>
        <p:nvPicPr>
          <p:cNvPr id="12" name="Picture 2" descr="http://www.master-ebe.u-psud.fr/local/cache-vignettes/L755xH100/siteon0-f3f81.jpg">
            <a:extLst>
              <a:ext uri="{FF2B5EF4-FFF2-40B4-BE49-F238E27FC236}">
                <a16:creationId xmlns:a16="http://schemas.microsoft.com/office/drawing/2014/main" id="{2A8FF071-2C54-4A2C-8B59-CD0BFF04E467}"/>
              </a:ext>
            </a:extLst>
          </p:cNvPr>
          <p:cNvPicPr>
            <a:picLocks noChangeAspect="1" noChangeArrowheads="1"/>
          </p:cNvPicPr>
          <p:nvPr/>
        </p:nvPicPr>
        <p:blipFill rotWithShape="1">
          <a:blip r:embed="rId2" cstate="print"/>
          <a:srcRect r="54186"/>
          <a:stretch/>
        </p:blipFill>
        <p:spPr bwMode="auto">
          <a:xfrm>
            <a:off x="0" y="14353"/>
            <a:ext cx="5363136" cy="1550499"/>
          </a:xfrm>
          <a:prstGeom prst="rect">
            <a:avLst/>
          </a:prstGeom>
          <a:noFill/>
        </p:spPr>
      </p:pic>
      <p:pic>
        <p:nvPicPr>
          <p:cNvPr id="13" name="Picture 2" descr="http://www.master-ebe.u-psud.fr/local/cache-vignettes/L755xH100/siteon0-f3f81.jpg">
            <a:extLst>
              <a:ext uri="{FF2B5EF4-FFF2-40B4-BE49-F238E27FC236}">
                <a16:creationId xmlns:a16="http://schemas.microsoft.com/office/drawing/2014/main" id="{D7285F68-8E79-418F-AF37-DE17CEC8DB08}"/>
              </a:ext>
            </a:extLst>
          </p:cNvPr>
          <p:cNvPicPr>
            <a:picLocks noChangeAspect="1" noChangeArrowheads="1"/>
          </p:cNvPicPr>
          <p:nvPr/>
        </p:nvPicPr>
        <p:blipFill rotWithShape="1">
          <a:blip r:embed="rId2" cstate="print"/>
          <a:srcRect l="45814"/>
          <a:stretch/>
        </p:blipFill>
        <p:spPr bwMode="auto">
          <a:xfrm>
            <a:off x="8882" y="1808367"/>
            <a:ext cx="5363137" cy="1310949"/>
          </a:xfrm>
          <a:prstGeom prst="rect">
            <a:avLst/>
          </a:prstGeom>
          <a:noFill/>
        </p:spPr>
      </p:pic>
      <p:pic>
        <p:nvPicPr>
          <p:cNvPr id="14" name="Picture 11">
            <a:extLst>
              <a:ext uri="{FF2B5EF4-FFF2-40B4-BE49-F238E27FC236}">
                <a16:creationId xmlns:a16="http://schemas.microsoft.com/office/drawing/2014/main" id="{D25AD6D1-1880-4F70-B98D-FD3336C12EAA}"/>
              </a:ext>
            </a:extLst>
          </p:cNvPr>
          <p:cNvPicPr>
            <a:picLocks noChangeAspect="1" noChangeArrowheads="1"/>
          </p:cNvPicPr>
          <p:nvPr/>
        </p:nvPicPr>
        <p:blipFill rotWithShape="1">
          <a:blip r:embed="rId3" cstate="print"/>
          <a:srcRect t="6256" r="45374" b="5570"/>
          <a:stretch/>
        </p:blipFill>
        <p:spPr bwMode="auto">
          <a:xfrm>
            <a:off x="-1" y="3396397"/>
            <a:ext cx="5363137" cy="1353505"/>
          </a:xfrm>
          <a:prstGeom prst="rect">
            <a:avLst/>
          </a:prstGeom>
          <a:noFill/>
          <a:ln w="9525">
            <a:noFill/>
            <a:miter lim="800000"/>
            <a:headEnd/>
            <a:tailEnd/>
          </a:ln>
          <a:effectLst/>
        </p:spPr>
      </p:pic>
      <p:pic>
        <p:nvPicPr>
          <p:cNvPr id="15" name="Picture 11">
            <a:extLst>
              <a:ext uri="{FF2B5EF4-FFF2-40B4-BE49-F238E27FC236}">
                <a16:creationId xmlns:a16="http://schemas.microsoft.com/office/drawing/2014/main" id="{9B7B8DE8-9ADE-43B9-ABB5-57B145666CA7}"/>
              </a:ext>
            </a:extLst>
          </p:cNvPr>
          <p:cNvPicPr>
            <a:picLocks noChangeAspect="1" noChangeArrowheads="1"/>
          </p:cNvPicPr>
          <p:nvPr/>
        </p:nvPicPr>
        <p:blipFill rotWithShape="1">
          <a:blip r:embed="rId3" cstate="print"/>
          <a:srcRect l="54159" t="5674" b="6153"/>
          <a:stretch/>
        </p:blipFill>
        <p:spPr bwMode="auto">
          <a:xfrm>
            <a:off x="0" y="5050381"/>
            <a:ext cx="5363137" cy="1612875"/>
          </a:xfrm>
          <a:prstGeom prst="rect">
            <a:avLst/>
          </a:prstGeom>
          <a:noFill/>
          <a:ln w="9525">
            <a:noFill/>
            <a:miter lim="800000"/>
            <a:headEnd/>
            <a:tailEnd/>
          </a:ln>
          <a:effectLst/>
        </p:spPr>
      </p:pic>
      <p:pic>
        <p:nvPicPr>
          <p:cNvPr id="16" name="Picture 3" descr="logoBEE">
            <a:extLst>
              <a:ext uri="{FF2B5EF4-FFF2-40B4-BE49-F238E27FC236}">
                <a16:creationId xmlns:a16="http://schemas.microsoft.com/office/drawing/2014/main" id="{4FB8E29F-2E8A-4F54-BA98-22F8F66B1062}"/>
              </a:ext>
            </a:extLst>
          </p:cNvPr>
          <p:cNvPicPr>
            <a:picLocks noChangeAspect="1" noChangeArrowheads="1"/>
          </p:cNvPicPr>
          <p:nvPr/>
        </p:nvPicPr>
        <p:blipFill>
          <a:blip r:embed="rId4" cstate="print"/>
          <a:srcRect/>
          <a:stretch>
            <a:fillRect/>
          </a:stretch>
        </p:blipFill>
        <p:spPr bwMode="auto">
          <a:xfrm>
            <a:off x="9526387" y="497277"/>
            <a:ext cx="2194562" cy="1535715"/>
          </a:xfrm>
          <a:prstGeom prst="rect">
            <a:avLst/>
          </a:prstGeom>
          <a:noFill/>
          <a:ln w="9525">
            <a:noFill/>
            <a:miter lim="800000"/>
            <a:headEnd/>
            <a:tailEnd/>
          </a:ln>
        </p:spPr>
      </p:pic>
    </p:spTree>
    <p:extLst>
      <p:ext uri="{BB962C8B-B14F-4D97-AF65-F5344CB8AC3E}">
        <p14:creationId xmlns:p14="http://schemas.microsoft.com/office/powerpoint/2010/main" val="2527358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9BF23-4703-4AC9-8F5C-BB28EFDBEB23}"/>
              </a:ext>
            </a:extLst>
          </p:cNvPr>
          <p:cNvSpPr>
            <a:spLocks noGrp="1"/>
          </p:cNvSpPr>
          <p:nvPr>
            <p:ph type="title"/>
          </p:nvPr>
        </p:nvSpPr>
        <p:spPr/>
        <p:txBody>
          <a:bodyPr>
            <a:normAutofit/>
          </a:bodyPr>
          <a:lstStyle/>
          <a:p>
            <a:pPr>
              <a:defRPr/>
            </a:pPr>
            <a:r>
              <a:rPr lang="fr-FR" dirty="0" err="1"/>
              <a:t>Pésentation</a:t>
            </a:r>
            <a:r>
              <a:rPr lang="fr-FR" dirty="0"/>
              <a:t> du master</a:t>
            </a:r>
          </a:p>
        </p:txBody>
      </p:sp>
      <p:sp>
        <p:nvSpPr>
          <p:cNvPr id="47" name="Rectangle 46">
            <a:extLst>
              <a:ext uri="{FF2B5EF4-FFF2-40B4-BE49-F238E27FC236}">
                <a16:creationId xmlns:a16="http://schemas.microsoft.com/office/drawing/2014/main" id="{E2B37ACD-28BE-470C-940A-97F76747F6BF}"/>
              </a:ext>
            </a:extLst>
          </p:cNvPr>
          <p:cNvSpPr/>
          <p:nvPr/>
        </p:nvSpPr>
        <p:spPr>
          <a:xfrm>
            <a:off x="8349055" y="4625734"/>
            <a:ext cx="1040670" cy="369332"/>
          </a:xfrm>
          <a:prstGeom prst="rect">
            <a:avLst/>
          </a:prstGeom>
        </p:spPr>
        <p:txBody>
          <a:bodyPr wrap="none">
            <a:spAutoFit/>
          </a:bodyPr>
          <a:lstStyle/>
          <a:p>
            <a:pPr defTabSz="457200"/>
            <a:r>
              <a:rPr lang="fr-FR" b="1" dirty="0">
                <a:solidFill>
                  <a:prstClr val="white"/>
                </a:solidFill>
                <a:latin typeface="+mj-lt"/>
              </a:rPr>
              <a:t>M2 AAE</a:t>
            </a:r>
          </a:p>
        </p:txBody>
      </p:sp>
      <p:sp>
        <p:nvSpPr>
          <p:cNvPr id="48" name="Rectangle 47">
            <a:extLst>
              <a:ext uri="{FF2B5EF4-FFF2-40B4-BE49-F238E27FC236}">
                <a16:creationId xmlns:a16="http://schemas.microsoft.com/office/drawing/2014/main" id="{C4DB94B4-D220-4E56-A57F-F4E22FB730E0}"/>
              </a:ext>
            </a:extLst>
          </p:cNvPr>
          <p:cNvSpPr/>
          <p:nvPr/>
        </p:nvSpPr>
        <p:spPr>
          <a:xfrm>
            <a:off x="6861370" y="3163472"/>
            <a:ext cx="1186543" cy="369332"/>
          </a:xfrm>
          <a:prstGeom prst="rect">
            <a:avLst/>
          </a:prstGeom>
        </p:spPr>
        <p:txBody>
          <a:bodyPr wrap="none">
            <a:spAutoFit/>
          </a:bodyPr>
          <a:lstStyle/>
          <a:p>
            <a:pPr defTabSz="457200"/>
            <a:r>
              <a:rPr lang="fr-FR" b="1" dirty="0">
                <a:solidFill>
                  <a:prstClr val="white"/>
                </a:solidFill>
                <a:latin typeface="+mj-lt"/>
              </a:rPr>
              <a:t>M2 TDPP</a:t>
            </a:r>
          </a:p>
        </p:txBody>
      </p:sp>
      <p:sp>
        <p:nvSpPr>
          <p:cNvPr id="49" name="Rectangle 48">
            <a:extLst>
              <a:ext uri="{FF2B5EF4-FFF2-40B4-BE49-F238E27FC236}">
                <a16:creationId xmlns:a16="http://schemas.microsoft.com/office/drawing/2014/main" id="{80D2B335-693F-4B3A-B51D-45390FC76439}"/>
              </a:ext>
            </a:extLst>
          </p:cNvPr>
          <p:cNvSpPr/>
          <p:nvPr/>
        </p:nvSpPr>
        <p:spPr>
          <a:xfrm>
            <a:off x="5764594" y="5107076"/>
            <a:ext cx="1299715" cy="369332"/>
          </a:xfrm>
          <a:prstGeom prst="rect">
            <a:avLst/>
          </a:prstGeom>
        </p:spPr>
        <p:txBody>
          <a:bodyPr wrap="none">
            <a:spAutoFit/>
          </a:bodyPr>
          <a:lstStyle/>
          <a:p>
            <a:pPr defTabSz="457200"/>
            <a:r>
              <a:rPr lang="fr-FR" b="1" dirty="0">
                <a:solidFill>
                  <a:prstClr val="white"/>
                </a:solidFill>
                <a:latin typeface="+mj-lt"/>
              </a:rPr>
              <a:t>M2 CLUES</a:t>
            </a:r>
          </a:p>
        </p:txBody>
      </p:sp>
      <p:sp>
        <p:nvSpPr>
          <p:cNvPr id="50" name="Rectangle 49">
            <a:extLst>
              <a:ext uri="{FF2B5EF4-FFF2-40B4-BE49-F238E27FC236}">
                <a16:creationId xmlns:a16="http://schemas.microsoft.com/office/drawing/2014/main" id="{31BE32F8-44E4-4129-88EA-3CFC139B02DE}"/>
              </a:ext>
            </a:extLst>
          </p:cNvPr>
          <p:cNvSpPr/>
          <p:nvPr/>
        </p:nvSpPr>
        <p:spPr>
          <a:xfrm>
            <a:off x="6927826" y="4777249"/>
            <a:ext cx="1143262" cy="369332"/>
          </a:xfrm>
          <a:prstGeom prst="rect">
            <a:avLst/>
          </a:prstGeom>
        </p:spPr>
        <p:txBody>
          <a:bodyPr wrap="none">
            <a:spAutoFit/>
          </a:bodyPr>
          <a:lstStyle/>
          <a:p>
            <a:pPr defTabSz="457200"/>
            <a:r>
              <a:rPr lang="fr-FR" b="1" dirty="0">
                <a:solidFill>
                  <a:prstClr val="white"/>
                </a:solidFill>
                <a:latin typeface="+mj-lt"/>
              </a:rPr>
              <a:t>M2 GSSE</a:t>
            </a:r>
          </a:p>
        </p:txBody>
      </p:sp>
      <p:sp>
        <p:nvSpPr>
          <p:cNvPr id="51" name="Rectangle 50">
            <a:extLst>
              <a:ext uri="{FF2B5EF4-FFF2-40B4-BE49-F238E27FC236}">
                <a16:creationId xmlns:a16="http://schemas.microsoft.com/office/drawing/2014/main" id="{E60832CF-B2BC-42CC-9D25-AC264C1D62BB}"/>
              </a:ext>
            </a:extLst>
          </p:cNvPr>
          <p:cNvSpPr/>
          <p:nvPr/>
        </p:nvSpPr>
        <p:spPr>
          <a:xfrm>
            <a:off x="7038140" y="3513986"/>
            <a:ext cx="1284519" cy="369332"/>
          </a:xfrm>
          <a:prstGeom prst="rect">
            <a:avLst/>
          </a:prstGeom>
        </p:spPr>
        <p:txBody>
          <a:bodyPr wrap="none">
            <a:spAutoFit/>
          </a:bodyPr>
          <a:lstStyle/>
          <a:p>
            <a:pPr defTabSz="457200"/>
            <a:r>
              <a:rPr lang="fr-FR" b="1" dirty="0">
                <a:solidFill>
                  <a:prstClr val="white"/>
                </a:solidFill>
                <a:latin typeface="+mj-lt"/>
              </a:rPr>
              <a:t>M2 ACTES</a:t>
            </a:r>
          </a:p>
        </p:txBody>
      </p:sp>
      <p:sp>
        <p:nvSpPr>
          <p:cNvPr id="10" name="Espace réservé du contenu 3">
            <a:extLst>
              <a:ext uri="{FF2B5EF4-FFF2-40B4-BE49-F238E27FC236}">
                <a16:creationId xmlns:a16="http://schemas.microsoft.com/office/drawing/2014/main" id="{344C7C20-4945-4079-B231-2705BF498250}"/>
              </a:ext>
            </a:extLst>
          </p:cNvPr>
          <p:cNvSpPr>
            <a:spLocks noGrp="1"/>
          </p:cNvSpPr>
          <p:nvPr>
            <p:ph sz="quarter" idx="1"/>
          </p:nvPr>
        </p:nvSpPr>
        <p:spPr>
          <a:xfrm>
            <a:off x="179511" y="2420888"/>
            <a:ext cx="7152313" cy="1386865"/>
          </a:xfrm>
        </p:spPr>
        <p:txBody>
          <a:bodyPr>
            <a:noAutofit/>
          </a:bodyPr>
          <a:lstStyle/>
          <a:p>
            <a:r>
              <a:rPr lang="fr-FR" sz="2400" dirty="0"/>
              <a:t>Comprendre les Environnements, la diversité du vivant qui les compose et les interactions qui les unissent est un enjeu scientifique et sociétal majeur</a:t>
            </a:r>
          </a:p>
        </p:txBody>
      </p:sp>
      <p:sp>
        <p:nvSpPr>
          <p:cNvPr id="11" name="Espace réservé du contenu 3">
            <a:extLst>
              <a:ext uri="{FF2B5EF4-FFF2-40B4-BE49-F238E27FC236}">
                <a16:creationId xmlns:a16="http://schemas.microsoft.com/office/drawing/2014/main" id="{9A9EFB3D-2198-4F60-9F4E-EB3ADC745D91}"/>
              </a:ext>
            </a:extLst>
          </p:cNvPr>
          <p:cNvSpPr txBox="1">
            <a:spLocks/>
          </p:cNvSpPr>
          <p:nvPr/>
        </p:nvSpPr>
        <p:spPr>
          <a:xfrm>
            <a:off x="179512" y="1124744"/>
            <a:ext cx="8136904" cy="1028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a:t>L’environnement et sa biodiversité : deux données incontournables de notre époque</a:t>
            </a:r>
          </a:p>
        </p:txBody>
      </p:sp>
      <p:pic>
        <p:nvPicPr>
          <p:cNvPr id="12" name="Image 11">
            <a:extLst>
              <a:ext uri="{FF2B5EF4-FFF2-40B4-BE49-F238E27FC236}">
                <a16:creationId xmlns:a16="http://schemas.microsoft.com/office/drawing/2014/main" id="{16E38F64-7ED1-4480-880B-48790B2CCB8C}"/>
              </a:ext>
            </a:extLst>
          </p:cNvPr>
          <p:cNvPicPr>
            <a:picLocks noChangeAspect="1"/>
          </p:cNvPicPr>
          <p:nvPr/>
        </p:nvPicPr>
        <p:blipFill>
          <a:blip r:embed="rId3" cstate="print"/>
          <a:stretch>
            <a:fillRect/>
          </a:stretch>
        </p:blipFill>
        <p:spPr>
          <a:xfrm>
            <a:off x="7454641" y="1460306"/>
            <a:ext cx="4512054" cy="2868540"/>
          </a:xfrm>
          <a:prstGeom prst="rect">
            <a:avLst/>
          </a:prstGeom>
        </p:spPr>
      </p:pic>
      <p:sp>
        <p:nvSpPr>
          <p:cNvPr id="13" name="ZoneTexte 12">
            <a:extLst>
              <a:ext uri="{FF2B5EF4-FFF2-40B4-BE49-F238E27FC236}">
                <a16:creationId xmlns:a16="http://schemas.microsoft.com/office/drawing/2014/main" id="{DD30B8E3-BAAB-4C40-91D3-8D779746021E}"/>
              </a:ext>
            </a:extLst>
          </p:cNvPr>
          <p:cNvSpPr txBox="1"/>
          <p:nvPr/>
        </p:nvSpPr>
        <p:spPr>
          <a:xfrm>
            <a:off x="348185" y="4506912"/>
            <a:ext cx="10832817" cy="1938992"/>
          </a:xfrm>
          <a:prstGeom prst="rect">
            <a:avLst/>
          </a:prstGeom>
          <a:noFill/>
        </p:spPr>
        <p:txBody>
          <a:bodyPr wrap="square" rtlCol="0">
            <a:spAutoFit/>
          </a:bodyPr>
          <a:lstStyle/>
          <a:p>
            <a:r>
              <a:rPr lang="fr-FR" sz="2400" dirty="0"/>
              <a:t>Former des </a:t>
            </a:r>
            <a:r>
              <a:rPr lang="fr-FR" sz="2400" b="1" dirty="0"/>
              <a:t>scientifiques</a:t>
            </a:r>
            <a:r>
              <a:rPr lang="fr-FR" sz="2400" dirty="0"/>
              <a:t> capables de </a:t>
            </a:r>
            <a:r>
              <a:rPr lang="fr-FR" sz="2400" b="1" dirty="0"/>
              <a:t>comprendre et résoudre des problèmes concernant la gestion de l’environnement, la biodiversité </a:t>
            </a:r>
            <a:r>
              <a:rPr lang="fr-FR" sz="2400" dirty="0"/>
              <a:t>sur la base d’une bonne connaissance de </a:t>
            </a:r>
            <a:r>
              <a:rPr lang="fr-FR" sz="2400" b="1" dirty="0"/>
              <a:t>l’écologie, de l’évolution et du fonctionnement du vivant</a:t>
            </a:r>
            <a:r>
              <a:rPr lang="fr-FR" sz="2400" dirty="0"/>
              <a:t> en </a:t>
            </a:r>
            <a:r>
              <a:rPr lang="fr-FR" sz="2400" b="1" dirty="0"/>
              <a:t>interaction avec son environnement</a:t>
            </a:r>
            <a:r>
              <a:rPr lang="fr-FR" sz="2400" dirty="0"/>
              <a:t> depuis l’échelle du </a:t>
            </a:r>
            <a:r>
              <a:rPr lang="fr-FR" sz="2400" b="1" dirty="0"/>
              <a:t>gène</a:t>
            </a:r>
            <a:r>
              <a:rPr lang="fr-FR" sz="2400" dirty="0"/>
              <a:t> à celle de la </a:t>
            </a:r>
            <a:r>
              <a:rPr lang="fr-FR" sz="2400" b="1" dirty="0"/>
              <a:t>biosphère</a:t>
            </a:r>
            <a:r>
              <a:rPr lang="fr-FR" sz="2400" dirty="0"/>
              <a:t>.</a:t>
            </a:r>
          </a:p>
        </p:txBody>
      </p:sp>
      <p:pic>
        <p:nvPicPr>
          <p:cNvPr id="14" name="Picture 3" descr="logoBEE">
            <a:extLst>
              <a:ext uri="{FF2B5EF4-FFF2-40B4-BE49-F238E27FC236}">
                <a16:creationId xmlns:a16="http://schemas.microsoft.com/office/drawing/2014/main" id="{427FD0C9-8923-4937-9565-EFB0A2691F9B}"/>
              </a:ext>
            </a:extLst>
          </p:cNvPr>
          <p:cNvPicPr>
            <a:picLocks noChangeAspect="1" noChangeArrowheads="1"/>
          </p:cNvPicPr>
          <p:nvPr/>
        </p:nvPicPr>
        <p:blipFill>
          <a:blip r:embed="rId4" cstate="print"/>
          <a:srcRect/>
          <a:stretch>
            <a:fillRect/>
          </a:stretch>
        </p:blipFill>
        <p:spPr bwMode="auto">
          <a:xfrm>
            <a:off x="10491581" y="274638"/>
            <a:ext cx="1077027" cy="753684"/>
          </a:xfrm>
          <a:prstGeom prst="rect">
            <a:avLst/>
          </a:prstGeom>
          <a:noFill/>
          <a:ln w="9525">
            <a:noFill/>
            <a:miter lim="800000"/>
            <a:headEnd/>
            <a:tailEnd/>
          </a:ln>
        </p:spPr>
      </p:pic>
    </p:spTree>
    <p:extLst>
      <p:ext uri="{BB962C8B-B14F-4D97-AF65-F5344CB8AC3E}">
        <p14:creationId xmlns:p14="http://schemas.microsoft.com/office/powerpoint/2010/main" val="84044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9BF23-4703-4AC9-8F5C-BB28EFDBEB23}"/>
              </a:ext>
            </a:extLst>
          </p:cNvPr>
          <p:cNvSpPr>
            <a:spLocks noGrp="1"/>
          </p:cNvSpPr>
          <p:nvPr>
            <p:ph type="title"/>
          </p:nvPr>
        </p:nvSpPr>
        <p:spPr/>
        <p:txBody>
          <a:bodyPr>
            <a:normAutofit/>
          </a:bodyPr>
          <a:lstStyle/>
          <a:p>
            <a:pPr>
              <a:defRPr/>
            </a:pPr>
            <a:r>
              <a:rPr lang="fr-FR" dirty="0"/>
              <a:t>Les débouchés</a:t>
            </a:r>
          </a:p>
        </p:txBody>
      </p:sp>
      <p:sp>
        <p:nvSpPr>
          <p:cNvPr id="48" name="Rectangle 47">
            <a:extLst>
              <a:ext uri="{FF2B5EF4-FFF2-40B4-BE49-F238E27FC236}">
                <a16:creationId xmlns:a16="http://schemas.microsoft.com/office/drawing/2014/main" id="{C4DB94B4-D220-4E56-A57F-F4E22FB730E0}"/>
              </a:ext>
            </a:extLst>
          </p:cNvPr>
          <p:cNvSpPr/>
          <p:nvPr/>
        </p:nvSpPr>
        <p:spPr>
          <a:xfrm>
            <a:off x="6861370" y="3163472"/>
            <a:ext cx="1186543" cy="369332"/>
          </a:xfrm>
          <a:prstGeom prst="rect">
            <a:avLst/>
          </a:prstGeom>
        </p:spPr>
        <p:txBody>
          <a:bodyPr wrap="none">
            <a:spAutoFit/>
          </a:bodyPr>
          <a:lstStyle/>
          <a:p>
            <a:pPr defTabSz="457200"/>
            <a:r>
              <a:rPr lang="fr-FR" b="1" dirty="0">
                <a:solidFill>
                  <a:prstClr val="white"/>
                </a:solidFill>
                <a:latin typeface="+mj-lt"/>
              </a:rPr>
              <a:t>M2 TDPP</a:t>
            </a:r>
          </a:p>
        </p:txBody>
      </p:sp>
      <p:sp>
        <p:nvSpPr>
          <p:cNvPr id="49" name="Rectangle 48">
            <a:extLst>
              <a:ext uri="{FF2B5EF4-FFF2-40B4-BE49-F238E27FC236}">
                <a16:creationId xmlns:a16="http://schemas.microsoft.com/office/drawing/2014/main" id="{80D2B335-693F-4B3A-B51D-45390FC76439}"/>
              </a:ext>
            </a:extLst>
          </p:cNvPr>
          <p:cNvSpPr/>
          <p:nvPr/>
        </p:nvSpPr>
        <p:spPr>
          <a:xfrm>
            <a:off x="5764594" y="5107076"/>
            <a:ext cx="1299715" cy="369332"/>
          </a:xfrm>
          <a:prstGeom prst="rect">
            <a:avLst/>
          </a:prstGeom>
        </p:spPr>
        <p:txBody>
          <a:bodyPr wrap="none">
            <a:spAutoFit/>
          </a:bodyPr>
          <a:lstStyle/>
          <a:p>
            <a:pPr defTabSz="457200"/>
            <a:r>
              <a:rPr lang="fr-FR" b="1" dirty="0">
                <a:solidFill>
                  <a:prstClr val="white"/>
                </a:solidFill>
                <a:latin typeface="+mj-lt"/>
              </a:rPr>
              <a:t>M2 CLUES</a:t>
            </a:r>
          </a:p>
        </p:txBody>
      </p:sp>
      <p:sp>
        <p:nvSpPr>
          <p:cNvPr id="50" name="Rectangle 49">
            <a:extLst>
              <a:ext uri="{FF2B5EF4-FFF2-40B4-BE49-F238E27FC236}">
                <a16:creationId xmlns:a16="http://schemas.microsoft.com/office/drawing/2014/main" id="{31BE32F8-44E4-4129-88EA-3CFC139B02DE}"/>
              </a:ext>
            </a:extLst>
          </p:cNvPr>
          <p:cNvSpPr/>
          <p:nvPr/>
        </p:nvSpPr>
        <p:spPr>
          <a:xfrm>
            <a:off x="6927826" y="4777249"/>
            <a:ext cx="1143262" cy="369332"/>
          </a:xfrm>
          <a:prstGeom prst="rect">
            <a:avLst/>
          </a:prstGeom>
        </p:spPr>
        <p:txBody>
          <a:bodyPr wrap="none">
            <a:spAutoFit/>
          </a:bodyPr>
          <a:lstStyle/>
          <a:p>
            <a:pPr defTabSz="457200"/>
            <a:r>
              <a:rPr lang="fr-FR" b="1" dirty="0">
                <a:solidFill>
                  <a:prstClr val="white"/>
                </a:solidFill>
                <a:latin typeface="+mj-lt"/>
              </a:rPr>
              <a:t>M2 GSSE</a:t>
            </a:r>
          </a:p>
        </p:txBody>
      </p:sp>
      <p:sp>
        <p:nvSpPr>
          <p:cNvPr id="51" name="Rectangle 50">
            <a:extLst>
              <a:ext uri="{FF2B5EF4-FFF2-40B4-BE49-F238E27FC236}">
                <a16:creationId xmlns:a16="http://schemas.microsoft.com/office/drawing/2014/main" id="{E60832CF-B2BC-42CC-9D25-AC264C1D62BB}"/>
              </a:ext>
            </a:extLst>
          </p:cNvPr>
          <p:cNvSpPr/>
          <p:nvPr/>
        </p:nvSpPr>
        <p:spPr>
          <a:xfrm>
            <a:off x="7038140" y="3513986"/>
            <a:ext cx="1284519" cy="369332"/>
          </a:xfrm>
          <a:prstGeom prst="rect">
            <a:avLst/>
          </a:prstGeom>
        </p:spPr>
        <p:txBody>
          <a:bodyPr wrap="none">
            <a:spAutoFit/>
          </a:bodyPr>
          <a:lstStyle/>
          <a:p>
            <a:pPr defTabSz="457200"/>
            <a:r>
              <a:rPr lang="fr-FR" b="1" dirty="0">
                <a:solidFill>
                  <a:prstClr val="white"/>
                </a:solidFill>
                <a:latin typeface="+mj-lt"/>
              </a:rPr>
              <a:t>M2 ACTES</a:t>
            </a:r>
          </a:p>
        </p:txBody>
      </p:sp>
      <p:pic>
        <p:nvPicPr>
          <p:cNvPr id="14" name="Picture 3" descr="logoBEE">
            <a:extLst>
              <a:ext uri="{FF2B5EF4-FFF2-40B4-BE49-F238E27FC236}">
                <a16:creationId xmlns:a16="http://schemas.microsoft.com/office/drawing/2014/main" id="{427FD0C9-8923-4937-9565-EFB0A2691F9B}"/>
              </a:ext>
            </a:extLst>
          </p:cNvPr>
          <p:cNvPicPr>
            <a:picLocks noChangeAspect="1" noChangeArrowheads="1"/>
          </p:cNvPicPr>
          <p:nvPr/>
        </p:nvPicPr>
        <p:blipFill>
          <a:blip r:embed="rId3" cstate="print"/>
          <a:srcRect/>
          <a:stretch>
            <a:fillRect/>
          </a:stretch>
        </p:blipFill>
        <p:spPr bwMode="auto">
          <a:xfrm>
            <a:off x="10491581" y="274638"/>
            <a:ext cx="1077027" cy="753684"/>
          </a:xfrm>
          <a:prstGeom prst="rect">
            <a:avLst/>
          </a:prstGeom>
          <a:noFill/>
          <a:ln w="9525">
            <a:noFill/>
            <a:miter lim="800000"/>
            <a:headEnd/>
            <a:tailEnd/>
          </a:ln>
        </p:spPr>
      </p:pic>
      <p:sp>
        <p:nvSpPr>
          <p:cNvPr id="15" name="Rectangle 14">
            <a:extLst>
              <a:ext uri="{FF2B5EF4-FFF2-40B4-BE49-F238E27FC236}">
                <a16:creationId xmlns:a16="http://schemas.microsoft.com/office/drawing/2014/main" id="{42C44DD5-D17D-48BC-B1AC-584F932B64D0}"/>
              </a:ext>
            </a:extLst>
          </p:cNvPr>
          <p:cNvSpPr/>
          <p:nvPr/>
        </p:nvSpPr>
        <p:spPr>
          <a:xfrm>
            <a:off x="946084" y="1209464"/>
            <a:ext cx="3312368" cy="9361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800" dirty="0"/>
              <a:t>Recherche</a:t>
            </a:r>
          </a:p>
        </p:txBody>
      </p:sp>
      <p:sp>
        <p:nvSpPr>
          <p:cNvPr id="16" name="Rectangle 15">
            <a:extLst>
              <a:ext uri="{FF2B5EF4-FFF2-40B4-BE49-F238E27FC236}">
                <a16:creationId xmlns:a16="http://schemas.microsoft.com/office/drawing/2014/main" id="{F93C899C-5819-4C00-9215-C94DE5254228}"/>
              </a:ext>
            </a:extLst>
          </p:cNvPr>
          <p:cNvSpPr/>
          <p:nvPr/>
        </p:nvSpPr>
        <p:spPr>
          <a:xfrm>
            <a:off x="6277366" y="1214117"/>
            <a:ext cx="3312368" cy="9361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800" dirty="0"/>
              <a:t>Expertise</a:t>
            </a:r>
          </a:p>
        </p:txBody>
      </p:sp>
      <p:sp>
        <p:nvSpPr>
          <p:cNvPr id="17" name="ZoneTexte 16">
            <a:extLst>
              <a:ext uri="{FF2B5EF4-FFF2-40B4-BE49-F238E27FC236}">
                <a16:creationId xmlns:a16="http://schemas.microsoft.com/office/drawing/2014/main" id="{722638DC-A7E9-43EA-BDD1-BD9EC9D04CCD}"/>
              </a:ext>
            </a:extLst>
          </p:cNvPr>
          <p:cNvSpPr txBox="1"/>
          <p:nvPr/>
        </p:nvSpPr>
        <p:spPr>
          <a:xfrm>
            <a:off x="1077076" y="2895501"/>
            <a:ext cx="3230756" cy="923330"/>
          </a:xfrm>
          <a:prstGeom prst="rect">
            <a:avLst/>
          </a:prstGeom>
          <a:noFill/>
        </p:spPr>
        <p:txBody>
          <a:bodyPr wrap="none" rtlCol="0">
            <a:spAutoFit/>
          </a:bodyPr>
          <a:lstStyle/>
          <a:p>
            <a:r>
              <a:rPr lang="fr-FR" u="sng" dirty="0"/>
              <a:t>Formation doctorale : </a:t>
            </a:r>
          </a:p>
          <a:p>
            <a:pPr marL="266700" lvl="1">
              <a:buFontTx/>
              <a:buChar char="-"/>
            </a:pPr>
            <a:r>
              <a:rPr lang="fr-FR" dirty="0"/>
              <a:t> recherche fondamentale</a:t>
            </a:r>
          </a:p>
          <a:p>
            <a:pPr marL="266700" lvl="1">
              <a:buFontTx/>
              <a:buChar char="-"/>
            </a:pPr>
            <a:r>
              <a:rPr lang="fr-FR" dirty="0"/>
              <a:t> recherche appliquée</a:t>
            </a:r>
          </a:p>
        </p:txBody>
      </p:sp>
      <p:sp>
        <p:nvSpPr>
          <p:cNvPr id="18" name="ZoneTexte 17">
            <a:extLst>
              <a:ext uri="{FF2B5EF4-FFF2-40B4-BE49-F238E27FC236}">
                <a16:creationId xmlns:a16="http://schemas.microsoft.com/office/drawing/2014/main" id="{BB627C4B-1054-4B97-A84C-6E98605913F4}"/>
              </a:ext>
            </a:extLst>
          </p:cNvPr>
          <p:cNvSpPr txBox="1"/>
          <p:nvPr/>
        </p:nvSpPr>
        <p:spPr>
          <a:xfrm>
            <a:off x="1221092" y="4189904"/>
            <a:ext cx="2064091" cy="646331"/>
          </a:xfrm>
          <a:prstGeom prst="rect">
            <a:avLst/>
          </a:prstGeom>
          <a:noFill/>
        </p:spPr>
        <p:txBody>
          <a:bodyPr wrap="none" rtlCol="0">
            <a:spAutoFit/>
          </a:bodyPr>
          <a:lstStyle/>
          <a:p>
            <a:r>
              <a:rPr lang="fr-FR" dirty="0"/>
              <a:t>Laboratoires publics</a:t>
            </a:r>
          </a:p>
          <a:p>
            <a:r>
              <a:rPr lang="fr-FR" dirty="0"/>
              <a:t>Entreprises Privées</a:t>
            </a:r>
          </a:p>
        </p:txBody>
      </p:sp>
      <p:sp>
        <p:nvSpPr>
          <p:cNvPr id="19" name="ZoneTexte 18">
            <a:extLst>
              <a:ext uri="{FF2B5EF4-FFF2-40B4-BE49-F238E27FC236}">
                <a16:creationId xmlns:a16="http://schemas.microsoft.com/office/drawing/2014/main" id="{F16E1993-6DF2-402B-8BF2-2C1993F47366}"/>
              </a:ext>
            </a:extLst>
          </p:cNvPr>
          <p:cNvSpPr txBox="1"/>
          <p:nvPr/>
        </p:nvSpPr>
        <p:spPr>
          <a:xfrm>
            <a:off x="6157347" y="2389704"/>
            <a:ext cx="5318379" cy="2862322"/>
          </a:xfrm>
          <a:prstGeom prst="rect">
            <a:avLst/>
          </a:prstGeom>
          <a:noFill/>
        </p:spPr>
        <p:txBody>
          <a:bodyPr wrap="square" rtlCol="0">
            <a:spAutoFit/>
          </a:bodyPr>
          <a:lstStyle/>
          <a:p>
            <a:r>
              <a:rPr lang="fr-FR" u="sng" dirty="0"/>
              <a:t>Expertise scientifique </a:t>
            </a:r>
          </a:p>
          <a:p>
            <a:r>
              <a:rPr lang="fr-FR" dirty="0"/>
              <a:t> - en écologie/ aménagements paysagers/</a:t>
            </a:r>
          </a:p>
          <a:p>
            <a:r>
              <a:rPr lang="fr-FR" dirty="0"/>
              <a:t> - environnement/ gestion des pollutions</a:t>
            </a:r>
          </a:p>
          <a:p>
            <a:pPr marL="285750" indent="-285750">
              <a:buFont typeface="Arial" panose="020B0604020202020204" pitchFamily="34" charset="0"/>
              <a:buChar char="•"/>
            </a:pPr>
            <a:r>
              <a:rPr lang="fr-FR" dirty="0"/>
              <a:t>Etude d’impact</a:t>
            </a:r>
          </a:p>
          <a:p>
            <a:pPr marL="285750" indent="-285750">
              <a:buFont typeface="Arial" panose="020B0604020202020204" pitchFamily="34" charset="0"/>
              <a:buChar char="•"/>
            </a:pPr>
            <a:r>
              <a:rPr lang="fr-FR" dirty="0"/>
              <a:t>Diagnostic écologique / environnemental</a:t>
            </a:r>
          </a:p>
          <a:p>
            <a:pPr marL="285750" indent="-285750">
              <a:buFont typeface="Arial" panose="020B0604020202020204" pitchFamily="34" charset="0"/>
              <a:buChar char="•"/>
            </a:pPr>
            <a:r>
              <a:rPr lang="fr-FR" dirty="0"/>
              <a:t>Plan de gestion</a:t>
            </a:r>
          </a:p>
          <a:p>
            <a:pPr marL="285750" indent="-285750">
              <a:buFont typeface="Arial" panose="020B0604020202020204" pitchFamily="34" charset="0"/>
              <a:buChar char="•"/>
            </a:pPr>
            <a:r>
              <a:rPr lang="fr-FR" dirty="0"/>
              <a:t>Restauration</a:t>
            </a:r>
          </a:p>
          <a:p>
            <a:pPr marL="285750" indent="-285750">
              <a:buFont typeface="Arial" panose="020B0604020202020204" pitchFamily="34" charset="0"/>
              <a:buChar char="•"/>
            </a:pPr>
            <a:r>
              <a:rPr lang="fr-FR" dirty="0"/>
              <a:t>Conservation</a:t>
            </a:r>
          </a:p>
          <a:p>
            <a:pPr marL="285750" indent="-285750">
              <a:buFont typeface="Arial" panose="020B0604020202020204" pitchFamily="34" charset="0"/>
              <a:buChar char="•"/>
            </a:pPr>
            <a:r>
              <a:rPr lang="fr-FR" dirty="0"/>
              <a:t>Aménagement paysager</a:t>
            </a:r>
          </a:p>
          <a:p>
            <a:pPr marL="285750" indent="-285750">
              <a:buFont typeface="Arial" panose="020B0604020202020204" pitchFamily="34" charset="0"/>
              <a:buChar char="•"/>
            </a:pPr>
            <a:r>
              <a:rPr lang="fr-FR" dirty="0"/>
              <a:t>HSE</a:t>
            </a:r>
          </a:p>
        </p:txBody>
      </p:sp>
      <p:sp>
        <p:nvSpPr>
          <p:cNvPr id="20" name="ZoneTexte 19">
            <a:extLst>
              <a:ext uri="{FF2B5EF4-FFF2-40B4-BE49-F238E27FC236}">
                <a16:creationId xmlns:a16="http://schemas.microsoft.com/office/drawing/2014/main" id="{2B453650-1DD8-4B75-9E53-65C24EA8AA6C}"/>
              </a:ext>
            </a:extLst>
          </p:cNvPr>
          <p:cNvSpPr txBox="1"/>
          <p:nvPr/>
        </p:nvSpPr>
        <p:spPr>
          <a:xfrm>
            <a:off x="4378535" y="5255162"/>
            <a:ext cx="7097191" cy="923330"/>
          </a:xfrm>
          <a:prstGeom prst="rect">
            <a:avLst/>
          </a:prstGeom>
          <a:noFill/>
        </p:spPr>
        <p:txBody>
          <a:bodyPr wrap="square" rtlCol="0">
            <a:spAutoFit/>
          </a:bodyPr>
          <a:lstStyle/>
          <a:p>
            <a:r>
              <a:rPr lang="fr-FR" dirty="0"/>
              <a:t>Administration, bureaux d’études, espaces protégés…</a:t>
            </a:r>
          </a:p>
          <a:p>
            <a:r>
              <a:rPr lang="fr-FR" dirty="0"/>
              <a:t>Entreprises privées</a:t>
            </a:r>
          </a:p>
          <a:p>
            <a:r>
              <a:rPr lang="fr-FR" dirty="0"/>
              <a:t>ECOSPHERE, ONEMA, SIAVY, SIAVB, EDF, ENGIE, PNR…..</a:t>
            </a:r>
          </a:p>
        </p:txBody>
      </p:sp>
    </p:spTree>
    <p:extLst>
      <p:ext uri="{BB962C8B-B14F-4D97-AF65-F5344CB8AC3E}">
        <p14:creationId xmlns:p14="http://schemas.microsoft.com/office/powerpoint/2010/main" val="410588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571" y="86593"/>
            <a:ext cx="8229600" cy="936104"/>
          </a:xfrm>
        </p:spPr>
        <p:txBody>
          <a:bodyPr>
            <a:normAutofit/>
          </a:bodyPr>
          <a:lstStyle/>
          <a:p>
            <a:pPr algn="l"/>
            <a:r>
              <a:rPr lang="fr-FR" sz="4000" dirty="0"/>
              <a:t>Architecture BEE</a:t>
            </a:r>
            <a:endParaRPr lang="fr-FR" sz="1800" dirty="0"/>
          </a:p>
        </p:txBody>
      </p:sp>
      <p:sp>
        <p:nvSpPr>
          <p:cNvPr id="6" name="Rectangle à coins arrondis 5"/>
          <p:cNvSpPr/>
          <p:nvPr/>
        </p:nvSpPr>
        <p:spPr>
          <a:xfrm>
            <a:off x="2135560" y="1061510"/>
            <a:ext cx="4499622" cy="438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Tronc Commun transversal</a:t>
            </a:r>
          </a:p>
        </p:txBody>
      </p:sp>
      <p:sp>
        <p:nvSpPr>
          <p:cNvPr id="35" name="ZoneTexte 34"/>
          <p:cNvSpPr txBox="1"/>
          <p:nvPr/>
        </p:nvSpPr>
        <p:spPr>
          <a:xfrm>
            <a:off x="5547452" y="338491"/>
            <a:ext cx="5560497" cy="369332"/>
          </a:xfrm>
          <a:prstGeom prst="rect">
            <a:avLst/>
          </a:prstGeom>
          <a:noFill/>
        </p:spPr>
        <p:txBody>
          <a:bodyPr wrap="none" rtlCol="0">
            <a:spAutoFit/>
          </a:bodyPr>
          <a:lstStyle/>
          <a:p>
            <a:r>
              <a:rPr lang="fr-FR" dirty="0"/>
              <a:t>(M1 ECOLOGIE+ M1 ECOLOGIE Magistère Biologie)</a:t>
            </a:r>
          </a:p>
        </p:txBody>
      </p:sp>
      <p:sp>
        <p:nvSpPr>
          <p:cNvPr id="21506" name="AutoShape 2" descr="Résultat de recherche d'images pour &quot;Grands causses&quo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Rectangle 14"/>
          <p:cNvSpPr/>
          <p:nvPr/>
        </p:nvSpPr>
        <p:spPr>
          <a:xfrm>
            <a:off x="2479079" y="4431503"/>
            <a:ext cx="1944216" cy="5040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6" name="Rectangle 15"/>
          <p:cNvSpPr/>
          <p:nvPr/>
        </p:nvSpPr>
        <p:spPr>
          <a:xfrm>
            <a:off x="2479079" y="5295599"/>
            <a:ext cx="2016224" cy="7200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19" name="Rectangle à coins arrondis 11">
            <a:extLst>
              <a:ext uri="{FF2B5EF4-FFF2-40B4-BE49-F238E27FC236}">
                <a16:creationId xmlns:a16="http://schemas.microsoft.com/office/drawing/2014/main" id="{3E4141F5-0E28-4385-A698-BBAFEB71CB1D}"/>
              </a:ext>
            </a:extLst>
          </p:cNvPr>
          <p:cNvSpPr/>
          <p:nvPr/>
        </p:nvSpPr>
        <p:spPr>
          <a:xfrm>
            <a:off x="2107846" y="3717032"/>
            <a:ext cx="4499622" cy="438402"/>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mj-lt"/>
                <a:ea typeface="+mn-ea"/>
                <a:cs typeface="+mn-cs"/>
              </a:rPr>
              <a:t>Tronc Commun Mention BEE </a:t>
            </a:r>
          </a:p>
        </p:txBody>
      </p:sp>
      <p:sp>
        <p:nvSpPr>
          <p:cNvPr id="32" name="Rectangle à coins arrondis 12">
            <a:extLst>
              <a:ext uri="{FF2B5EF4-FFF2-40B4-BE49-F238E27FC236}">
                <a16:creationId xmlns:a16="http://schemas.microsoft.com/office/drawing/2014/main" id="{AD767BBE-9894-4CF2-BC5A-C3D2E794C716}"/>
              </a:ext>
            </a:extLst>
          </p:cNvPr>
          <p:cNvSpPr/>
          <p:nvPr/>
        </p:nvSpPr>
        <p:spPr>
          <a:xfrm>
            <a:off x="1984374" y="4320399"/>
            <a:ext cx="2551839" cy="1816235"/>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Ecologie Fonctionnelle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Ecologie Evolutive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Diagnostic écologique et méthodologie</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Modélisation en biologie des populations et des écosystèmes </a:t>
            </a:r>
          </a:p>
        </p:txBody>
      </p:sp>
      <p:sp>
        <p:nvSpPr>
          <p:cNvPr id="33" name="Rectangle à coins arrondis 13">
            <a:extLst>
              <a:ext uri="{FF2B5EF4-FFF2-40B4-BE49-F238E27FC236}">
                <a16:creationId xmlns:a16="http://schemas.microsoft.com/office/drawing/2014/main" id="{6F41FF9C-E2AC-4567-8B8A-5C0119D459FD}"/>
              </a:ext>
            </a:extLst>
          </p:cNvPr>
          <p:cNvSpPr/>
          <p:nvPr/>
        </p:nvSpPr>
        <p:spPr>
          <a:xfrm>
            <a:off x="4666988" y="4359495"/>
            <a:ext cx="2071255" cy="1811911"/>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endParaRPr kumimoji="0" lang="fr-FR" sz="1400" b="0" i="0" u="none" strike="noStrike" kern="0" cap="none" spc="0" normalizeH="0" baseline="0" noProof="0" dirty="0">
              <a:ln>
                <a:noFill/>
              </a:ln>
              <a:solidFill>
                <a:prstClr val="black"/>
              </a:solidFill>
              <a:effectLst/>
              <a:uLnTx/>
              <a:uFillTx/>
              <a:latin typeface="+mj-lt"/>
              <a:ea typeface="+mn-ea"/>
              <a:cs typeface="+mn-cs"/>
            </a:endParaRP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 Projets Territoire Environnement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2 UE au choix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Bio-statistiques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Stage  2 mois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mj-lt"/>
              <a:ea typeface="+mn-ea"/>
              <a:cs typeface="+mn-cs"/>
            </a:endParaRPr>
          </a:p>
        </p:txBody>
      </p:sp>
      <p:cxnSp>
        <p:nvCxnSpPr>
          <p:cNvPr id="34" name="Connecteur droit avec flèche 33">
            <a:extLst>
              <a:ext uri="{FF2B5EF4-FFF2-40B4-BE49-F238E27FC236}">
                <a16:creationId xmlns:a16="http://schemas.microsoft.com/office/drawing/2014/main" id="{7F7856CD-2D83-4670-9E18-5BC5CBB11BDE}"/>
              </a:ext>
            </a:extLst>
          </p:cNvPr>
          <p:cNvCxnSpPr/>
          <p:nvPr/>
        </p:nvCxnSpPr>
        <p:spPr>
          <a:xfrm>
            <a:off x="2107846" y="6324520"/>
            <a:ext cx="4896544" cy="23815"/>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36" name="ZoneTexte 35">
            <a:extLst>
              <a:ext uri="{FF2B5EF4-FFF2-40B4-BE49-F238E27FC236}">
                <a16:creationId xmlns:a16="http://schemas.microsoft.com/office/drawing/2014/main" id="{576B2E9E-0438-4025-BF90-0435D40B4B49}"/>
              </a:ext>
            </a:extLst>
          </p:cNvPr>
          <p:cNvSpPr txBox="1"/>
          <p:nvPr/>
        </p:nvSpPr>
        <p:spPr>
          <a:xfrm>
            <a:off x="3187966" y="6337274"/>
            <a:ext cx="442750" cy="369332"/>
          </a:xfrm>
          <a:prstGeom prst="rect">
            <a:avLst/>
          </a:prstGeom>
          <a:noFill/>
        </p:spPr>
        <p:txBody>
          <a:bodyPr wrap="none" rtlCol="0">
            <a:spAutoFit/>
          </a:bodyPr>
          <a:lstStyle/>
          <a:p>
            <a:r>
              <a:rPr lang="fr-FR" dirty="0">
                <a:solidFill>
                  <a:prstClr val="black"/>
                </a:solidFill>
                <a:latin typeface="+mj-lt"/>
              </a:rPr>
              <a:t>S1</a:t>
            </a:r>
          </a:p>
        </p:txBody>
      </p:sp>
      <p:sp>
        <p:nvSpPr>
          <p:cNvPr id="37" name="ZoneTexte 36">
            <a:extLst>
              <a:ext uri="{FF2B5EF4-FFF2-40B4-BE49-F238E27FC236}">
                <a16:creationId xmlns:a16="http://schemas.microsoft.com/office/drawing/2014/main" id="{1EE1B9F3-F0E7-453A-9140-451C55FFE15A}"/>
              </a:ext>
            </a:extLst>
          </p:cNvPr>
          <p:cNvSpPr txBox="1"/>
          <p:nvPr/>
        </p:nvSpPr>
        <p:spPr>
          <a:xfrm>
            <a:off x="5330643" y="6337274"/>
            <a:ext cx="442750" cy="369332"/>
          </a:xfrm>
          <a:prstGeom prst="rect">
            <a:avLst/>
          </a:prstGeom>
          <a:noFill/>
        </p:spPr>
        <p:txBody>
          <a:bodyPr wrap="none" rtlCol="0">
            <a:spAutoFit/>
          </a:bodyPr>
          <a:lstStyle/>
          <a:p>
            <a:r>
              <a:rPr lang="fr-FR" dirty="0">
                <a:solidFill>
                  <a:prstClr val="black"/>
                </a:solidFill>
                <a:latin typeface="+mj-lt"/>
              </a:rPr>
              <a:t>S2</a:t>
            </a:r>
          </a:p>
        </p:txBody>
      </p:sp>
      <p:sp>
        <p:nvSpPr>
          <p:cNvPr id="38" name="Rectangle 37">
            <a:extLst>
              <a:ext uri="{FF2B5EF4-FFF2-40B4-BE49-F238E27FC236}">
                <a16:creationId xmlns:a16="http://schemas.microsoft.com/office/drawing/2014/main" id="{B6EC7DBB-64C4-47BA-B7C8-8800C0667575}"/>
              </a:ext>
            </a:extLst>
          </p:cNvPr>
          <p:cNvSpPr/>
          <p:nvPr/>
        </p:nvSpPr>
        <p:spPr>
          <a:xfrm>
            <a:off x="2251862" y="4431503"/>
            <a:ext cx="1944216" cy="504056"/>
          </a:xfrm>
          <a:prstGeom prst="rect">
            <a:avLst/>
          </a:prstGeom>
          <a:no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j-lt"/>
              <a:ea typeface="+mn-ea"/>
              <a:cs typeface="+mn-cs"/>
            </a:endParaRPr>
          </a:p>
        </p:txBody>
      </p:sp>
      <p:sp>
        <p:nvSpPr>
          <p:cNvPr id="39" name="ZoneTexte 38">
            <a:extLst>
              <a:ext uri="{FF2B5EF4-FFF2-40B4-BE49-F238E27FC236}">
                <a16:creationId xmlns:a16="http://schemas.microsoft.com/office/drawing/2014/main" id="{A4730BA5-2B9D-4F14-A2A0-B78D051DCDB2}"/>
              </a:ext>
            </a:extLst>
          </p:cNvPr>
          <p:cNvSpPr txBox="1"/>
          <p:nvPr/>
        </p:nvSpPr>
        <p:spPr>
          <a:xfrm>
            <a:off x="6932382" y="5151583"/>
            <a:ext cx="4434227" cy="400110"/>
          </a:xfrm>
          <a:prstGeom prst="rect">
            <a:avLst/>
          </a:prstGeom>
          <a:solidFill>
            <a:sysClr val="window" lastClr="FFFFFF"/>
          </a:solidFill>
          <a:ln w="25400" cap="flat" cmpd="sng" algn="ctr">
            <a:solidFill>
              <a:srgbClr val="9BBB59"/>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black"/>
                </a:solidFill>
                <a:effectLst/>
                <a:uLnTx/>
                <a:uFillTx/>
                <a:latin typeface="+mj-lt"/>
                <a:ea typeface="+mn-ea"/>
                <a:cs typeface="+mn-cs"/>
              </a:rPr>
              <a:t>Des compétences théoriques fortes</a:t>
            </a:r>
          </a:p>
        </p:txBody>
      </p:sp>
      <p:sp>
        <p:nvSpPr>
          <p:cNvPr id="41" name="Rectangle à coins arrondis 6">
            <a:extLst>
              <a:ext uri="{FF2B5EF4-FFF2-40B4-BE49-F238E27FC236}">
                <a16:creationId xmlns:a16="http://schemas.microsoft.com/office/drawing/2014/main" id="{7739E332-8F7A-4783-B147-6023E9FB0C92}"/>
              </a:ext>
            </a:extLst>
          </p:cNvPr>
          <p:cNvSpPr/>
          <p:nvPr/>
        </p:nvSpPr>
        <p:spPr>
          <a:xfrm>
            <a:off x="2257470" y="1814502"/>
            <a:ext cx="4392488" cy="13984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Cycle de conférences Environnement</a:t>
            </a:r>
          </a:p>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Grands Défis Environnementaux projet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Anglais </a:t>
            </a:r>
          </a:p>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mj-lt"/>
                <a:ea typeface="+mn-ea"/>
                <a:cs typeface="+mn-cs"/>
              </a:rPr>
              <a:t>Statistiques</a:t>
            </a:r>
          </a:p>
        </p:txBody>
      </p:sp>
      <p:sp>
        <p:nvSpPr>
          <p:cNvPr id="44" name="Rectangle 43">
            <a:extLst>
              <a:ext uri="{FF2B5EF4-FFF2-40B4-BE49-F238E27FC236}">
                <a16:creationId xmlns:a16="http://schemas.microsoft.com/office/drawing/2014/main" id="{9F1955EC-3D06-495A-80EA-AFF2135551D9}"/>
              </a:ext>
            </a:extLst>
          </p:cNvPr>
          <p:cNvSpPr/>
          <p:nvPr/>
        </p:nvSpPr>
        <p:spPr>
          <a:xfrm>
            <a:off x="2035730" y="5312224"/>
            <a:ext cx="2470689" cy="720080"/>
          </a:xfrm>
          <a:prstGeom prst="rect">
            <a:avLst/>
          </a:prstGeom>
          <a:no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571" y="86593"/>
            <a:ext cx="8229600" cy="936104"/>
          </a:xfrm>
        </p:spPr>
        <p:txBody>
          <a:bodyPr>
            <a:normAutofit/>
          </a:bodyPr>
          <a:lstStyle/>
          <a:p>
            <a:pPr algn="l"/>
            <a:r>
              <a:rPr lang="fr-FR" sz="4000" dirty="0"/>
              <a:t>Architecture BEE</a:t>
            </a:r>
            <a:endParaRPr lang="fr-FR" sz="1800" dirty="0"/>
          </a:p>
        </p:txBody>
      </p:sp>
      <p:sp>
        <p:nvSpPr>
          <p:cNvPr id="35" name="ZoneTexte 34"/>
          <p:cNvSpPr txBox="1"/>
          <p:nvPr/>
        </p:nvSpPr>
        <p:spPr>
          <a:xfrm>
            <a:off x="5547452" y="338491"/>
            <a:ext cx="5560497" cy="369332"/>
          </a:xfrm>
          <a:prstGeom prst="rect">
            <a:avLst/>
          </a:prstGeom>
          <a:noFill/>
        </p:spPr>
        <p:txBody>
          <a:bodyPr wrap="none" rtlCol="0">
            <a:spAutoFit/>
          </a:bodyPr>
          <a:lstStyle/>
          <a:p>
            <a:r>
              <a:rPr lang="fr-FR" dirty="0"/>
              <a:t>(M1 ECOLOGIE+ M1 ECOLOGIE Magistère Biologie)</a:t>
            </a:r>
          </a:p>
        </p:txBody>
      </p:sp>
      <p:sp>
        <p:nvSpPr>
          <p:cNvPr id="21506" name="AutoShape 2" descr="Résultat de recherche d'images pour &quot;Grands causses&quo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2" name="Espace réservé du contenu 2">
            <a:extLst>
              <a:ext uri="{FF2B5EF4-FFF2-40B4-BE49-F238E27FC236}">
                <a16:creationId xmlns:a16="http://schemas.microsoft.com/office/drawing/2014/main" id="{ECEF9ADF-D2B4-4515-8DA1-4BA89EDE405F}"/>
              </a:ext>
            </a:extLst>
          </p:cNvPr>
          <p:cNvSpPr txBox="1">
            <a:spLocks/>
          </p:cNvSpPr>
          <p:nvPr/>
        </p:nvSpPr>
        <p:spPr>
          <a:xfrm>
            <a:off x="7536160" y="4747172"/>
            <a:ext cx="2386608" cy="1008111"/>
          </a:xfrm>
          <a:prstGeom prst="rect">
            <a:avLst/>
          </a:prstGeom>
          <a:solidFill>
            <a:sysClr val="window" lastClr="FFFFFF"/>
          </a:solidFill>
          <a:ln w="25400" cap="flat" cmpd="sng" algn="ctr">
            <a:solidFill>
              <a:srgbClr val="F79646"/>
            </a:solidFill>
            <a:prstDash val="solid"/>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a:ln>
                  <a:noFill/>
                </a:ln>
                <a:solidFill>
                  <a:sysClr val="windowText" lastClr="000000"/>
                </a:solidFill>
                <a:effectLst/>
                <a:uLnTx/>
                <a:uFillTx/>
                <a:latin typeface="Calibri"/>
                <a:ea typeface="+mn-ea"/>
                <a:cs typeface="+mn-cs"/>
              </a:rPr>
              <a:t>Des projets pratiques et concrets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a:ln>
                  <a:noFill/>
                </a:ln>
                <a:solidFill>
                  <a:sysClr val="windowText" lastClr="000000"/>
                </a:solidFill>
                <a:effectLst/>
                <a:uLnTx/>
                <a:uFillTx/>
                <a:latin typeface="Calibri"/>
                <a:ea typeface="+mn-ea"/>
                <a:cs typeface="+mn-cs"/>
              </a:rPr>
              <a:t>Un lien avec les acteurs pro du territoires de Saclay</a:t>
            </a:r>
            <a:endParaRPr kumimoji="0" lang="fr-FR"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3" name="Rectangle à coins arrondis 3">
            <a:extLst>
              <a:ext uri="{FF2B5EF4-FFF2-40B4-BE49-F238E27FC236}">
                <a16:creationId xmlns:a16="http://schemas.microsoft.com/office/drawing/2014/main" id="{50640964-6607-4557-B941-6F6A21D53F49}"/>
              </a:ext>
            </a:extLst>
          </p:cNvPr>
          <p:cNvSpPr/>
          <p:nvPr/>
        </p:nvSpPr>
        <p:spPr>
          <a:xfrm>
            <a:off x="2135560" y="1061510"/>
            <a:ext cx="4499622" cy="43840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Tronc Commun transversal</a:t>
            </a:r>
          </a:p>
        </p:txBody>
      </p:sp>
      <p:sp>
        <p:nvSpPr>
          <p:cNvPr id="45" name="Rectangle à coins arrondis 4">
            <a:extLst>
              <a:ext uri="{FF2B5EF4-FFF2-40B4-BE49-F238E27FC236}">
                <a16:creationId xmlns:a16="http://schemas.microsoft.com/office/drawing/2014/main" id="{EAF802BC-D069-433F-96FA-014CD332A83B}"/>
              </a:ext>
            </a:extLst>
          </p:cNvPr>
          <p:cNvSpPr/>
          <p:nvPr/>
        </p:nvSpPr>
        <p:spPr>
          <a:xfrm>
            <a:off x="2135560" y="1814502"/>
            <a:ext cx="4392488" cy="13984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Cycle de conférences Environnement</a:t>
            </a:r>
          </a:p>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Grands Défis Environnementaux projet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Anglais </a:t>
            </a:r>
          </a:p>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Statistiques</a:t>
            </a:r>
          </a:p>
        </p:txBody>
      </p:sp>
      <p:sp>
        <p:nvSpPr>
          <p:cNvPr id="46" name="Rectangle à coins arrondis 5">
            <a:extLst>
              <a:ext uri="{FF2B5EF4-FFF2-40B4-BE49-F238E27FC236}">
                <a16:creationId xmlns:a16="http://schemas.microsoft.com/office/drawing/2014/main" id="{43095CE1-8794-423A-89A9-9DC6B94D947E}"/>
              </a:ext>
            </a:extLst>
          </p:cNvPr>
          <p:cNvSpPr/>
          <p:nvPr/>
        </p:nvSpPr>
        <p:spPr>
          <a:xfrm>
            <a:off x="2135560" y="3451027"/>
            <a:ext cx="4499622" cy="438402"/>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Tronc Commun Mention BEE </a:t>
            </a:r>
          </a:p>
        </p:txBody>
      </p:sp>
      <p:sp>
        <p:nvSpPr>
          <p:cNvPr id="47" name="Rectangle à coins arrondis 7">
            <a:extLst>
              <a:ext uri="{FF2B5EF4-FFF2-40B4-BE49-F238E27FC236}">
                <a16:creationId xmlns:a16="http://schemas.microsoft.com/office/drawing/2014/main" id="{CD65B1B9-CC7A-4F25-A5A2-002FDB8AE595}"/>
              </a:ext>
            </a:extLst>
          </p:cNvPr>
          <p:cNvSpPr/>
          <p:nvPr/>
        </p:nvSpPr>
        <p:spPr>
          <a:xfrm>
            <a:off x="4511825" y="4243116"/>
            <a:ext cx="2071255" cy="1811911"/>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endParaRPr kumimoji="0" lang="fr-FR" sz="1400" b="0" i="0" u="none" strike="noStrike" kern="0" cap="none" spc="0" normalizeH="0" baseline="0" noProof="0" dirty="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 Projets Territoire Environnement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2 UE au choix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Bio-statistiques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Stage  2 mois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48" name="Connecteur droit avec flèche 47">
            <a:extLst>
              <a:ext uri="{FF2B5EF4-FFF2-40B4-BE49-F238E27FC236}">
                <a16:creationId xmlns:a16="http://schemas.microsoft.com/office/drawing/2014/main" id="{F2DFDD86-7CFB-454C-9004-C8413C700BC6}"/>
              </a:ext>
            </a:extLst>
          </p:cNvPr>
          <p:cNvCxnSpPr/>
          <p:nvPr/>
        </p:nvCxnSpPr>
        <p:spPr>
          <a:xfrm>
            <a:off x="2135560" y="6208141"/>
            <a:ext cx="4896544" cy="23815"/>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49" name="ZoneTexte 48">
            <a:extLst>
              <a:ext uri="{FF2B5EF4-FFF2-40B4-BE49-F238E27FC236}">
                <a16:creationId xmlns:a16="http://schemas.microsoft.com/office/drawing/2014/main" id="{EBC79DDB-2A67-4654-B998-54D8F6FF4343}"/>
              </a:ext>
            </a:extLst>
          </p:cNvPr>
          <p:cNvSpPr txBox="1"/>
          <p:nvPr/>
        </p:nvSpPr>
        <p:spPr>
          <a:xfrm>
            <a:off x="3215680" y="6270769"/>
            <a:ext cx="407484" cy="369332"/>
          </a:xfrm>
          <a:prstGeom prst="rect">
            <a:avLst/>
          </a:prstGeom>
          <a:noFill/>
        </p:spPr>
        <p:txBody>
          <a:bodyPr wrap="none" rtlCol="0">
            <a:spAutoFit/>
          </a:bodyPr>
          <a:lstStyle/>
          <a:p>
            <a:r>
              <a:rPr lang="fr-FR" dirty="0">
                <a:solidFill>
                  <a:prstClr val="black"/>
                </a:solidFill>
                <a:latin typeface="Calibri"/>
              </a:rPr>
              <a:t>S1</a:t>
            </a:r>
          </a:p>
        </p:txBody>
      </p:sp>
      <p:sp>
        <p:nvSpPr>
          <p:cNvPr id="50" name="ZoneTexte 49">
            <a:extLst>
              <a:ext uri="{FF2B5EF4-FFF2-40B4-BE49-F238E27FC236}">
                <a16:creationId xmlns:a16="http://schemas.microsoft.com/office/drawing/2014/main" id="{84D9D3D8-C2CE-4D7A-ABB7-56988A262A5D}"/>
              </a:ext>
            </a:extLst>
          </p:cNvPr>
          <p:cNvSpPr txBox="1"/>
          <p:nvPr/>
        </p:nvSpPr>
        <p:spPr>
          <a:xfrm>
            <a:off x="5358357" y="6270769"/>
            <a:ext cx="407484" cy="369332"/>
          </a:xfrm>
          <a:prstGeom prst="rect">
            <a:avLst/>
          </a:prstGeom>
          <a:noFill/>
        </p:spPr>
        <p:txBody>
          <a:bodyPr wrap="none" rtlCol="0">
            <a:spAutoFit/>
          </a:bodyPr>
          <a:lstStyle/>
          <a:p>
            <a:r>
              <a:rPr lang="fr-FR" dirty="0">
                <a:solidFill>
                  <a:prstClr val="black"/>
                </a:solidFill>
                <a:latin typeface="Calibri"/>
              </a:rPr>
              <a:t>S2</a:t>
            </a:r>
          </a:p>
        </p:txBody>
      </p:sp>
      <p:cxnSp>
        <p:nvCxnSpPr>
          <p:cNvPr id="51" name="Connecteur droit 50">
            <a:extLst>
              <a:ext uri="{FF2B5EF4-FFF2-40B4-BE49-F238E27FC236}">
                <a16:creationId xmlns:a16="http://schemas.microsoft.com/office/drawing/2014/main" id="{9BDD4384-5F3C-4869-828C-1016F555C949}"/>
              </a:ext>
            </a:extLst>
          </p:cNvPr>
          <p:cNvCxnSpPr/>
          <p:nvPr/>
        </p:nvCxnSpPr>
        <p:spPr>
          <a:xfrm>
            <a:off x="4563927" y="6020254"/>
            <a:ext cx="0" cy="187886"/>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52" name="Connecteur droit 51">
            <a:extLst>
              <a:ext uri="{FF2B5EF4-FFF2-40B4-BE49-F238E27FC236}">
                <a16:creationId xmlns:a16="http://schemas.microsoft.com/office/drawing/2014/main" id="{B84C4AB4-C7B6-4CD2-9DF4-F9BA7D178069}"/>
              </a:ext>
            </a:extLst>
          </p:cNvPr>
          <p:cNvCxnSpPr/>
          <p:nvPr/>
        </p:nvCxnSpPr>
        <p:spPr>
          <a:xfrm>
            <a:off x="6849450" y="6020254"/>
            <a:ext cx="0" cy="187886"/>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sp>
        <p:nvSpPr>
          <p:cNvPr id="53" name="Rectangle à coins arrondis 17">
            <a:extLst>
              <a:ext uri="{FF2B5EF4-FFF2-40B4-BE49-F238E27FC236}">
                <a16:creationId xmlns:a16="http://schemas.microsoft.com/office/drawing/2014/main" id="{1316FE94-8BC7-43AD-845F-8D78F71EEAA7}"/>
              </a:ext>
            </a:extLst>
          </p:cNvPr>
          <p:cNvSpPr/>
          <p:nvPr/>
        </p:nvSpPr>
        <p:spPr>
          <a:xfrm>
            <a:off x="2135561" y="4204020"/>
            <a:ext cx="2428367" cy="1816235"/>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Ecologie Fonctionnelle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Ecologie Evolutive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Diagnostic écologique et méthodologie</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Modélisation en biologie des populations et des écosystèmes </a:t>
            </a:r>
          </a:p>
        </p:txBody>
      </p:sp>
      <p:sp>
        <p:nvSpPr>
          <p:cNvPr id="54" name="Rectangle 53">
            <a:extLst>
              <a:ext uri="{FF2B5EF4-FFF2-40B4-BE49-F238E27FC236}">
                <a16:creationId xmlns:a16="http://schemas.microsoft.com/office/drawing/2014/main" id="{4C4CD9D8-C558-4782-AA87-8B6215490374}"/>
              </a:ext>
            </a:extLst>
          </p:cNvPr>
          <p:cNvSpPr/>
          <p:nvPr/>
        </p:nvSpPr>
        <p:spPr>
          <a:xfrm>
            <a:off x="2207568" y="4819179"/>
            <a:ext cx="2232248" cy="432048"/>
          </a:xfrm>
          <a:prstGeom prst="rect">
            <a:avLst/>
          </a:prstGeom>
          <a:no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F8D855FD-29E0-4DAA-8209-CFEBCA69C681}"/>
              </a:ext>
            </a:extLst>
          </p:cNvPr>
          <p:cNvSpPr/>
          <p:nvPr/>
        </p:nvSpPr>
        <p:spPr>
          <a:xfrm>
            <a:off x="4655840" y="4459139"/>
            <a:ext cx="1584176" cy="504056"/>
          </a:xfrm>
          <a:prstGeom prst="rect">
            <a:avLst/>
          </a:prstGeom>
          <a:no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1EDAFE3B-011A-4D6E-8D35-64137B4DBBE7}"/>
              </a:ext>
            </a:extLst>
          </p:cNvPr>
          <p:cNvSpPr/>
          <p:nvPr/>
        </p:nvSpPr>
        <p:spPr>
          <a:xfrm>
            <a:off x="4655840" y="5467251"/>
            <a:ext cx="1224136" cy="432048"/>
          </a:xfrm>
          <a:prstGeom prst="rect">
            <a:avLst/>
          </a:prstGeom>
          <a:no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0104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9740D9C-5E36-4299-B24B-0EFC611136D8}"/>
              </a:ext>
            </a:extLst>
          </p:cNvPr>
          <p:cNvSpPr txBox="1">
            <a:spLocks/>
          </p:cNvSpPr>
          <p:nvPr/>
        </p:nvSpPr>
        <p:spPr>
          <a:xfrm>
            <a:off x="353215" y="0"/>
            <a:ext cx="8229600" cy="936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rgbClr val="313E4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dirty="0">
                <a:ln>
                  <a:noFill/>
                </a:ln>
                <a:solidFill>
                  <a:srgbClr val="313E48"/>
                </a:solidFill>
                <a:effectLst/>
                <a:uLnTx/>
                <a:uFillTx/>
                <a:latin typeface="Open Sans"/>
                <a:ea typeface="+mj-ea"/>
              </a:rPr>
              <a:t>Architecture BEE</a:t>
            </a:r>
            <a:endParaRPr kumimoji="0" lang="fr-FR" sz="1800" b="1" i="0" u="none" strike="noStrike" kern="1200" cap="none" spc="0" normalizeH="0" baseline="0" noProof="0" dirty="0">
              <a:ln>
                <a:noFill/>
              </a:ln>
              <a:solidFill>
                <a:srgbClr val="313E48"/>
              </a:solidFill>
              <a:effectLst/>
              <a:uLnTx/>
              <a:uFillTx/>
              <a:latin typeface="Open Sans"/>
              <a:ea typeface="+mj-ea"/>
            </a:endParaRPr>
          </a:p>
        </p:txBody>
      </p:sp>
      <p:sp>
        <p:nvSpPr>
          <p:cNvPr id="26" name="Rectangle à coins arrondis 5">
            <a:extLst>
              <a:ext uri="{FF2B5EF4-FFF2-40B4-BE49-F238E27FC236}">
                <a16:creationId xmlns:a16="http://schemas.microsoft.com/office/drawing/2014/main" id="{0A4EBBE1-FBF5-4D74-882E-1330CD4255E3}"/>
              </a:ext>
            </a:extLst>
          </p:cNvPr>
          <p:cNvSpPr/>
          <p:nvPr/>
        </p:nvSpPr>
        <p:spPr>
          <a:xfrm>
            <a:off x="955155" y="1061510"/>
            <a:ext cx="4499622" cy="43840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Tronc Commun transversal</a:t>
            </a:r>
          </a:p>
        </p:txBody>
      </p:sp>
      <p:sp>
        <p:nvSpPr>
          <p:cNvPr id="27" name="Rectangle à coins arrondis 6">
            <a:extLst>
              <a:ext uri="{FF2B5EF4-FFF2-40B4-BE49-F238E27FC236}">
                <a16:creationId xmlns:a16="http://schemas.microsoft.com/office/drawing/2014/main" id="{90E2CE93-1244-4ADD-BC8F-C0196B4B3723}"/>
              </a:ext>
            </a:extLst>
          </p:cNvPr>
          <p:cNvSpPr/>
          <p:nvPr/>
        </p:nvSpPr>
        <p:spPr>
          <a:xfrm>
            <a:off x="955155" y="1814502"/>
            <a:ext cx="4392488" cy="13984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Cycle de conférences Environnement</a:t>
            </a:r>
          </a:p>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Grands Défis Environnementaux projet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Anglais </a:t>
            </a:r>
          </a:p>
          <a:p>
            <a:pPr marL="0" marR="0" lvl="0" indent="0" algn="ctr"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Statistiques</a:t>
            </a:r>
          </a:p>
        </p:txBody>
      </p:sp>
      <p:sp>
        <p:nvSpPr>
          <p:cNvPr id="28" name="Rectangle à coins arrondis 11">
            <a:extLst>
              <a:ext uri="{FF2B5EF4-FFF2-40B4-BE49-F238E27FC236}">
                <a16:creationId xmlns:a16="http://schemas.microsoft.com/office/drawing/2014/main" id="{5C347D46-EE4E-482B-A95B-F99B27043B3B}"/>
              </a:ext>
            </a:extLst>
          </p:cNvPr>
          <p:cNvSpPr/>
          <p:nvPr/>
        </p:nvSpPr>
        <p:spPr>
          <a:xfrm>
            <a:off x="955155" y="3534155"/>
            <a:ext cx="4499622" cy="438402"/>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Tronc Commun disciplinaire</a:t>
            </a:r>
          </a:p>
        </p:txBody>
      </p:sp>
      <p:sp>
        <p:nvSpPr>
          <p:cNvPr id="29" name="Rectangle à coins arrondis 13">
            <a:extLst>
              <a:ext uri="{FF2B5EF4-FFF2-40B4-BE49-F238E27FC236}">
                <a16:creationId xmlns:a16="http://schemas.microsoft.com/office/drawing/2014/main" id="{36B14A2D-BC18-4AB4-8039-CC6D7A35D1A7}"/>
              </a:ext>
            </a:extLst>
          </p:cNvPr>
          <p:cNvSpPr/>
          <p:nvPr/>
        </p:nvSpPr>
        <p:spPr>
          <a:xfrm>
            <a:off x="3331420" y="4326244"/>
            <a:ext cx="2071255" cy="1811911"/>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endParaRPr kumimoji="0" lang="fr-FR" sz="1400" b="0" i="0" u="none" strike="noStrike" kern="0" cap="none" spc="0" normalizeH="0" baseline="0" noProof="0" dirty="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 Projets Territoire Environnement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2 UE au choix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Bio-statistiques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Stage  2 mois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30" name="Connecteur droit avec flèche 29">
            <a:extLst>
              <a:ext uri="{FF2B5EF4-FFF2-40B4-BE49-F238E27FC236}">
                <a16:creationId xmlns:a16="http://schemas.microsoft.com/office/drawing/2014/main" id="{82A88834-CA4A-4C6B-A41C-17ED8F40BE8C}"/>
              </a:ext>
            </a:extLst>
          </p:cNvPr>
          <p:cNvCxnSpPr/>
          <p:nvPr/>
        </p:nvCxnSpPr>
        <p:spPr>
          <a:xfrm>
            <a:off x="955155" y="6291269"/>
            <a:ext cx="4896544" cy="23815"/>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31" name="ZoneTexte 30">
            <a:extLst>
              <a:ext uri="{FF2B5EF4-FFF2-40B4-BE49-F238E27FC236}">
                <a16:creationId xmlns:a16="http://schemas.microsoft.com/office/drawing/2014/main" id="{BD6C2638-89D8-4605-97B0-73BA54659A26}"/>
              </a:ext>
            </a:extLst>
          </p:cNvPr>
          <p:cNvSpPr txBox="1"/>
          <p:nvPr/>
        </p:nvSpPr>
        <p:spPr>
          <a:xfrm>
            <a:off x="2035275" y="6353897"/>
            <a:ext cx="407484" cy="369332"/>
          </a:xfrm>
          <a:prstGeom prst="rect">
            <a:avLst/>
          </a:prstGeom>
          <a:noFill/>
        </p:spPr>
        <p:txBody>
          <a:bodyPr wrap="none" rtlCol="0">
            <a:spAutoFit/>
          </a:bodyPr>
          <a:lstStyle/>
          <a:p>
            <a:r>
              <a:rPr lang="fr-FR" dirty="0">
                <a:solidFill>
                  <a:prstClr val="black"/>
                </a:solidFill>
                <a:latin typeface="Calibri"/>
              </a:rPr>
              <a:t>S1</a:t>
            </a:r>
          </a:p>
        </p:txBody>
      </p:sp>
      <p:sp>
        <p:nvSpPr>
          <p:cNvPr id="32" name="ZoneTexte 31">
            <a:extLst>
              <a:ext uri="{FF2B5EF4-FFF2-40B4-BE49-F238E27FC236}">
                <a16:creationId xmlns:a16="http://schemas.microsoft.com/office/drawing/2014/main" id="{E3A27F02-6A0B-435A-B25C-DB974A030E9E}"/>
              </a:ext>
            </a:extLst>
          </p:cNvPr>
          <p:cNvSpPr txBox="1"/>
          <p:nvPr/>
        </p:nvSpPr>
        <p:spPr>
          <a:xfrm>
            <a:off x="4177952" y="6353897"/>
            <a:ext cx="407484" cy="369332"/>
          </a:xfrm>
          <a:prstGeom prst="rect">
            <a:avLst/>
          </a:prstGeom>
          <a:noFill/>
        </p:spPr>
        <p:txBody>
          <a:bodyPr wrap="none" rtlCol="0">
            <a:spAutoFit/>
          </a:bodyPr>
          <a:lstStyle/>
          <a:p>
            <a:r>
              <a:rPr lang="fr-FR" dirty="0">
                <a:solidFill>
                  <a:prstClr val="black"/>
                </a:solidFill>
                <a:latin typeface="Calibri"/>
              </a:rPr>
              <a:t>S2</a:t>
            </a:r>
          </a:p>
        </p:txBody>
      </p:sp>
      <p:cxnSp>
        <p:nvCxnSpPr>
          <p:cNvPr id="33" name="Connecteur droit 32">
            <a:extLst>
              <a:ext uri="{FF2B5EF4-FFF2-40B4-BE49-F238E27FC236}">
                <a16:creationId xmlns:a16="http://schemas.microsoft.com/office/drawing/2014/main" id="{326F4322-A2D4-40A8-913D-9726B5500E24}"/>
              </a:ext>
            </a:extLst>
          </p:cNvPr>
          <p:cNvCxnSpPr/>
          <p:nvPr/>
        </p:nvCxnSpPr>
        <p:spPr>
          <a:xfrm>
            <a:off x="3383522" y="6103382"/>
            <a:ext cx="0" cy="187886"/>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34" name="Connecteur droit 33">
            <a:extLst>
              <a:ext uri="{FF2B5EF4-FFF2-40B4-BE49-F238E27FC236}">
                <a16:creationId xmlns:a16="http://schemas.microsoft.com/office/drawing/2014/main" id="{1DE1E5EA-4BD8-4A09-9476-725C152B2063}"/>
              </a:ext>
            </a:extLst>
          </p:cNvPr>
          <p:cNvCxnSpPr/>
          <p:nvPr/>
        </p:nvCxnSpPr>
        <p:spPr>
          <a:xfrm>
            <a:off x="5669045" y="6103382"/>
            <a:ext cx="0" cy="187886"/>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sp>
        <p:nvSpPr>
          <p:cNvPr id="35" name="ZoneTexte 34">
            <a:extLst>
              <a:ext uri="{FF2B5EF4-FFF2-40B4-BE49-F238E27FC236}">
                <a16:creationId xmlns:a16="http://schemas.microsoft.com/office/drawing/2014/main" id="{320B86D4-35A5-4285-AFD6-610D751722D9}"/>
              </a:ext>
            </a:extLst>
          </p:cNvPr>
          <p:cNvSpPr txBox="1"/>
          <p:nvPr/>
        </p:nvSpPr>
        <p:spPr>
          <a:xfrm>
            <a:off x="3413557" y="539388"/>
            <a:ext cx="3097451" cy="369332"/>
          </a:xfrm>
          <a:prstGeom prst="rect">
            <a:avLst/>
          </a:prstGeom>
          <a:noFill/>
        </p:spPr>
        <p:txBody>
          <a:bodyPr wrap="none" rtlCol="0">
            <a:spAutoFit/>
          </a:bodyPr>
          <a:lstStyle/>
          <a:p>
            <a:r>
              <a:rPr lang="fr-FR" dirty="0">
                <a:solidFill>
                  <a:prstClr val="black"/>
                </a:solidFill>
                <a:latin typeface="Calibri"/>
              </a:rPr>
              <a:t>(+ Parcours </a:t>
            </a:r>
            <a:r>
              <a:rPr lang="fr-FR" dirty="0" err="1">
                <a:solidFill>
                  <a:prstClr val="black"/>
                </a:solidFill>
                <a:latin typeface="Calibri"/>
              </a:rPr>
              <a:t>Magistere</a:t>
            </a:r>
            <a:r>
              <a:rPr lang="fr-FR" dirty="0">
                <a:solidFill>
                  <a:prstClr val="black"/>
                </a:solidFill>
                <a:latin typeface="Calibri"/>
              </a:rPr>
              <a:t> Biologie)</a:t>
            </a:r>
          </a:p>
        </p:txBody>
      </p:sp>
      <p:sp>
        <p:nvSpPr>
          <p:cNvPr id="36" name="ZoneTexte 35">
            <a:extLst>
              <a:ext uri="{FF2B5EF4-FFF2-40B4-BE49-F238E27FC236}">
                <a16:creationId xmlns:a16="http://schemas.microsoft.com/office/drawing/2014/main" id="{E584C532-6212-49A4-A648-18DE4BB16D5E}"/>
              </a:ext>
            </a:extLst>
          </p:cNvPr>
          <p:cNvSpPr txBox="1"/>
          <p:nvPr/>
        </p:nvSpPr>
        <p:spPr>
          <a:xfrm>
            <a:off x="7824193" y="76562"/>
            <a:ext cx="981359" cy="400110"/>
          </a:xfrm>
          <a:prstGeom prst="rect">
            <a:avLst/>
          </a:prstGeom>
          <a:noFill/>
        </p:spPr>
        <p:txBody>
          <a:bodyPr wrap="none" rtlCol="0">
            <a:spAutoFit/>
          </a:bodyPr>
          <a:lstStyle/>
          <a:p>
            <a:r>
              <a:rPr lang="fr-FR" sz="2000" dirty="0">
                <a:solidFill>
                  <a:prstClr val="black"/>
                </a:solidFill>
                <a:latin typeface="Calibri"/>
              </a:rPr>
              <a:t>M1 BEE</a:t>
            </a:r>
          </a:p>
        </p:txBody>
      </p:sp>
      <p:sp>
        <p:nvSpPr>
          <p:cNvPr id="37" name="Flèche droite 19">
            <a:extLst>
              <a:ext uri="{FF2B5EF4-FFF2-40B4-BE49-F238E27FC236}">
                <a16:creationId xmlns:a16="http://schemas.microsoft.com/office/drawing/2014/main" id="{774677B7-C7F0-4B2A-80EF-2A47C6F8829A}"/>
              </a:ext>
            </a:extLst>
          </p:cNvPr>
          <p:cNvSpPr/>
          <p:nvPr/>
        </p:nvSpPr>
        <p:spPr>
          <a:xfrm>
            <a:off x="4838079" y="5046323"/>
            <a:ext cx="648072" cy="21602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ZoneTexte 37">
            <a:extLst>
              <a:ext uri="{FF2B5EF4-FFF2-40B4-BE49-F238E27FC236}">
                <a16:creationId xmlns:a16="http://schemas.microsoft.com/office/drawing/2014/main" id="{5E0BD3F9-E972-4A36-9D5E-7A82C9E74DD8}"/>
              </a:ext>
            </a:extLst>
          </p:cNvPr>
          <p:cNvSpPr txBox="1"/>
          <p:nvPr/>
        </p:nvSpPr>
        <p:spPr>
          <a:xfrm>
            <a:off x="8184232" y="3441774"/>
            <a:ext cx="1814804" cy="923330"/>
          </a:xfrm>
          <a:prstGeom prst="rect">
            <a:avLst/>
          </a:prstGeom>
          <a:solidFill>
            <a:sysClr val="window" lastClr="FFFFFF"/>
          </a:solidFill>
          <a:ln w="25400" cap="flat" cmpd="sng" algn="ctr">
            <a:solidFill>
              <a:srgbClr val="F79646"/>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Nombreux stages d’écologie de  terrain</a:t>
            </a:r>
          </a:p>
        </p:txBody>
      </p:sp>
      <p:sp>
        <p:nvSpPr>
          <p:cNvPr id="39" name="ZoneTexte 38">
            <a:extLst>
              <a:ext uri="{FF2B5EF4-FFF2-40B4-BE49-F238E27FC236}">
                <a16:creationId xmlns:a16="http://schemas.microsoft.com/office/drawing/2014/main" id="{1C6032DD-3DA8-4FEB-8E3E-302E161451AD}"/>
              </a:ext>
            </a:extLst>
          </p:cNvPr>
          <p:cNvSpPr txBox="1"/>
          <p:nvPr/>
        </p:nvSpPr>
        <p:spPr>
          <a:xfrm>
            <a:off x="6340303" y="4437112"/>
            <a:ext cx="4416363" cy="2308324"/>
          </a:xfrm>
          <a:prstGeom prst="rect">
            <a:avLst/>
          </a:prstGeom>
          <a:solidFill>
            <a:sysClr val="window" lastClr="FFFFFF"/>
          </a:solid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Char char="-"/>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 Grands Causses</a:t>
            </a:r>
          </a:p>
          <a:p>
            <a:pPr marL="0" marR="0" lvl="0" indent="0" defTabSz="914400" eaLnBrk="1" fontAlgn="auto" latinLnBrk="0" hangingPunct="1">
              <a:lnSpc>
                <a:spcPct val="100000"/>
              </a:lnSpc>
              <a:spcBef>
                <a:spcPts val="0"/>
              </a:spcBef>
              <a:spcAft>
                <a:spcPts val="0"/>
              </a:spcAft>
              <a:buClrTx/>
              <a:buSzTx/>
              <a:buFontTx/>
              <a:buChar char="-"/>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 Roscoff</a:t>
            </a:r>
          </a:p>
          <a:p>
            <a:pPr marL="0" marR="0" lvl="0" indent="0" defTabSz="914400" eaLnBrk="1" fontAlgn="auto" latinLnBrk="0" hangingPunct="1">
              <a:lnSpc>
                <a:spcPct val="100000"/>
              </a:lnSpc>
              <a:spcBef>
                <a:spcPts val="0"/>
              </a:spcBef>
              <a:spcAft>
                <a:spcPts val="0"/>
              </a:spcAft>
              <a:buClrTx/>
              <a:buSzTx/>
              <a:buFontTx/>
              <a:buChar char="-"/>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 Foret de Brocéliande</a:t>
            </a:r>
          </a:p>
          <a:p>
            <a:pPr marL="0" marR="0" lvl="0" indent="0" defTabSz="914400" eaLnBrk="1" fontAlgn="auto" latinLnBrk="0" hangingPunct="1">
              <a:lnSpc>
                <a:spcPct val="100000"/>
              </a:lnSpc>
              <a:spcBef>
                <a:spcPts val="0"/>
              </a:spcBef>
              <a:spcAft>
                <a:spcPts val="0"/>
              </a:spcAft>
              <a:buClrTx/>
              <a:buSzTx/>
              <a:buFontTx/>
              <a:buChar char="-"/>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 Foret de Fontainebleau</a:t>
            </a:r>
          </a:p>
          <a:p>
            <a:pPr marL="0" marR="0" lvl="0" indent="0" defTabSz="914400" eaLnBrk="1" fontAlgn="auto" latinLnBrk="0" hangingPunct="1">
              <a:lnSpc>
                <a:spcPct val="100000"/>
              </a:lnSpc>
              <a:spcBef>
                <a:spcPts val="0"/>
              </a:spcBef>
              <a:spcAft>
                <a:spcPts val="0"/>
              </a:spcAft>
              <a:buClrTx/>
              <a:buSzTx/>
              <a:buFontTx/>
              <a:buChar char="-"/>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 Col du Lautaret</a:t>
            </a:r>
          </a:p>
          <a:p>
            <a:pPr marL="0" marR="0" lvl="0" indent="0" defTabSz="914400" eaLnBrk="1" fontAlgn="auto" latinLnBrk="0" hangingPunct="1">
              <a:lnSpc>
                <a:spcPct val="100000"/>
              </a:lnSpc>
              <a:spcBef>
                <a:spcPts val="0"/>
              </a:spcBef>
              <a:spcAft>
                <a:spcPts val="0"/>
              </a:spcAft>
              <a:buClrTx/>
              <a:buSzTx/>
              <a:buFontTx/>
              <a:buChar char="-"/>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 Parc Naturel de la Foret d’orient</a:t>
            </a:r>
          </a:p>
          <a:p>
            <a:pPr marL="0" marR="0" lvl="0" indent="0" defTabSz="914400" eaLnBrk="1" fontAlgn="auto" latinLnBrk="0" hangingPunct="1">
              <a:lnSpc>
                <a:spcPct val="100000"/>
              </a:lnSpc>
              <a:spcBef>
                <a:spcPts val="0"/>
              </a:spcBef>
              <a:spcAft>
                <a:spcPts val="0"/>
              </a:spcAft>
              <a:buClrTx/>
              <a:buSzTx/>
              <a:buFontTx/>
              <a:buChar char="-"/>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 Parc Naturel de la vallée de Chevreuse</a:t>
            </a:r>
          </a:p>
          <a:p>
            <a:pPr marL="0" marR="0" lvl="0" indent="0" defTabSz="914400" eaLnBrk="1" fontAlgn="auto" latinLnBrk="0" hangingPunct="1">
              <a:lnSpc>
                <a:spcPct val="100000"/>
              </a:lnSpc>
              <a:spcBef>
                <a:spcPts val="0"/>
              </a:spcBef>
              <a:spcAft>
                <a:spcPts val="0"/>
              </a:spcAft>
              <a:buClrTx/>
              <a:buSzTx/>
              <a:buFontTx/>
              <a:buChar char="-"/>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 Jardin des plantes…</a:t>
            </a:r>
          </a:p>
        </p:txBody>
      </p:sp>
      <p:pic>
        <p:nvPicPr>
          <p:cNvPr id="40" name="Picture 4" descr="Résultat de recherche d'images pour &quot;Grands causses&quot;">
            <a:extLst>
              <a:ext uri="{FF2B5EF4-FFF2-40B4-BE49-F238E27FC236}">
                <a16:creationId xmlns:a16="http://schemas.microsoft.com/office/drawing/2014/main" id="{E1AC7DF7-22C2-48FF-A441-6298D54B15D6}"/>
              </a:ext>
            </a:extLst>
          </p:cNvPr>
          <p:cNvPicPr>
            <a:picLocks noChangeAspect="1" noChangeArrowheads="1"/>
          </p:cNvPicPr>
          <p:nvPr/>
        </p:nvPicPr>
        <p:blipFill>
          <a:blip r:embed="rId2" cstate="print"/>
          <a:srcRect/>
          <a:stretch>
            <a:fillRect/>
          </a:stretch>
        </p:blipFill>
        <p:spPr bwMode="auto">
          <a:xfrm>
            <a:off x="8760296" y="620689"/>
            <a:ext cx="1656184" cy="1086075"/>
          </a:xfrm>
          <a:prstGeom prst="rect">
            <a:avLst/>
          </a:prstGeom>
          <a:noFill/>
        </p:spPr>
      </p:pic>
      <p:pic>
        <p:nvPicPr>
          <p:cNvPr id="41" name="Picture 6" descr="Résultat de recherche d'images pour &quot;paimpont&quot;">
            <a:extLst>
              <a:ext uri="{FF2B5EF4-FFF2-40B4-BE49-F238E27FC236}">
                <a16:creationId xmlns:a16="http://schemas.microsoft.com/office/drawing/2014/main" id="{176F9B4D-7DE1-462F-A7C0-41437223D79E}"/>
              </a:ext>
            </a:extLst>
          </p:cNvPr>
          <p:cNvPicPr>
            <a:picLocks noChangeAspect="1" noChangeArrowheads="1"/>
          </p:cNvPicPr>
          <p:nvPr/>
        </p:nvPicPr>
        <p:blipFill>
          <a:blip r:embed="rId3" cstate="print"/>
          <a:srcRect/>
          <a:stretch>
            <a:fillRect/>
          </a:stretch>
        </p:blipFill>
        <p:spPr bwMode="auto">
          <a:xfrm>
            <a:off x="7104112" y="620688"/>
            <a:ext cx="1345432" cy="811600"/>
          </a:xfrm>
          <a:prstGeom prst="rect">
            <a:avLst/>
          </a:prstGeom>
          <a:noFill/>
        </p:spPr>
      </p:pic>
      <p:pic>
        <p:nvPicPr>
          <p:cNvPr id="42" name="Picture 8" descr="Résultat de recherche d'images pour &quot;Foret d'orient&quot;">
            <a:extLst>
              <a:ext uri="{FF2B5EF4-FFF2-40B4-BE49-F238E27FC236}">
                <a16:creationId xmlns:a16="http://schemas.microsoft.com/office/drawing/2014/main" id="{6276D3F9-6A99-4BB5-B404-F213E12EF378}"/>
              </a:ext>
            </a:extLst>
          </p:cNvPr>
          <p:cNvPicPr>
            <a:picLocks noChangeAspect="1" noChangeArrowheads="1"/>
          </p:cNvPicPr>
          <p:nvPr/>
        </p:nvPicPr>
        <p:blipFill>
          <a:blip r:embed="rId4" cstate="print"/>
          <a:srcRect/>
          <a:stretch>
            <a:fillRect/>
          </a:stretch>
        </p:blipFill>
        <p:spPr bwMode="auto">
          <a:xfrm>
            <a:off x="8616280" y="1556792"/>
            <a:ext cx="1582470" cy="1044302"/>
          </a:xfrm>
          <a:prstGeom prst="rect">
            <a:avLst/>
          </a:prstGeom>
          <a:noFill/>
        </p:spPr>
      </p:pic>
      <p:pic>
        <p:nvPicPr>
          <p:cNvPr id="43" name="Picture 10" descr="Résultat de recherche d'images pour &quot;Roscoff&quot;">
            <a:extLst>
              <a:ext uri="{FF2B5EF4-FFF2-40B4-BE49-F238E27FC236}">
                <a16:creationId xmlns:a16="http://schemas.microsoft.com/office/drawing/2014/main" id="{FF6F6814-3CFF-4E69-BE5C-FDE40BDC2F64}"/>
              </a:ext>
            </a:extLst>
          </p:cNvPr>
          <p:cNvPicPr>
            <a:picLocks noChangeAspect="1" noChangeArrowheads="1"/>
          </p:cNvPicPr>
          <p:nvPr/>
        </p:nvPicPr>
        <p:blipFill>
          <a:blip r:embed="rId5" cstate="print"/>
          <a:srcRect/>
          <a:stretch>
            <a:fillRect/>
          </a:stretch>
        </p:blipFill>
        <p:spPr bwMode="auto">
          <a:xfrm>
            <a:off x="7104112" y="1484784"/>
            <a:ext cx="1440160" cy="993976"/>
          </a:xfrm>
          <a:prstGeom prst="rect">
            <a:avLst/>
          </a:prstGeom>
          <a:noFill/>
        </p:spPr>
      </p:pic>
      <p:pic>
        <p:nvPicPr>
          <p:cNvPr id="44" name="Picture 12" descr="Résultat de recherche d'images pour &quot;Foret de fontainebleau&quot;">
            <a:extLst>
              <a:ext uri="{FF2B5EF4-FFF2-40B4-BE49-F238E27FC236}">
                <a16:creationId xmlns:a16="http://schemas.microsoft.com/office/drawing/2014/main" id="{1399E587-44F1-49D5-A165-A946ABE0D720}"/>
              </a:ext>
            </a:extLst>
          </p:cNvPr>
          <p:cNvPicPr>
            <a:picLocks noChangeAspect="1" noChangeArrowheads="1"/>
          </p:cNvPicPr>
          <p:nvPr/>
        </p:nvPicPr>
        <p:blipFill>
          <a:blip r:embed="rId6" cstate="print"/>
          <a:srcRect/>
          <a:stretch>
            <a:fillRect/>
          </a:stretch>
        </p:blipFill>
        <p:spPr bwMode="auto">
          <a:xfrm>
            <a:off x="9048328" y="2420888"/>
            <a:ext cx="1383190" cy="801638"/>
          </a:xfrm>
          <a:prstGeom prst="rect">
            <a:avLst/>
          </a:prstGeom>
          <a:noFill/>
        </p:spPr>
      </p:pic>
      <p:pic>
        <p:nvPicPr>
          <p:cNvPr id="45" name="Picture 14" descr="Résultat de recherche d'images pour &quot;jardin de splantes mnhn&quot;">
            <a:extLst>
              <a:ext uri="{FF2B5EF4-FFF2-40B4-BE49-F238E27FC236}">
                <a16:creationId xmlns:a16="http://schemas.microsoft.com/office/drawing/2014/main" id="{8E8A9188-7FE2-4324-ACE2-A02169727305}"/>
              </a:ext>
            </a:extLst>
          </p:cNvPr>
          <p:cNvPicPr>
            <a:picLocks noChangeAspect="1" noChangeArrowheads="1"/>
          </p:cNvPicPr>
          <p:nvPr/>
        </p:nvPicPr>
        <p:blipFill>
          <a:blip r:embed="rId7" cstate="print"/>
          <a:srcRect/>
          <a:stretch>
            <a:fillRect/>
          </a:stretch>
        </p:blipFill>
        <p:spPr bwMode="auto">
          <a:xfrm>
            <a:off x="7248128" y="2420889"/>
            <a:ext cx="1520252" cy="977305"/>
          </a:xfrm>
          <a:prstGeom prst="rect">
            <a:avLst/>
          </a:prstGeom>
          <a:noFill/>
        </p:spPr>
      </p:pic>
      <p:sp>
        <p:nvSpPr>
          <p:cNvPr id="46" name="Rectangle à coins arrondis 26">
            <a:extLst>
              <a:ext uri="{FF2B5EF4-FFF2-40B4-BE49-F238E27FC236}">
                <a16:creationId xmlns:a16="http://schemas.microsoft.com/office/drawing/2014/main" id="{F013E95C-25D4-4A28-83AE-D84483854407}"/>
              </a:ext>
            </a:extLst>
          </p:cNvPr>
          <p:cNvSpPr/>
          <p:nvPr/>
        </p:nvSpPr>
        <p:spPr>
          <a:xfrm>
            <a:off x="955156" y="4287148"/>
            <a:ext cx="2428367" cy="1816235"/>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Ecologie Fonctionnelle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Ecologie Evolutive </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Diagnostic écologique et méthodologie</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Modélisation en biologie des populations et des écosystèmes </a:t>
            </a:r>
          </a:p>
        </p:txBody>
      </p:sp>
    </p:spTree>
    <p:extLst>
      <p:ext uri="{BB962C8B-B14F-4D97-AF65-F5344CB8AC3E}">
        <p14:creationId xmlns:p14="http://schemas.microsoft.com/office/powerpoint/2010/main" val="53558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à coins arrondis 4">
            <a:extLst>
              <a:ext uri="{FF2B5EF4-FFF2-40B4-BE49-F238E27FC236}">
                <a16:creationId xmlns:a16="http://schemas.microsoft.com/office/drawing/2014/main" id="{C61C157B-77E3-4EDE-BD05-8FB93BAD8BDE}"/>
              </a:ext>
            </a:extLst>
          </p:cNvPr>
          <p:cNvSpPr/>
          <p:nvPr/>
        </p:nvSpPr>
        <p:spPr>
          <a:xfrm>
            <a:off x="1775520" y="1550438"/>
            <a:ext cx="3678766" cy="50405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Ecologie Evolutive et Fonctionnelle</a:t>
            </a:r>
          </a:p>
        </p:txBody>
      </p:sp>
      <p:sp>
        <p:nvSpPr>
          <p:cNvPr id="33" name="Rectangle à coins arrondis 5">
            <a:extLst>
              <a:ext uri="{FF2B5EF4-FFF2-40B4-BE49-F238E27FC236}">
                <a16:creationId xmlns:a16="http://schemas.microsoft.com/office/drawing/2014/main" id="{AEBD0BC2-2762-4E01-8F1C-DEC8964D58AC}"/>
              </a:ext>
            </a:extLst>
          </p:cNvPr>
          <p:cNvSpPr/>
          <p:nvPr/>
        </p:nvSpPr>
        <p:spPr>
          <a:xfrm>
            <a:off x="1769162" y="2413510"/>
            <a:ext cx="3653730" cy="50405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Ecologie de la Conservation, Ingénierie écologique : Recherche et Expertise</a:t>
            </a:r>
          </a:p>
        </p:txBody>
      </p:sp>
      <p:sp>
        <p:nvSpPr>
          <p:cNvPr id="34" name="Rectangle à coins arrondis 6">
            <a:extLst>
              <a:ext uri="{FF2B5EF4-FFF2-40B4-BE49-F238E27FC236}">
                <a16:creationId xmlns:a16="http://schemas.microsoft.com/office/drawing/2014/main" id="{E218E39F-DD8A-4FC0-BE03-463E8300BEC6}"/>
              </a:ext>
            </a:extLst>
          </p:cNvPr>
          <p:cNvSpPr/>
          <p:nvPr/>
        </p:nvSpPr>
        <p:spPr>
          <a:xfrm>
            <a:off x="2387080" y="5229200"/>
            <a:ext cx="3678766" cy="497702"/>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Pollutions chimiques et gestion environnementale</a:t>
            </a:r>
          </a:p>
        </p:txBody>
      </p:sp>
      <p:sp>
        <p:nvSpPr>
          <p:cNvPr id="35" name="Rectangle à coins arrondis 12">
            <a:extLst>
              <a:ext uri="{FF2B5EF4-FFF2-40B4-BE49-F238E27FC236}">
                <a16:creationId xmlns:a16="http://schemas.microsoft.com/office/drawing/2014/main" id="{B0B4873A-65C3-481E-9F15-351BF12F271A}"/>
              </a:ext>
            </a:extLst>
          </p:cNvPr>
          <p:cNvSpPr/>
          <p:nvPr/>
        </p:nvSpPr>
        <p:spPr>
          <a:xfrm>
            <a:off x="2495600" y="188640"/>
            <a:ext cx="3678766" cy="438402"/>
          </a:xfrm>
          <a:prstGeom prst="round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white"/>
                </a:solidFill>
                <a:effectLst/>
                <a:uLnTx/>
                <a:uFillTx/>
                <a:latin typeface="Calibri"/>
                <a:ea typeface="+mn-ea"/>
                <a:cs typeface="+mn-cs"/>
              </a:rPr>
              <a:t>7 Parcours de M2</a:t>
            </a:r>
          </a:p>
        </p:txBody>
      </p:sp>
      <p:sp>
        <p:nvSpPr>
          <p:cNvPr id="36" name="Rectangle à coins arrondis 13">
            <a:extLst>
              <a:ext uri="{FF2B5EF4-FFF2-40B4-BE49-F238E27FC236}">
                <a16:creationId xmlns:a16="http://schemas.microsoft.com/office/drawing/2014/main" id="{E40AB151-B88C-4B6D-A28F-96AB6F46D240}"/>
              </a:ext>
            </a:extLst>
          </p:cNvPr>
          <p:cNvSpPr/>
          <p:nvPr/>
        </p:nvSpPr>
        <p:spPr>
          <a:xfrm>
            <a:off x="2387080" y="4581128"/>
            <a:ext cx="3678766" cy="576064"/>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Agro-écologie, Connaissances, Territoires, Environnement, Sociétés</a:t>
            </a:r>
          </a:p>
        </p:txBody>
      </p:sp>
      <p:sp>
        <p:nvSpPr>
          <p:cNvPr id="37" name="Rectangle à coins arrondis 15">
            <a:extLst>
              <a:ext uri="{FF2B5EF4-FFF2-40B4-BE49-F238E27FC236}">
                <a16:creationId xmlns:a16="http://schemas.microsoft.com/office/drawing/2014/main" id="{7A164525-FC1E-4330-AB56-5AB9EFD37BFA}"/>
              </a:ext>
            </a:extLst>
          </p:cNvPr>
          <p:cNvSpPr/>
          <p:nvPr/>
        </p:nvSpPr>
        <p:spPr>
          <a:xfrm>
            <a:off x="2387080" y="5805264"/>
            <a:ext cx="3708920" cy="50405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Préparation à l’agrégation SV-STU secteur B Biologie des Organismes</a:t>
            </a:r>
          </a:p>
        </p:txBody>
      </p:sp>
      <p:cxnSp>
        <p:nvCxnSpPr>
          <p:cNvPr id="38" name="Connecteur droit avec flèche 37">
            <a:extLst>
              <a:ext uri="{FF2B5EF4-FFF2-40B4-BE49-F238E27FC236}">
                <a16:creationId xmlns:a16="http://schemas.microsoft.com/office/drawing/2014/main" id="{6E2F4351-A6C5-4FE5-AFFE-E171212E7E39}"/>
              </a:ext>
            </a:extLst>
          </p:cNvPr>
          <p:cNvCxnSpPr>
            <a:stCxn id="32" idx="3"/>
          </p:cNvCxnSpPr>
          <p:nvPr/>
        </p:nvCxnSpPr>
        <p:spPr>
          <a:xfrm flipV="1">
            <a:off x="5454286" y="1052736"/>
            <a:ext cx="1073762" cy="749730"/>
          </a:xfrm>
          <a:prstGeom prst="straightConnector1">
            <a:avLst/>
          </a:prstGeom>
          <a:noFill/>
          <a:ln w="9525" cap="flat" cmpd="sng" algn="ctr">
            <a:solidFill>
              <a:srgbClr val="4F81BD">
                <a:shade val="95000"/>
                <a:satMod val="105000"/>
              </a:srgbClr>
            </a:solidFill>
            <a:prstDash val="solid"/>
            <a:tailEnd type="arrow"/>
          </a:ln>
          <a:effectLst/>
        </p:spPr>
      </p:cxnSp>
      <p:cxnSp>
        <p:nvCxnSpPr>
          <p:cNvPr id="39" name="Connecteur droit avec flèche 38">
            <a:extLst>
              <a:ext uri="{FF2B5EF4-FFF2-40B4-BE49-F238E27FC236}">
                <a16:creationId xmlns:a16="http://schemas.microsoft.com/office/drawing/2014/main" id="{4057C879-16EF-415F-A722-6EE47E4942AC}"/>
              </a:ext>
            </a:extLst>
          </p:cNvPr>
          <p:cNvCxnSpPr>
            <a:stCxn id="32" idx="3"/>
          </p:cNvCxnSpPr>
          <p:nvPr/>
        </p:nvCxnSpPr>
        <p:spPr>
          <a:xfrm flipV="1">
            <a:off x="5454286" y="1628800"/>
            <a:ext cx="1073762" cy="173666"/>
          </a:xfrm>
          <a:prstGeom prst="straightConnector1">
            <a:avLst/>
          </a:prstGeom>
          <a:noFill/>
          <a:ln w="9525" cap="flat" cmpd="sng" algn="ctr">
            <a:solidFill>
              <a:srgbClr val="4F81BD">
                <a:shade val="95000"/>
                <a:satMod val="105000"/>
              </a:srgbClr>
            </a:solidFill>
            <a:prstDash val="solid"/>
            <a:tailEnd type="arrow"/>
          </a:ln>
          <a:effectLst/>
        </p:spPr>
      </p:cxnSp>
      <p:cxnSp>
        <p:nvCxnSpPr>
          <p:cNvPr id="40" name="Connecteur droit avec flèche 39">
            <a:extLst>
              <a:ext uri="{FF2B5EF4-FFF2-40B4-BE49-F238E27FC236}">
                <a16:creationId xmlns:a16="http://schemas.microsoft.com/office/drawing/2014/main" id="{CED8F26C-8E2A-4125-8894-F3A2D0D9AE4E}"/>
              </a:ext>
            </a:extLst>
          </p:cNvPr>
          <p:cNvCxnSpPr>
            <a:stCxn id="32" idx="3"/>
          </p:cNvCxnSpPr>
          <p:nvPr/>
        </p:nvCxnSpPr>
        <p:spPr>
          <a:xfrm>
            <a:off x="5454286" y="1802466"/>
            <a:ext cx="1073762" cy="330390"/>
          </a:xfrm>
          <a:prstGeom prst="straightConnector1">
            <a:avLst/>
          </a:prstGeom>
          <a:noFill/>
          <a:ln w="9525" cap="flat" cmpd="sng" algn="ctr">
            <a:solidFill>
              <a:srgbClr val="4F81BD">
                <a:shade val="95000"/>
                <a:satMod val="105000"/>
              </a:srgbClr>
            </a:solidFill>
            <a:prstDash val="solid"/>
            <a:tailEnd type="arrow"/>
          </a:ln>
          <a:effectLst/>
        </p:spPr>
      </p:cxnSp>
      <p:sp>
        <p:nvSpPr>
          <p:cNvPr id="41" name="Rectangle à coins arrondis 38">
            <a:extLst>
              <a:ext uri="{FF2B5EF4-FFF2-40B4-BE49-F238E27FC236}">
                <a16:creationId xmlns:a16="http://schemas.microsoft.com/office/drawing/2014/main" id="{181C338B-A38D-4799-928E-A52CDE860291}"/>
              </a:ext>
            </a:extLst>
          </p:cNvPr>
          <p:cNvSpPr/>
          <p:nvPr/>
        </p:nvSpPr>
        <p:spPr>
          <a:xfrm>
            <a:off x="6672064" y="548680"/>
            <a:ext cx="2520280" cy="5040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Ecologie </a:t>
            </a:r>
            <a:r>
              <a:rPr kumimoji="0" lang="fr-FR" sz="1400" b="0" i="0" u="none" strike="noStrike" kern="0" cap="none" spc="0" normalizeH="0" baseline="0" noProof="0" dirty="0" err="1">
                <a:ln>
                  <a:noFill/>
                </a:ln>
                <a:solidFill>
                  <a:prstClr val="black"/>
                </a:solidFill>
                <a:effectLst/>
                <a:uLnTx/>
                <a:uFillTx/>
                <a:latin typeface="Calibri"/>
                <a:ea typeface="+mn-ea"/>
                <a:cs typeface="+mn-cs"/>
              </a:rPr>
              <a:t>EVolutive</a:t>
            </a:r>
            <a:endParaRPr kumimoji="0" lang="fr-FR"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42" name="Rectangle à coins arrondis 39">
            <a:extLst>
              <a:ext uri="{FF2B5EF4-FFF2-40B4-BE49-F238E27FC236}">
                <a16:creationId xmlns:a16="http://schemas.microsoft.com/office/drawing/2014/main" id="{8654BFBA-77E3-464C-9C6B-6C3F2848EFEE}"/>
              </a:ext>
            </a:extLst>
          </p:cNvPr>
          <p:cNvSpPr/>
          <p:nvPr/>
        </p:nvSpPr>
        <p:spPr>
          <a:xfrm>
            <a:off x="6672064" y="1124744"/>
            <a:ext cx="2520280" cy="5040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Ecologie Théorique et modélisation</a:t>
            </a:r>
          </a:p>
        </p:txBody>
      </p:sp>
      <p:sp>
        <p:nvSpPr>
          <p:cNvPr id="43" name="Rectangle à coins arrondis 40">
            <a:extLst>
              <a:ext uri="{FF2B5EF4-FFF2-40B4-BE49-F238E27FC236}">
                <a16:creationId xmlns:a16="http://schemas.microsoft.com/office/drawing/2014/main" id="{F8288DC6-5900-47F0-914B-9DC5B82D3454}"/>
              </a:ext>
            </a:extLst>
          </p:cNvPr>
          <p:cNvSpPr/>
          <p:nvPr/>
        </p:nvSpPr>
        <p:spPr>
          <a:xfrm>
            <a:off x="6672064" y="1700808"/>
            <a:ext cx="2520280" cy="648072"/>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Biodiversité fonctionnement des Ecosystèmes</a:t>
            </a:r>
          </a:p>
        </p:txBody>
      </p:sp>
      <p:cxnSp>
        <p:nvCxnSpPr>
          <p:cNvPr id="44" name="Connecteur droit avec flèche 43">
            <a:extLst>
              <a:ext uri="{FF2B5EF4-FFF2-40B4-BE49-F238E27FC236}">
                <a16:creationId xmlns:a16="http://schemas.microsoft.com/office/drawing/2014/main" id="{9DB5EBBC-09B2-40DA-A649-7FA43ABE66E6}"/>
              </a:ext>
            </a:extLst>
          </p:cNvPr>
          <p:cNvCxnSpPr>
            <a:stCxn id="33" idx="3"/>
          </p:cNvCxnSpPr>
          <p:nvPr/>
        </p:nvCxnSpPr>
        <p:spPr>
          <a:xfrm flipV="1">
            <a:off x="5422892" y="2485518"/>
            <a:ext cx="1098798" cy="180020"/>
          </a:xfrm>
          <a:prstGeom prst="straightConnector1">
            <a:avLst/>
          </a:prstGeom>
          <a:noFill/>
          <a:ln w="9525" cap="flat" cmpd="sng" algn="ctr">
            <a:solidFill>
              <a:srgbClr val="4F81BD">
                <a:shade val="95000"/>
                <a:satMod val="105000"/>
              </a:srgbClr>
            </a:solidFill>
            <a:prstDash val="solid"/>
            <a:tailEnd type="arrow"/>
          </a:ln>
          <a:effectLst/>
        </p:spPr>
      </p:cxnSp>
      <p:sp>
        <p:nvSpPr>
          <p:cNvPr id="45" name="Rectangle à coins arrondis 46">
            <a:extLst>
              <a:ext uri="{FF2B5EF4-FFF2-40B4-BE49-F238E27FC236}">
                <a16:creationId xmlns:a16="http://schemas.microsoft.com/office/drawing/2014/main" id="{1EA482EB-A3EC-4AED-9BFC-435B4BA45C3F}"/>
              </a:ext>
            </a:extLst>
          </p:cNvPr>
          <p:cNvSpPr/>
          <p:nvPr/>
        </p:nvSpPr>
        <p:spPr>
          <a:xfrm>
            <a:off x="6672064" y="2420888"/>
            <a:ext cx="2520280" cy="5040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Ecologie de la conservation</a:t>
            </a:r>
          </a:p>
        </p:txBody>
      </p:sp>
      <p:sp>
        <p:nvSpPr>
          <p:cNvPr id="46" name="Rectangle à coins arrondis 47">
            <a:extLst>
              <a:ext uri="{FF2B5EF4-FFF2-40B4-BE49-F238E27FC236}">
                <a16:creationId xmlns:a16="http://schemas.microsoft.com/office/drawing/2014/main" id="{83495D58-AF7C-401E-BADA-FBEA493F4F11}"/>
              </a:ext>
            </a:extLst>
          </p:cNvPr>
          <p:cNvSpPr/>
          <p:nvPr/>
        </p:nvSpPr>
        <p:spPr>
          <a:xfrm>
            <a:off x="6672064" y="2996952"/>
            <a:ext cx="2520280" cy="5040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Ingénierie écologique</a:t>
            </a:r>
          </a:p>
        </p:txBody>
      </p:sp>
      <p:sp>
        <p:nvSpPr>
          <p:cNvPr id="47" name="Rectangle à coins arrondis 48">
            <a:extLst>
              <a:ext uri="{FF2B5EF4-FFF2-40B4-BE49-F238E27FC236}">
                <a16:creationId xmlns:a16="http://schemas.microsoft.com/office/drawing/2014/main" id="{3A6E3E6F-083A-4379-B04D-6B44BADCC073}"/>
              </a:ext>
            </a:extLst>
          </p:cNvPr>
          <p:cNvSpPr/>
          <p:nvPr/>
        </p:nvSpPr>
        <p:spPr>
          <a:xfrm>
            <a:off x="6672064" y="3573016"/>
            <a:ext cx="2520280" cy="5040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Expertise Faune Flore</a:t>
            </a:r>
          </a:p>
        </p:txBody>
      </p:sp>
      <p:cxnSp>
        <p:nvCxnSpPr>
          <p:cNvPr id="48" name="Connecteur droit avec flèche 47">
            <a:extLst>
              <a:ext uri="{FF2B5EF4-FFF2-40B4-BE49-F238E27FC236}">
                <a16:creationId xmlns:a16="http://schemas.microsoft.com/office/drawing/2014/main" id="{06594E8D-85BB-4FB1-87D4-F054F5191569}"/>
              </a:ext>
            </a:extLst>
          </p:cNvPr>
          <p:cNvCxnSpPr>
            <a:stCxn id="33" idx="3"/>
          </p:cNvCxnSpPr>
          <p:nvPr/>
        </p:nvCxnSpPr>
        <p:spPr>
          <a:xfrm>
            <a:off x="5422892" y="2665538"/>
            <a:ext cx="1098798" cy="324036"/>
          </a:xfrm>
          <a:prstGeom prst="straightConnector1">
            <a:avLst/>
          </a:prstGeom>
          <a:noFill/>
          <a:ln w="9525" cap="flat" cmpd="sng" algn="ctr">
            <a:solidFill>
              <a:srgbClr val="4F81BD">
                <a:shade val="95000"/>
                <a:satMod val="105000"/>
              </a:srgbClr>
            </a:solidFill>
            <a:prstDash val="solid"/>
            <a:tailEnd type="arrow"/>
          </a:ln>
          <a:effectLst/>
        </p:spPr>
      </p:cxnSp>
      <p:cxnSp>
        <p:nvCxnSpPr>
          <p:cNvPr id="49" name="Connecteur droit avec flèche 48">
            <a:extLst>
              <a:ext uri="{FF2B5EF4-FFF2-40B4-BE49-F238E27FC236}">
                <a16:creationId xmlns:a16="http://schemas.microsoft.com/office/drawing/2014/main" id="{4F1256EA-8B84-4F68-B9ED-FD3D73F03CF2}"/>
              </a:ext>
            </a:extLst>
          </p:cNvPr>
          <p:cNvCxnSpPr>
            <a:stCxn id="33" idx="3"/>
          </p:cNvCxnSpPr>
          <p:nvPr/>
        </p:nvCxnSpPr>
        <p:spPr>
          <a:xfrm>
            <a:off x="5422892" y="2665538"/>
            <a:ext cx="1170806" cy="900100"/>
          </a:xfrm>
          <a:prstGeom prst="straightConnector1">
            <a:avLst/>
          </a:prstGeom>
          <a:noFill/>
          <a:ln w="9525" cap="flat" cmpd="sng" algn="ctr">
            <a:solidFill>
              <a:srgbClr val="4F81BD">
                <a:shade val="95000"/>
                <a:satMod val="105000"/>
              </a:srgbClr>
            </a:solidFill>
            <a:prstDash val="solid"/>
            <a:tailEnd type="arrow"/>
          </a:ln>
          <a:effectLst/>
        </p:spPr>
      </p:cxnSp>
      <p:sp>
        <p:nvSpPr>
          <p:cNvPr id="50" name="ZoneTexte 49">
            <a:extLst>
              <a:ext uri="{FF2B5EF4-FFF2-40B4-BE49-F238E27FC236}">
                <a16:creationId xmlns:a16="http://schemas.microsoft.com/office/drawing/2014/main" id="{83875BC4-D7F6-4A81-9B39-9BF62924A1DD}"/>
              </a:ext>
            </a:extLst>
          </p:cNvPr>
          <p:cNvSpPr txBox="1"/>
          <p:nvPr/>
        </p:nvSpPr>
        <p:spPr>
          <a:xfrm>
            <a:off x="7797798" y="81970"/>
            <a:ext cx="1466555" cy="369332"/>
          </a:xfrm>
          <a:prstGeom prst="rect">
            <a:avLst/>
          </a:prstGeom>
          <a:solidFill>
            <a:sysClr val="window" lastClr="FFFFFF"/>
          </a:solidFill>
          <a:ln w="25400" cap="flat" cmpd="sng" algn="ctr">
            <a:solidFill>
              <a:srgbClr val="F79646"/>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Spécialisation</a:t>
            </a:r>
          </a:p>
        </p:txBody>
      </p:sp>
      <p:sp>
        <p:nvSpPr>
          <p:cNvPr id="51" name="Rectangle à coins arrondis 23">
            <a:extLst>
              <a:ext uri="{FF2B5EF4-FFF2-40B4-BE49-F238E27FC236}">
                <a16:creationId xmlns:a16="http://schemas.microsoft.com/office/drawing/2014/main" id="{04D4BCE2-E5DC-4980-9DB7-9629ABC6A59A}"/>
              </a:ext>
            </a:extLst>
          </p:cNvPr>
          <p:cNvSpPr/>
          <p:nvPr/>
        </p:nvSpPr>
        <p:spPr>
          <a:xfrm>
            <a:off x="1775520" y="3389819"/>
            <a:ext cx="3678766" cy="50405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Approche Ecologique du Paysage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Calibri"/>
                <a:ea typeface="+mn-ea"/>
                <a:cs typeface="+mn-cs"/>
              </a:rPr>
              <a:t>en apprentissage</a:t>
            </a:r>
          </a:p>
        </p:txBody>
      </p:sp>
      <p:pic>
        <p:nvPicPr>
          <p:cNvPr id="52" name="Picture 16" descr="Muséum national d’Histoire naturelle, retour à la page d’accueil">
            <a:extLst>
              <a:ext uri="{FF2B5EF4-FFF2-40B4-BE49-F238E27FC236}">
                <a16:creationId xmlns:a16="http://schemas.microsoft.com/office/drawing/2014/main" id="{9D8B750F-F7E3-4322-A478-69E61D4A422D}"/>
              </a:ext>
            </a:extLst>
          </p:cNvPr>
          <p:cNvPicPr>
            <a:picLocks noChangeAspect="1" noChangeArrowheads="1"/>
          </p:cNvPicPr>
          <p:nvPr/>
        </p:nvPicPr>
        <p:blipFill>
          <a:blip r:embed="rId2" cstate="print"/>
          <a:srcRect/>
          <a:stretch>
            <a:fillRect/>
          </a:stretch>
        </p:blipFill>
        <p:spPr bwMode="auto">
          <a:xfrm>
            <a:off x="3902172" y="822631"/>
            <a:ext cx="1582269" cy="504056"/>
          </a:xfrm>
          <a:prstGeom prst="rect">
            <a:avLst/>
          </a:prstGeom>
          <a:noFill/>
        </p:spPr>
      </p:pic>
      <p:pic>
        <p:nvPicPr>
          <p:cNvPr id="53" name="Image 52" descr="logo SU.png">
            <a:extLst>
              <a:ext uri="{FF2B5EF4-FFF2-40B4-BE49-F238E27FC236}">
                <a16:creationId xmlns:a16="http://schemas.microsoft.com/office/drawing/2014/main" id="{2F79117B-430A-4B0A-9A39-7533970670C8}"/>
              </a:ext>
            </a:extLst>
          </p:cNvPr>
          <p:cNvPicPr>
            <a:picLocks noChangeAspect="1"/>
          </p:cNvPicPr>
          <p:nvPr/>
        </p:nvPicPr>
        <p:blipFill>
          <a:blip r:embed="rId3" cstate="print"/>
          <a:stretch>
            <a:fillRect/>
          </a:stretch>
        </p:blipFill>
        <p:spPr>
          <a:xfrm>
            <a:off x="1991544" y="866874"/>
            <a:ext cx="1240754" cy="504056"/>
          </a:xfrm>
          <a:prstGeom prst="rect">
            <a:avLst/>
          </a:prstGeom>
        </p:spPr>
      </p:pic>
      <p:pic>
        <p:nvPicPr>
          <p:cNvPr id="54" name="Picture 2" descr="http://www.ecoledubreuil.fr/sites/all/themes/edb_theme/images/icono-ecole.png">
            <a:extLst>
              <a:ext uri="{FF2B5EF4-FFF2-40B4-BE49-F238E27FC236}">
                <a16:creationId xmlns:a16="http://schemas.microsoft.com/office/drawing/2014/main" id="{0704FDD8-B075-4208-99CD-71BA9B07F24C}"/>
              </a:ext>
            </a:extLst>
          </p:cNvPr>
          <p:cNvPicPr>
            <a:picLocks noChangeAspect="1" noChangeArrowheads="1"/>
          </p:cNvPicPr>
          <p:nvPr/>
        </p:nvPicPr>
        <p:blipFill>
          <a:blip r:embed="rId4" cstate="print"/>
          <a:srcRect/>
          <a:stretch>
            <a:fillRect/>
          </a:stretch>
        </p:blipFill>
        <p:spPr bwMode="auto">
          <a:xfrm>
            <a:off x="2784308" y="2997848"/>
            <a:ext cx="1732934" cy="360040"/>
          </a:xfrm>
          <a:prstGeom prst="rect">
            <a:avLst/>
          </a:prstGeom>
          <a:solidFill>
            <a:sysClr val="window" lastClr="FFFFFF"/>
          </a:solidFill>
        </p:spPr>
      </p:pic>
      <p:sp>
        <p:nvSpPr>
          <p:cNvPr id="55" name="Rectangle à coins arrondis 28">
            <a:extLst>
              <a:ext uri="{FF2B5EF4-FFF2-40B4-BE49-F238E27FC236}">
                <a16:creationId xmlns:a16="http://schemas.microsoft.com/office/drawing/2014/main" id="{5716F553-73EB-4368-A6A1-4024291A9A02}"/>
              </a:ext>
            </a:extLst>
          </p:cNvPr>
          <p:cNvSpPr/>
          <p:nvPr/>
        </p:nvSpPr>
        <p:spPr>
          <a:xfrm>
            <a:off x="2380722" y="4059577"/>
            <a:ext cx="3678766" cy="438402"/>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Evolution des Génomes, des Populations et des Espèces</a:t>
            </a:r>
          </a:p>
        </p:txBody>
      </p:sp>
      <p:sp>
        <p:nvSpPr>
          <p:cNvPr id="56" name="ZoneTexte 55">
            <a:extLst>
              <a:ext uri="{FF2B5EF4-FFF2-40B4-BE49-F238E27FC236}">
                <a16:creationId xmlns:a16="http://schemas.microsoft.com/office/drawing/2014/main" id="{AD28F22E-9F63-4D47-BAE1-A1560FDD681B}"/>
              </a:ext>
            </a:extLst>
          </p:cNvPr>
          <p:cNvSpPr txBox="1"/>
          <p:nvPr/>
        </p:nvSpPr>
        <p:spPr>
          <a:xfrm>
            <a:off x="6168009" y="5281464"/>
            <a:ext cx="2934393" cy="307777"/>
          </a:xfrm>
          <a:prstGeom prst="rect">
            <a:avLst/>
          </a:prstGeom>
          <a:noFill/>
        </p:spPr>
        <p:txBody>
          <a:bodyPr wrap="none" rtlCol="0">
            <a:spAutoFit/>
          </a:bodyPr>
          <a:lstStyle/>
          <a:p>
            <a:r>
              <a:rPr lang="fr-FR" sz="1400" dirty="0">
                <a:solidFill>
                  <a:prstClr val="black"/>
                </a:solidFill>
                <a:latin typeface="Calibri"/>
              </a:rPr>
              <a:t>Commun mention Chimie et Géologie</a:t>
            </a:r>
          </a:p>
        </p:txBody>
      </p:sp>
      <p:sp>
        <p:nvSpPr>
          <p:cNvPr id="57" name="ZoneTexte 56">
            <a:extLst>
              <a:ext uri="{FF2B5EF4-FFF2-40B4-BE49-F238E27FC236}">
                <a16:creationId xmlns:a16="http://schemas.microsoft.com/office/drawing/2014/main" id="{E1A3CA64-3F5F-4A2E-8E07-43CAA963DCAE}"/>
              </a:ext>
            </a:extLst>
          </p:cNvPr>
          <p:cNvSpPr txBox="1"/>
          <p:nvPr/>
        </p:nvSpPr>
        <p:spPr>
          <a:xfrm>
            <a:off x="6179671" y="4701881"/>
            <a:ext cx="3700821" cy="307777"/>
          </a:xfrm>
          <a:prstGeom prst="rect">
            <a:avLst/>
          </a:prstGeom>
          <a:noFill/>
        </p:spPr>
        <p:txBody>
          <a:bodyPr wrap="none" rtlCol="0">
            <a:spAutoFit/>
          </a:bodyPr>
          <a:lstStyle/>
          <a:p>
            <a:r>
              <a:rPr lang="fr-FR" sz="1400" dirty="0">
                <a:solidFill>
                  <a:prstClr val="black"/>
                </a:solidFill>
                <a:latin typeface="Calibri"/>
              </a:rPr>
              <a:t>Commun mention Agro-sciences Environnement</a:t>
            </a:r>
          </a:p>
        </p:txBody>
      </p:sp>
      <p:sp>
        <p:nvSpPr>
          <p:cNvPr id="58" name="ZoneTexte 57">
            <a:extLst>
              <a:ext uri="{FF2B5EF4-FFF2-40B4-BE49-F238E27FC236}">
                <a16:creationId xmlns:a16="http://schemas.microsoft.com/office/drawing/2014/main" id="{E6CC8BC1-26BB-4DA9-AC81-97413DE31D6D}"/>
              </a:ext>
            </a:extLst>
          </p:cNvPr>
          <p:cNvSpPr txBox="1"/>
          <p:nvPr/>
        </p:nvSpPr>
        <p:spPr>
          <a:xfrm>
            <a:off x="6174366" y="5862861"/>
            <a:ext cx="2583912" cy="307777"/>
          </a:xfrm>
          <a:prstGeom prst="rect">
            <a:avLst/>
          </a:prstGeom>
          <a:noFill/>
        </p:spPr>
        <p:txBody>
          <a:bodyPr wrap="none" rtlCol="0">
            <a:spAutoFit/>
          </a:bodyPr>
          <a:lstStyle/>
          <a:p>
            <a:r>
              <a:rPr lang="fr-FR" sz="1400" dirty="0">
                <a:solidFill>
                  <a:prstClr val="black"/>
                </a:solidFill>
                <a:latin typeface="Calibri"/>
              </a:rPr>
              <a:t>Commun mention Biologie Santé</a:t>
            </a:r>
          </a:p>
        </p:txBody>
      </p:sp>
      <p:pic>
        <p:nvPicPr>
          <p:cNvPr id="59" name="Image 58">
            <a:extLst>
              <a:ext uri="{FF2B5EF4-FFF2-40B4-BE49-F238E27FC236}">
                <a16:creationId xmlns:a16="http://schemas.microsoft.com/office/drawing/2014/main" id="{EC4B927C-7AD8-4B3C-BBBF-5C1ADC8EBC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6070" y="4064097"/>
            <a:ext cx="410949" cy="583485"/>
          </a:xfrm>
          <a:prstGeom prst="rect">
            <a:avLst/>
          </a:prstGeom>
        </p:spPr>
      </p:pic>
    </p:spTree>
    <p:extLst>
      <p:ext uri="{BB962C8B-B14F-4D97-AF65-F5344CB8AC3E}">
        <p14:creationId xmlns:p14="http://schemas.microsoft.com/office/powerpoint/2010/main" val="21888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à coins arrondis 4">
            <a:extLst>
              <a:ext uri="{FF2B5EF4-FFF2-40B4-BE49-F238E27FC236}">
                <a16:creationId xmlns:a16="http://schemas.microsoft.com/office/drawing/2014/main" id="{C61C157B-77E3-4EDE-BD05-8FB93BAD8BDE}"/>
              </a:ext>
            </a:extLst>
          </p:cNvPr>
          <p:cNvSpPr/>
          <p:nvPr/>
        </p:nvSpPr>
        <p:spPr>
          <a:xfrm>
            <a:off x="1775520" y="1550438"/>
            <a:ext cx="3678766" cy="50405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Ecologie Evolutive et Fonctionnelle</a:t>
            </a:r>
          </a:p>
        </p:txBody>
      </p:sp>
      <p:sp>
        <p:nvSpPr>
          <p:cNvPr id="33" name="Rectangle à coins arrondis 5">
            <a:extLst>
              <a:ext uri="{FF2B5EF4-FFF2-40B4-BE49-F238E27FC236}">
                <a16:creationId xmlns:a16="http://schemas.microsoft.com/office/drawing/2014/main" id="{AEBD0BC2-2762-4E01-8F1C-DEC8964D58AC}"/>
              </a:ext>
            </a:extLst>
          </p:cNvPr>
          <p:cNvSpPr/>
          <p:nvPr/>
        </p:nvSpPr>
        <p:spPr>
          <a:xfrm>
            <a:off x="1769162" y="2413510"/>
            <a:ext cx="3653730" cy="50405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Ecologie de la Conservation, Ingénierie écologique : Recherche et Expertise</a:t>
            </a:r>
          </a:p>
        </p:txBody>
      </p:sp>
      <p:sp>
        <p:nvSpPr>
          <p:cNvPr id="34" name="Rectangle à coins arrondis 6">
            <a:extLst>
              <a:ext uri="{FF2B5EF4-FFF2-40B4-BE49-F238E27FC236}">
                <a16:creationId xmlns:a16="http://schemas.microsoft.com/office/drawing/2014/main" id="{E218E39F-DD8A-4FC0-BE03-463E8300BEC6}"/>
              </a:ext>
            </a:extLst>
          </p:cNvPr>
          <p:cNvSpPr/>
          <p:nvPr/>
        </p:nvSpPr>
        <p:spPr>
          <a:xfrm>
            <a:off x="2387080" y="5229200"/>
            <a:ext cx="3678766" cy="497702"/>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Pollutions chimiques et gestion environnementale</a:t>
            </a:r>
          </a:p>
        </p:txBody>
      </p:sp>
      <p:sp>
        <p:nvSpPr>
          <p:cNvPr id="35" name="Rectangle à coins arrondis 12">
            <a:extLst>
              <a:ext uri="{FF2B5EF4-FFF2-40B4-BE49-F238E27FC236}">
                <a16:creationId xmlns:a16="http://schemas.microsoft.com/office/drawing/2014/main" id="{B0B4873A-65C3-481E-9F15-351BF12F271A}"/>
              </a:ext>
            </a:extLst>
          </p:cNvPr>
          <p:cNvSpPr/>
          <p:nvPr/>
        </p:nvSpPr>
        <p:spPr>
          <a:xfrm>
            <a:off x="2495600" y="188640"/>
            <a:ext cx="3678766" cy="438402"/>
          </a:xfrm>
          <a:prstGeom prst="round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prstClr val="white"/>
                </a:solidFill>
                <a:effectLst/>
                <a:uLnTx/>
                <a:uFillTx/>
                <a:latin typeface="Calibri"/>
                <a:ea typeface="+mn-ea"/>
                <a:cs typeface="+mn-cs"/>
              </a:rPr>
              <a:t>7 Parcours de M2</a:t>
            </a:r>
          </a:p>
        </p:txBody>
      </p:sp>
      <p:sp>
        <p:nvSpPr>
          <p:cNvPr id="36" name="Rectangle à coins arrondis 13">
            <a:extLst>
              <a:ext uri="{FF2B5EF4-FFF2-40B4-BE49-F238E27FC236}">
                <a16:creationId xmlns:a16="http://schemas.microsoft.com/office/drawing/2014/main" id="{E40AB151-B88C-4B6D-A28F-96AB6F46D240}"/>
              </a:ext>
            </a:extLst>
          </p:cNvPr>
          <p:cNvSpPr/>
          <p:nvPr/>
        </p:nvSpPr>
        <p:spPr>
          <a:xfrm>
            <a:off x="2387080" y="4581128"/>
            <a:ext cx="3678766" cy="576064"/>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Agro-écologie, Connaissances, Territoires, Environnement, Sociétés</a:t>
            </a:r>
          </a:p>
        </p:txBody>
      </p:sp>
      <p:sp>
        <p:nvSpPr>
          <p:cNvPr id="37" name="Rectangle à coins arrondis 15">
            <a:extLst>
              <a:ext uri="{FF2B5EF4-FFF2-40B4-BE49-F238E27FC236}">
                <a16:creationId xmlns:a16="http://schemas.microsoft.com/office/drawing/2014/main" id="{7A164525-FC1E-4330-AB56-5AB9EFD37BFA}"/>
              </a:ext>
            </a:extLst>
          </p:cNvPr>
          <p:cNvSpPr/>
          <p:nvPr/>
        </p:nvSpPr>
        <p:spPr>
          <a:xfrm>
            <a:off x="2387080" y="5805264"/>
            <a:ext cx="3708920" cy="504056"/>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Préparation à l’agrégation SV-STU secteur B Biologie des Organismes</a:t>
            </a:r>
          </a:p>
        </p:txBody>
      </p:sp>
      <p:cxnSp>
        <p:nvCxnSpPr>
          <p:cNvPr id="38" name="Connecteur droit avec flèche 37">
            <a:extLst>
              <a:ext uri="{FF2B5EF4-FFF2-40B4-BE49-F238E27FC236}">
                <a16:creationId xmlns:a16="http://schemas.microsoft.com/office/drawing/2014/main" id="{6E2F4351-A6C5-4FE5-AFFE-E171212E7E39}"/>
              </a:ext>
            </a:extLst>
          </p:cNvPr>
          <p:cNvCxnSpPr>
            <a:stCxn id="32" idx="3"/>
          </p:cNvCxnSpPr>
          <p:nvPr/>
        </p:nvCxnSpPr>
        <p:spPr>
          <a:xfrm flipV="1">
            <a:off x="5454286" y="1052736"/>
            <a:ext cx="1073762" cy="749730"/>
          </a:xfrm>
          <a:prstGeom prst="straightConnector1">
            <a:avLst/>
          </a:prstGeom>
          <a:noFill/>
          <a:ln w="9525" cap="flat" cmpd="sng" algn="ctr">
            <a:solidFill>
              <a:srgbClr val="4F81BD">
                <a:shade val="95000"/>
                <a:satMod val="105000"/>
              </a:srgbClr>
            </a:solidFill>
            <a:prstDash val="solid"/>
            <a:tailEnd type="arrow"/>
          </a:ln>
          <a:effectLst/>
        </p:spPr>
      </p:cxnSp>
      <p:cxnSp>
        <p:nvCxnSpPr>
          <p:cNvPr id="39" name="Connecteur droit avec flèche 38">
            <a:extLst>
              <a:ext uri="{FF2B5EF4-FFF2-40B4-BE49-F238E27FC236}">
                <a16:creationId xmlns:a16="http://schemas.microsoft.com/office/drawing/2014/main" id="{4057C879-16EF-415F-A722-6EE47E4942AC}"/>
              </a:ext>
            </a:extLst>
          </p:cNvPr>
          <p:cNvCxnSpPr>
            <a:stCxn id="32" idx="3"/>
          </p:cNvCxnSpPr>
          <p:nvPr/>
        </p:nvCxnSpPr>
        <p:spPr>
          <a:xfrm flipV="1">
            <a:off x="5454286" y="1628800"/>
            <a:ext cx="1073762" cy="173666"/>
          </a:xfrm>
          <a:prstGeom prst="straightConnector1">
            <a:avLst/>
          </a:prstGeom>
          <a:noFill/>
          <a:ln w="9525" cap="flat" cmpd="sng" algn="ctr">
            <a:solidFill>
              <a:srgbClr val="4F81BD">
                <a:shade val="95000"/>
                <a:satMod val="105000"/>
              </a:srgbClr>
            </a:solidFill>
            <a:prstDash val="solid"/>
            <a:tailEnd type="arrow"/>
          </a:ln>
          <a:effectLst/>
        </p:spPr>
      </p:cxnSp>
      <p:cxnSp>
        <p:nvCxnSpPr>
          <p:cNvPr id="40" name="Connecteur droit avec flèche 39">
            <a:extLst>
              <a:ext uri="{FF2B5EF4-FFF2-40B4-BE49-F238E27FC236}">
                <a16:creationId xmlns:a16="http://schemas.microsoft.com/office/drawing/2014/main" id="{CED8F26C-8E2A-4125-8894-F3A2D0D9AE4E}"/>
              </a:ext>
            </a:extLst>
          </p:cNvPr>
          <p:cNvCxnSpPr>
            <a:stCxn id="32" idx="3"/>
          </p:cNvCxnSpPr>
          <p:nvPr/>
        </p:nvCxnSpPr>
        <p:spPr>
          <a:xfrm>
            <a:off x="5454286" y="1802466"/>
            <a:ext cx="1073762" cy="330390"/>
          </a:xfrm>
          <a:prstGeom prst="straightConnector1">
            <a:avLst/>
          </a:prstGeom>
          <a:noFill/>
          <a:ln w="9525" cap="flat" cmpd="sng" algn="ctr">
            <a:solidFill>
              <a:srgbClr val="4F81BD">
                <a:shade val="95000"/>
                <a:satMod val="105000"/>
              </a:srgbClr>
            </a:solidFill>
            <a:prstDash val="solid"/>
            <a:tailEnd type="arrow"/>
          </a:ln>
          <a:effectLst/>
        </p:spPr>
      </p:cxnSp>
      <p:sp>
        <p:nvSpPr>
          <p:cNvPr id="41" name="Rectangle à coins arrondis 38">
            <a:extLst>
              <a:ext uri="{FF2B5EF4-FFF2-40B4-BE49-F238E27FC236}">
                <a16:creationId xmlns:a16="http://schemas.microsoft.com/office/drawing/2014/main" id="{181C338B-A38D-4799-928E-A52CDE860291}"/>
              </a:ext>
            </a:extLst>
          </p:cNvPr>
          <p:cNvSpPr/>
          <p:nvPr/>
        </p:nvSpPr>
        <p:spPr>
          <a:xfrm>
            <a:off x="6672064" y="548680"/>
            <a:ext cx="2520280" cy="5040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Ecologie </a:t>
            </a:r>
            <a:r>
              <a:rPr kumimoji="0" lang="fr-FR" sz="1400" b="0" i="0" u="none" strike="noStrike" kern="0" cap="none" spc="0" normalizeH="0" baseline="0" noProof="0" dirty="0" err="1">
                <a:ln>
                  <a:noFill/>
                </a:ln>
                <a:solidFill>
                  <a:prstClr val="black"/>
                </a:solidFill>
                <a:effectLst/>
                <a:uLnTx/>
                <a:uFillTx/>
                <a:latin typeface="Calibri"/>
                <a:ea typeface="+mn-ea"/>
                <a:cs typeface="+mn-cs"/>
              </a:rPr>
              <a:t>EVolutive</a:t>
            </a:r>
            <a:endParaRPr kumimoji="0" lang="fr-FR"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42" name="Rectangle à coins arrondis 39">
            <a:extLst>
              <a:ext uri="{FF2B5EF4-FFF2-40B4-BE49-F238E27FC236}">
                <a16:creationId xmlns:a16="http://schemas.microsoft.com/office/drawing/2014/main" id="{8654BFBA-77E3-464C-9C6B-6C3F2848EFEE}"/>
              </a:ext>
            </a:extLst>
          </p:cNvPr>
          <p:cNvSpPr/>
          <p:nvPr/>
        </p:nvSpPr>
        <p:spPr>
          <a:xfrm>
            <a:off x="6672064" y="1124744"/>
            <a:ext cx="2520280" cy="5040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Ecologie Théorique et modélisation</a:t>
            </a:r>
          </a:p>
        </p:txBody>
      </p:sp>
      <p:sp>
        <p:nvSpPr>
          <p:cNvPr id="43" name="Rectangle à coins arrondis 40">
            <a:extLst>
              <a:ext uri="{FF2B5EF4-FFF2-40B4-BE49-F238E27FC236}">
                <a16:creationId xmlns:a16="http://schemas.microsoft.com/office/drawing/2014/main" id="{F8288DC6-5900-47F0-914B-9DC5B82D3454}"/>
              </a:ext>
            </a:extLst>
          </p:cNvPr>
          <p:cNvSpPr/>
          <p:nvPr/>
        </p:nvSpPr>
        <p:spPr>
          <a:xfrm>
            <a:off x="6672064" y="1700808"/>
            <a:ext cx="2520280" cy="648072"/>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Biodiversité fonctionnement des Ecosystèmes</a:t>
            </a:r>
          </a:p>
        </p:txBody>
      </p:sp>
      <p:cxnSp>
        <p:nvCxnSpPr>
          <p:cNvPr id="44" name="Connecteur droit avec flèche 43">
            <a:extLst>
              <a:ext uri="{FF2B5EF4-FFF2-40B4-BE49-F238E27FC236}">
                <a16:creationId xmlns:a16="http://schemas.microsoft.com/office/drawing/2014/main" id="{9DB5EBBC-09B2-40DA-A649-7FA43ABE66E6}"/>
              </a:ext>
            </a:extLst>
          </p:cNvPr>
          <p:cNvCxnSpPr>
            <a:stCxn id="33" idx="3"/>
          </p:cNvCxnSpPr>
          <p:nvPr/>
        </p:nvCxnSpPr>
        <p:spPr>
          <a:xfrm flipV="1">
            <a:off x="5422892" y="2485518"/>
            <a:ext cx="1098798" cy="180020"/>
          </a:xfrm>
          <a:prstGeom prst="straightConnector1">
            <a:avLst/>
          </a:prstGeom>
          <a:noFill/>
          <a:ln w="9525" cap="flat" cmpd="sng" algn="ctr">
            <a:solidFill>
              <a:srgbClr val="4F81BD">
                <a:shade val="95000"/>
                <a:satMod val="105000"/>
              </a:srgbClr>
            </a:solidFill>
            <a:prstDash val="solid"/>
            <a:tailEnd type="arrow"/>
          </a:ln>
          <a:effectLst/>
        </p:spPr>
      </p:cxnSp>
      <p:sp>
        <p:nvSpPr>
          <p:cNvPr id="45" name="Rectangle à coins arrondis 46">
            <a:extLst>
              <a:ext uri="{FF2B5EF4-FFF2-40B4-BE49-F238E27FC236}">
                <a16:creationId xmlns:a16="http://schemas.microsoft.com/office/drawing/2014/main" id="{1EA482EB-A3EC-4AED-9BFC-435B4BA45C3F}"/>
              </a:ext>
            </a:extLst>
          </p:cNvPr>
          <p:cNvSpPr/>
          <p:nvPr/>
        </p:nvSpPr>
        <p:spPr>
          <a:xfrm>
            <a:off x="6672064" y="2420888"/>
            <a:ext cx="2520280" cy="5040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Ecologie de la conservation</a:t>
            </a:r>
          </a:p>
        </p:txBody>
      </p:sp>
      <p:sp>
        <p:nvSpPr>
          <p:cNvPr id="46" name="Rectangle à coins arrondis 47">
            <a:extLst>
              <a:ext uri="{FF2B5EF4-FFF2-40B4-BE49-F238E27FC236}">
                <a16:creationId xmlns:a16="http://schemas.microsoft.com/office/drawing/2014/main" id="{83495D58-AF7C-401E-BADA-FBEA493F4F11}"/>
              </a:ext>
            </a:extLst>
          </p:cNvPr>
          <p:cNvSpPr/>
          <p:nvPr/>
        </p:nvSpPr>
        <p:spPr>
          <a:xfrm>
            <a:off x="6672064" y="2996952"/>
            <a:ext cx="2520280" cy="5040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Ingénierie écologique</a:t>
            </a:r>
          </a:p>
        </p:txBody>
      </p:sp>
      <p:sp>
        <p:nvSpPr>
          <p:cNvPr id="47" name="Rectangle à coins arrondis 48">
            <a:extLst>
              <a:ext uri="{FF2B5EF4-FFF2-40B4-BE49-F238E27FC236}">
                <a16:creationId xmlns:a16="http://schemas.microsoft.com/office/drawing/2014/main" id="{3A6E3E6F-083A-4379-B04D-6B44BADCC073}"/>
              </a:ext>
            </a:extLst>
          </p:cNvPr>
          <p:cNvSpPr/>
          <p:nvPr/>
        </p:nvSpPr>
        <p:spPr>
          <a:xfrm>
            <a:off x="6672064" y="3573016"/>
            <a:ext cx="2520280" cy="50405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Expertise Faune Flore</a:t>
            </a:r>
          </a:p>
        </p:txBody>
      </p:sp>
      <p:cxnSp>
        <p:nvCxnSpPr>
          <p:cNvPr id="48" name="Connecteur droit avec flèche 47">
            <a:extLst>
              <a:ext uri="{FF2B5EF4-FFF2-40B4-BE49-F238E27FC236}">
                <a16:creationId xmlns:a16="http://schemas.microsoft.com/office/drawing/2014/main" id="{06594E8D-85BB-4FB1-87D4-F054F5191569}"/>
              </a:ext>
            </a:extLst>
          </p:cNvPr>
          <p:cNvCxnSpPr>
            <a:stCxn id="33" idx="3"/>
          </p:cNvCxnSpPr>
          <p:nvPr/>
        </p:nvCxnSpPr>
        <p:spPr>
          <a:xfrm>
            <a:off x="5422892" y="2665538"/>
            <a:ext cx="1098798" cy="324036"/>
          </a:xfrm>
          <a:prstGeom prst="straightConnector1">
            <a:avLst/>
          </a:prstGeom>
          <a:noFill/>
          <a:ln w="9525" cap="flat" cmpd="sng" algn="ctr">
            <a:solidFill>
              <a:srgbClr val="4F81BD">
                <a:shade val="95000"/>
                <a:satMod val="105000"/>
              </a:srgbClr>
            </a:solidFill>
            <a:prstDash val="solid"/>
            <a:tailEnd type="arrow"/>
          </a:ln>
          <a:effectLst/>
        </p:spPr>
      </p:cxnSp>
      <p:cxnSp>
        <p:nvCxnSpPr>
          <p:cNvPr id="49" name="Connecteur droit avec flèche 48">
            <a:extLst>
              <a:ext uri="{FF2B5EF4-FFF2-40B4-BE49-F238E27FC236}">
                <a16:creationId xmlns:a16="http://schemas.microsoft.com/office/drawing/2014/main" id="{4F1256EA-8B84-4F68-B9ED-FD3D73F03CF2}"/>
              </a:ext>
            </a:extLst>
          </p:cNvPr>
          <p:cNvCxnSpPr>
            <a:stCxn id="33" idx="3"/>
          </p:cNvCxnSpPr>
          <p:nvPr/>
        </p:nvCxnSpPr>
        <p:spPr>
          <a:xfrm>
            <a:off x="5422892" y="2665538"/>
            <a:ext cx="1170806" cy="900100"/>
          </a:xfrm>
          <a:prstGeom prst="straightConnector1">
            <a:avLst/>
          </a:prstGeom>
          <a:noFill/>
          <a:ln w="9525" cap="flat" cmpd="sng" algn="ctr">
            <a:solidFill>
              <a:srgbClr val="4F81BD">
                <a:shade val="95000"/>
                <a:satMod val="105000"/>
              </a:srgbClr>
            </a:solidFill>
            <a:prstDash val="solid"/>
            <a:tailEnd type="arrow"/>
          </a:ln>
          <a:effectLst/>
        </p:spPr>
      </p:cxnSp>
      <p:sp>
        <p:nvSpPr>
          <p:cNvPr id="50" name="ZoneTexte 49">
            <a:extLst>
              <a:ext uri="{FF2B5EF4-FFF2-40B4-BE49-F238E27FC236}">
                <a16:creationId xmlns:a16="http://schemas.microsoft.com/office/drawing/2014/main" id="{83875BC4-D7F6-4A81-9B39-9BF62924A1DD}"/>
              </a:ext>
            </a:extLst>
          </p:cNvPr>
          <p:cNvSpPr txBox="1"/>
          <p:nvPr/>
        </p:nvSpPr>
        <p:spPr>
          <a:xfrm>
            <a:off x="7797798" y="81970"/>
            <a:ext cx="1466555" cy="369332"/>
          </a:xfrm>
          <a:prstGeom prst="rect">
            <a:avLst/>
          </a:prstGeom>
          <a:solidFill>
            <a:sysClr val="window" lastClr="FFFFFF"/>
          </a:solidFill>
          <a:ln w="25400" cap="flat" cmpd="sng" algn="ctr">
            <a:solidFill>
              <a:srgbClr val="F79646"/>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Calibri"/>
                <a:ea typeface="+mn-ea"/>
                <a:cs typeface="+mn-cs"/>
              </a:rPr>
              <a:t>Spécialisation</a:t>
            </a:r>
          </a:p>
        </p:txBody>
      </p:sp>
      <p:sp>
        <p:nvSpPr>
          <p:cNvPr id="51" name="Rectangle à coins arrondis 23">
            <a:extLst>
              <a:ext uri="{FF2B5EF4-FFF2-40B4-BE49-F238E27FC236}">
                <a16:creationId xmlns:a16="http://schemas.microsoft.com/office/drawing/2014/main" id="{04D4BCE2-E5DC-4980-9DB7-9629ABC6A59A}"/>
              </a:ext>
            </a:extLst>
          </p:cNvPr>
          <p:cNvSpPr/>
          <p:nvPr/>
        </p:nvSpPr>
        <p:spPr>
          <a:xfrm>
            <a:off x="1775520" y="3389819"/>
            <a:ext cx="3678766" cy="50405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a:ea typeface="+mn-ea"/>
                <a:cs typeface="+mn-cs"/>
              </a:rPr>
              <a:t>Approche Ecologique du Paysage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Calibri"/>
                <a:ea typeface="+mn-ea"/>
                <a:cs typeface="+mn-cs"/>
              </a:rPr>
              <a:t>en apprentissage</a:t>
            </a:r>
          </a:p>
        </p:txBody>
      </p:sp>
      <p:pic>
        <p:nvPicPr>
          <p:cNvPr id="52" name="Picture 16" descr="Muséum national d’Histoire naturelle, retour à la page d’accueil">
            <a:extLst>
              <a:ext uri="{FF2B5EF4-FFF2-40B4-BE49-F238E27FC236}">
                <a16:creationId xmlns:a16="http://schemas.microsoft.com/office/drawing/2014/main" id="{9D8B750F-F7E3-4322-A478-69E61D4A422D}"/>
              </a:ext>
            </a:extLst>
          </p:cNvPr>
          <p:cNvPicPr>
            <a:picLocks noChangeAspect="1" noChangeArrowheads="1"/>
          </p:cNvPicPr>
          <p:nvPr/>
        </p:nvPicPr>
        <p:blipFill>
          <a:blip r:embed="rId2" cstate="print"/>
          <a:srcRect/>
          <a:stretch>
            <a:fillRect/>
          </a:stretch>
        </p:blipFill>
        <p:spPr bwMode="auto">
          <a:xfrm>
            <a:off x="3902172" y="822631"/>
            <a:ext cx="1582269" cy="504056"/>
          </a:xfrm>
          <a:prstGeom prst="rect">
            <a:avLst/>
          </a:prstGeom>
          <a:noFill/>
        </p:spPr>
      </p:pic>
      <p:pic>
        <p:nvPicPr>
          <p:cNvPr id="53" name="Image 52" descr="logo SU.png">
            <a:extLst>
              <a:ext uri="{FF2B5EF4-FFF2-40B4-BE49-F238E27FC236}">
                <a16:creationId xmlns:a16="http://schemas.microsoft.com/office/drawing/2014/main" id="{2F79117B-430A-4B0A-9A39-7533970670C8}"/>
              </a:ext>
            </a:extLst>
          </p:cNvPr>
          <p:cNvPicPr>
            <a:picLocks noChangeAspect="1"/>
          </p:cNvPicPr>
          <p:nvPr/>
        </p:nvPicPr>
        <p:blipFill>
          <a:blip r:embed="rId3" cstate="print"/>
          <a:stretch>
            <a:fillRect/>
          </a:stretch>
        </p:blipFill>
        <p:spPr>
          <a:xfrm>
            <a:off x="1991544" y="866874"/>
            <a:ext cx="1240754" cy="504056"/>
          </a:xfrm>
          <a:prstGeom prst="rect">
            <a:avLst/>
          </a:prstGeom>
        </p:spPr>
      </p:pic>
      <p:pic>
        <p:nvPicPr>
          <p:cNvPr id="54" name="Picture 2" descr="http://www.ecoledubreuil.fr/sites/all/themes/edb_theme/images/icono-ecole.png">
            <a:extLst>
              <a:ext uri="{FF2B5EF4-FFF2-40B4-BE49-F238E27FC236}">
                <a16:creationId xmlns:a16="http://schemas.microsoft.com/office/drawing/2014/main" id="{0704FDD8-B075-4208-99CD-71BA9B07F24C}"/>
              </a:ext>
            </a:extLst>
          </p:cNvPr>
          <p:cNvPicPr>
            <a:picLocks noChangeAspect="1" noChangeArrowheads="1"/>
          </p:cNvPicPr>
          <p:nvPr/>
        </p:nvPicPr>
        <p:blipFill>
          <a:blip r:embed="rId4" cstate="print"/>
          <a:srcRect/>
          <a:stretch>
            <a:fillRect/>
          </a:stretch>
        </p:blipFill>
        <p:spPr bwMode="auto">
          <a:xfrm>
            <a:off x="2784308" y="2997848"/>
            <a:ext cx="1732934" cy="360040"/>
          </a:xfrm>
          <a:prstGeom prst="rect">
            <a:avLst/>
          </a:prstGeom>
          <a:solidFill>
            <a:sysClr val="window" lastClr="FFFFFF"/>
          </a:solidFill>
        </p:spPr>
      </p:pic>
      <p:sp>
        <p:nvSpPr>
          <p:cNvPr id="55" name="Rectangle à coins arrondis 28">
            <a:extLst>
              <a:ext uri="{FF2B5EF4-FFF2-40B4-BE49-F238E27FC236}">
                <a16:creationId xmlns:a16="http://schemas.microsoft.com/office/drawing/2014/main" id="{5716F553-73EB-4368-A6A1-4024291A9A02}"/>
              </a:ext>
            </a:extLst>
          </p:cNvPr>
          <p:cNvSpPr/>
          <p:nvPr/>
        </p:nvSpPr>
        <p:spPr>
          <a:xfrm>
            <a:off x="2380722" y="4059577"/>
            <a:ext cx="3678766" cy="438402"/>
          </a:xfrm>
          <a:prstGeom prst="round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Evolution des Génomes, des Populations et des Espèces</a:t>
            </a:r>
          </a:p>
        </p:txBody>
      </p:sp>
      <p:sp>
        <p:nvSpPr>
          <p:cNvPr id="56" name="ZoneTexte 55">
            <a:extLst>
              <a:ext uri="{FF2B5EF4-FFF2-40B4-BE49-F238E27FC236}">
                <a16:creationId xmlns:a16="http://schemas.microsoft.com/office/drawing/2014/main" id="{AD28F22E-9F63-4D47-BAE1-A1560FDD681B}"/>
              </a:ext>
            </a:extLst>
          </p:cNvPr>
          <p:cNvSpPr txBox="1"/>
          <p:nvPr/>
        </p:nvSpPr>
        <p:spPr>
          <a:xfrm>
            <a:off x="6168009" y="5281464"/>
            <a:ext cx="2934393" cy="307777"/>
          </a:xfrm>
          <a:prstGeom prst="rect">
            <a:avLst/>
          </a:prstGeom>
          <a:noFill/>
        </p:spPr>
        <p:txBody>
          <a:bodyPr wrap="none" rtlCol="0">
            <a:spAutoFit/>
          </a:bodyPr>
          <a:lstStyle/>
          <a:p>
            <a:r>
              <a:rPr lang="fr-FR" sz="1400" dirty="0">
                <a:solidFill>
                  <a:prstClr val="black"/>
                </a:solidFill>
                <a:latin typeface="Calibri"/>
              </a:rPr>
              <a:t>Commun mention Chimie et Géologie</a:t>
            </a:r>
          </a:p>
        </p:txBody>
      </p:sp>
      <p:sp>
        <p:nvSpPr>
          <p:cNvPr id="57" name="ZoneTexte 56">
            <a:extLst>
              <a:ext uri="{FF2B5EF4-FFF2-40B4-BE49-F238E27FC236}">
                <a16:creationId xmlns:a16="http://schemas.microsoft.com/office/drawing/2014/main" id="{E1A3CA64-3F5F-4A2E-8E07-43CAA963DCAE}"/>
              </a:ext>
            </a:extLst>
          </p:cNvPr>
          <p:cNvSpPr txBox="1"/>
          <p:nvPr/>
        </p:nvSpPr>
        <p:spPr>
          <a:xfrm>
            <a:off x="6179671" y="4701881"/>
            <a:ext cx="3700821" cy="307777"/>
          </a:xfrm>
          <a:prstGeom prst="rect">
            <a:avLst/>
          </a:prstGeom>
          <a:noFill/>
        </p:spPr>
        <p:txBody>
          <a:bodyPr wrap="none" rtlCol="0">
            <a:spAutoFit/>
          </a:bodyPr>
          <a:lstStyle/>
          <a:p>
            <a:r>
              <a:rPr lang="fr-FR" sz="1400" dirty="0">
                <a:solidFill>
                  <a:prstClr val="black"/>
                </a:solidFill>
                <a:latin typeface="Calibri"/>
              </a:rPr>
              <a:t>Commun mention Agro-sciences Environnement</a:t>
            </a:r>
          </a:p>
        </p:txBody>
      </p:sp>
      <p:sp>
        <p:nvSpPr>
          <p:cNvPr id="58" name="ZoneTexte 57">
            <a:extLst>
              <a:ext uri="{FF2B5EF4-FFF2-40B4-BE49-F238E27FC236}">
                <a16:creationId xmlns:a16="http://schemas.microsoft.com/office/drawing/2014/main" id="{E6CC8BC1-26BB-4DA9-AC81-97413DE31D6D}"/>
              </a:ext>
            </a:extLst>
          </p:cNvPr>
          <p:cNvSpPr txBox="1"/>
          <p:nvPr/>
        </p:nvSpPr>
        <p:spPr>
          <a:xfrm>
            <a:off x="6174366" y="5862861"/>
            <a:ext cx="2583912" cy="307777"/>
          </a:xfrm>
          <a:prstGeom prst="rect">
            <a:avLst/>
          </a:prstGeom>
          <a:noFill/>
        </p:spPr>
        <p:txBody>
          <a:bodyPr wrap="none" rtlCol="0">
            <a:spAutoFit/>
          </a:bodyPr>
          <a:lstStyle/>
          <a:p>
            <a:r>
              <a:rPr lang="fr-FR" sz="1400" dirty="0">
                <a:solidFill>
                  <a:prstClr val="black"/>
                </a:solidFill>
                <a:latin typeface="Calibri"/>
              </a:rPr>
              <a:t>Commun mention Biologie Santé</a:t>
            </a:r>
          </a:p>
        </p:txBody>
      </p:sp>
      <p:pic>
        <p:nvPicPr>
          <p:cNvPr id="59" name="Image 58">
            <a:extLst>
              <a:ext uri="{FF2B5EF4-FFF2-40B4-BE49-F238E27FC236}">
                <a16:creationId xmlns:a16="http://schemas.microsoft.com/office/drawing/2014/main" id="{EC4B927C-7AD8-4B3C-BBBF-5C1ADC8EBC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6070" y="4064097"/>
            <a:ext cx="410949" cy="583485"/>
          </a:xfrm>
          <a:prstGeom prst="rect">
            <a:avLst/>
          </a:prstGeom>
        </p:spPr>
      </p:pic>
      <p:sp>
        <p:nvSpPr>
          <p:cNvPr id="31" name="Rectangle à coins arrondis 37">
            <a:extLst>
              <a:ext uri="{FF2B5EF4-FFF2-40B4-BE49-F238E27FC236}">
                <a16:creationId xmlns:a16="http://schemas.microsoft.com/office/drawing/2014/main" id="{6768565B-8FF3-40FD-8EC4-B9E13B0446D8}"/>
              </a:ext>
            </a:extLst>
          </p:cNvPr>
          <p:cNvSpPr/>
          <p:nvPr/>
        </p:nvSpPr>
        <p:spPr>
          <a:xfrm rot="752013">
            <a:off x="6329272" y="4617132"/>
            <a:ext cx="3678766" cy="1080120"/>
          </a:xfrm>
          <a:prstGeom prst="round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white"/>
                </a:solidFill>
                <a:effectLst/>
                <a:uLnTx/>
                <a:uFillTx/>
                <a:latin typeface="Calibri"/>
                <a:ea typeface="+mn-ea"/>
                <a:cs typeface="+mn-cs"/>
              </a:rPr>
              <a:t>Apprentissage ou Stage</a:t>
            </a:r>
            <a:r>
              <a:rPr kumimoji="0" lang="fr-FR" sz="2000" b="0" i="0" u="none" strike="noStrike" kern="0" cap="none" spc="0" normalizeH="0" baseline="0" noProof="0" dirty="0">
                <a:ln>
                  <a:noFill/>
                </a:ln>
                <a:solidFill>
                  <a:prstClr val="white"/>
                </a:solidFill>
                <a:effectLst/>
                <a:uLnTx/>
                <a:uFillTx/>
                <a:latin typeface="Calibri"/>
                <a:ea typeface="+mn-ea"/>
                <a:cs typeface="+mn-cs"/>
              </a:rPr>
              <a:t> </a:t>
            </a:r>
            <a:r>
              <a:rPr kumimoji="0" lang="fr-FR" sz="2000" b="1" i="0" u="none" strike="noStrike" kern="0" cap="none" spc="0" normalizeH="0" baseline="0" noProof="0" dirty="0">
                <a:ln>
                  <a:noFill/>
                </a:ln>
                <a:solidFill>
                  <a:prstClr val="white"/>
                </a:solidFill>
                <a:effectLst/>
                <a:uLnTx/>
                <a:uFillTx/>
                <a:latin typeface="Calibri"/>
                <a:ea typeface="+mn-ea"/>
                <a:cs typeface="+mn-cs"/>
              </a:rPr>
              <a:t>de 4 à 6 mois </a:t>
            </a:r>
            <a:r>
              <a:rPr kumimoji="0" lang="fr-FR" sz="2000" b="0" i="0" u="none" strike="noStrike" kern="0" cap="none" spc="0" normalizeH="0" baseline="0" noProof="0" dirty="0">
                <a:ln>
                  <a:noFill/>
                </a:ln>
                <a:solidFill>
                  <a:prstClr val="white"/>
                </a:solidFill>
                <a:effectLst/>
                <a:uLnTx/>
                <a:uFillTx/>
                <a:latin typeface="Calibri"/>
                <a:ea typeface="+mn-ea"/>
                <a:cs typeface="+mn-cs"/>
              </a:rPr>
              <a:t>en laboratoire ou en entreprise</a:t>
            </a:r>
          </a:p>
        </p:txBody>
      </p:sp>
    </p:spTree>
    <p:extLst>
      <p:ext uri="{BB962C8B-B14F-4D97-AF65-F5344CB8AC3E}">
        <p14:creationId xmlns:p14="http://schemas.microsoft.com/office/powerpoint/2010/main" val="3343189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re 1">
            <a:extLst>
              <a:ext uri="{FF2B5EF4-FFF2-40B4-BE49-F238E27FC236}">
                <a16:creationId xmlns:a16="http://schemas.microsoft.com/office/drawing/2014/main" id="{0EA848A4-AF92-43BC-B5B4-115578EF7B4A}"/>
              </a:ext>
            </a:extLst>
          </p:cNvPr>
          <p:cNvSpPr txBox="1">
            <a:spLocks/>
          </p:cNvSpPr>
          <p:nvPr/>
        </p:nvSpPr>
        <p:spPr>
          <a:xfrm>
            <a:off x="90162" y="280815"/>
            <a:ext cx="10124424" cy="1143000"/>
          </a:xfrm>
          <a:prstGeom prst="rect">
            <a:avLst/>
          </a:prstGeom>
        </p:spPr>
        <p:txBody>
          <a:bodyPr vert="horz" lIns="91440" tIns="45720" rIns="91440" bIns="45720" rtlCol="0" anchor="ctr">
            <a:normAutofit/>
          </a:bodyPr>
          <a:lstStyle>
            <a:lvl1pPr>
              <a:lnSpc>
                <a:spcPct val="90000"/>
              </a:lnSpc>
              <a:spcBef>
                <a:spcPct val="0"/>
              </a:spcBef>
              <a:buNone/>
              <a:defRPr sz="4000" b="1">
                <a:solidFill>
                  <a:srgbClr val="313E48"/>
                </a:solidFill>
                <a:latin typeface="+mj-lt"/>
                <a:ea typeface="+mj-ea"/>
                <a:cs typeface="+mj-cs"/>
              </a:defRPr>
            </a:lvl1pPr>
          </a:lstStyle>
          <a:p>
            <a:r>
              <a:rPr lang="fr-FR" sz="3400" dirty="0"/>
              <a:t>Devenir des étudiants des parcours écologie enquête à 1 et 2 ans</a:t>
            </a:r>
          </a:p>
        </p:txBody>
      </p:sp>
      <p:sp>
        <p:nvSpPr>
          <p:cNvPr id="87" name="ZoneTexte 86">
            <a:extLst>
              <a:ext uri="{FF2B5EF4-FFF2-40B4-BE49-F238E27FC236}">
                <a16:creationId xmlns:a16="http://schemas.microsoft.com/office/drawing/2014/main" id="{05FB69AF-46F9-4B61-A4C0-38BEFCDC3776}"/>
              </a:ext>
            </a:extLst>
          </p:cNvPr>
          <p:cNvSpPr txBox="1"/>
          <p:nvPr/>
        </p:nvSpPr>
        <p:spPr>
          <a:xfrm>
            <a:off x="6861605" y="3227915"/>
            <a:ext cx="2145203" cy="646331"/>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MAIS Effectifs limités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ea typeface="+mn-ea"/>
                <a:cs typeface="+mn-cs"/>
              </a:rPr>
              <a:t>40 places en M1.</a:t>
            </a:r>
          </a:p>
        </p:txBody>
      </p:sp>
      <p:pic>
        <p:nvPicPr>
          <p:cNvPr id="89" name="Picture 4" descr="Résultat de recherche d'images pour &quot;ONEMA&quot;">
            <a:extLst>
              <a:ext uri="{FF2B5EF4-FFF2-40B4-BE49-F238E27FC236}">
                <a16:creationId xmlns:a16="http://schemas.microsoft.com/office/drawing/2014/main" id="{08357F9B-50D5-48A2-8DB4-BDED13A080BF}"/>
              </a:ext>
            </a:extLst>
          </p:cNvPr>
          <p:cNvPicPr>
            <a:picLocks noChangeAspect="1" noChangeArrowheads="1"/>
          </p:cNvPicPr>
          <p:nvPr/>
        </p:nvPicPr>
        <p:blipFill>
          <a:blip r:embed="rId2" cstate="print"/>
          <a:srcRect/>
          <a:stretch>
            <a:fillRect/>
          </a:stretch>
        </p:blipFill>
        <p:spPr bwMode="auto">
          <a:xfrm>
            <a:off x="5303642" y="1910415"/>
            <a:ext cx="1296144" cy="510493"/>
          </a:xfrm>
          <a:prstGeom prst="rect">
            <a:avLst/>
          </a:prstGeom>
          <a:noFill/>
        </p:spPr>
      </p:pic>
      <p:pic>
        <p:nvPicPr>
          <p:cNvPr id="90" name="Picture 6" descr="Résultat de recherche d'images">
            <a:extLst>
              <a:ext uri="{FF2B5EF4-FFF2-40B4-BE49-F238E27FC236}">
                <a16:creationId xmlns:a16="http://schemas.microsoft.com/office/drawing/2014/main" id="{93623AE0-365F-4701-8AAE-A416FC65D44C}"/>
              </a:ext>
            </a:extLst>
          </p:cNvPr>
          <p:cNvPicPr>
            <a:picLocks noChangeAspect="1" noChangeArrowheads="1"/>
          </p:cNvPicPr>
          <p:nvPr/>
        </p:nvPicPr>
        <p:blipFill>
          <a:blip r:embed="rId3" cstate="print"/>
          <a:srcRect/>
          <a:stretch>
            <a:fillRect/>
          </a:stretch>
        </p:blipFill>
        <p:spPr bwMode="auto">
          <a:xfrm>
            <a:off x="9313594" y="2420908"/>
            <a:ext cx="1268403" cy="731080"/>
          </a:xfrm>
          <a:prstGeom prst="rect">
            <a:avLst/>
          </a:prstGeom>
          <a:noFill/>
        </p:spPr>
      </p:pic>
      <p:pic>
        <p:nvPicPr>
          <p:cNvPr id="91" name="Picture 8" descr="Résultat de recherche d'images pour &quot;PNR&quot;">
            <a:extLst>
              <a:ext uri="{FF2B5EF4-FFF2-40B4-BE49-F238E27FC236}">
                <a16:creationId xmlns:a16="http://schemas.microsoft.com/office/drawing/2014/main" id="{096BB23A-BDDE-4A5A-8CFB-59BF8A402DC6}"/>
              </a:ext>
            </a:extLst>
          </p:cNvPr>
          <p:cNvPicPr>
            <a:picLocks noChangeAspect="1" noChangeArrowheads="1"/>
          </p:cNvPicPr>
          <p:nvPr/>
        </p:nvPicPr>
        <p:blipFill>
          <a:blip r:embed="rId4" cstate="print"/>
          <a:srcRect/>
          <a:stretch>
            <a:fillRect/>
          </a:stretch>
        </p:blipFill>
        <p:spPr bwMode="auto">
          <a:xfrm>
            <a:off x="9517460" y="1668481"/>
            <a:ext cx="576064" cy="661968"/>
          </a:xfrm>
          <a:prstGeom prst="rect">
            <a:avLst/>
          </a:prstGeom>
          <a:noFill/>
        </p:spPr>
      </p:pic>
      <p:pic>
        <p:nvPicPr>
          <p:cNvPr id="92" name="Picture 10" descr="Résultat de recherche d'images pour &quot;cnrs logo&quot;">
            <a:extLst>
              <a:ext uri="{FF2B5EF4-FFF2-40B4-BE49-F238E27FC236}">
                <a16:creationId xmlns:a16="http://schemas.microsoft.com/office/drawing/2014/main" id="{F4F30FA4-EF56-4C75-AA7A-A13E998DA630}"/>
              </a:ext>
            </a:extLst>
          </p:cNvPr>
          <p:cNvPicPr>
            <a:picLocks noChangeAspect="1" noChangeArrowheads="1"/>
          </p:cNvPicPr>
          <p:nvPr/>
        </p:nvPicPr>
        <p:blipFill>
          <a:blip r:embed="rId5" cstate="print"/>
          <a:srcRect/>
          <a:stretch>
            <a:fillRect/>
          </a:stretch>
        </p:blipFill>
        <p:spPr bwMode="auto">
          <a:xfrm>
            <a:off x="11226050" y="307339"/>
            <a:ext cx="504056" cy="504056"/>
          </a:xfrm>
          <a:prstGeom prst="rect">
            <a:avLst/>
          </a:prstGeom>
          <a:noFill/>
        </p:spPr>
      </p:pic>
      <p:pic>
        <p:nvPicPr>
          <p:cNvPr id="93" name="Picture 14" descr="Résultat de recherche d'images pour &quot;ecosphere bureau d'études&quot;">
            <a:extLst>
              <a:ext uri="{FF2B5EF4-FFF2-40B4-BE49-F238E27FC236}">
                <a16:creationId xmlns:a16="http://schemas.microsoft.com/office/drawing/2014/main" id="{38D57F75-C09A-42F7-A07B-57B16E9D1AB0}"/>
              </a:ext>
            </a:extLst>
          </p:cNvPr>
          <p:cNvPicPr>
            <a:picLocks noChangeAspect="1" noChangeArrowheads="1"/>
          </p:cNvPicPr>
          <p:nvPr/>
        </p:nvPicPr>
        <p:blipFill>
          <a:blip r:embed="rId6" cstate="print"/>
          <a:srcRect/>
          <a:stretch>
            <a:fillRect/>
          </a:stretch>
        </p:blipFill>
        <p:spPr bwMode="auto">
          <a:xfrm>
            <a:off x="6666132" y="4129655"/>
            <a:ext cx="792088" cy="682655"/>
          </a:xfrm>
          <a:prstGeom prst="rect">
            <a:avLst/>
          </a:prstGeom>
          <a:noFill/>
        </p:spPr>
      </p:pic>
      <p:pic>
        <p:nvPicPr>
          <p:cNvPr id="94" name="Picture 16" descr="Résultat de recherche d'images pour &quot;EDF&quot;">
            <a:extLst>
              <a:ext uri="{FF2B5EF4-FFF2-40B4-BE49-F238E27FC236}">
                <a16:creationId xmlns:a16="http://schemas.microsoft.com/office/drawing/2014/main" id="{0362CBA4-144F-445E-98DD-D7872365EB57}"/>
              </a:ext>
            </a:extLst>
          </p:cNvPr>
          <p:cNvPicPr>
            <a:picLocks noChangeAspect="1" noChangeArrowheads="1"/>
          </p:cNvPicPr>
          <p:nvPr/>
        </p:nvPicPr>
        <p:blipFill>
          <a:blip r:embed="rId7" cstate="print"/>
          <a:srcRect/>
          <a:stretch>
            <a:fillRect/>
          </a:stretch>
        </p:blipFill>
        <p:spPr bwMode="auto">
          <a:xfrm>
            <a:off x="8344381" y="4075332"/>
            <a:ext cx="648072" cy="650232"/>
          </a:xfrm>
          <a:prstGeom prst="rect">
            <a:avLst/>
          </a:prstGeom>
          <a:noFill/>
        </p:spPr>
      </p:pic>
      <p:pic>
        <p:nvPicPr>
          <p:cNvPr id="95" name="Picture 18" descr="Résultat de recherche d'images pour &quot;ENGIE&quot;">
            <a:extLst>
              <a:ext uri="{FF2B5EF4-FFF2-40B4-BE49-F238E27FC236}">
                <a16:creationId xmlns:a16="http://schemas.microsoft.com/office/drawing/2014/main" id="{68602477-958C-413F-B739-C9669926153A}"/>
              </a:ext>
            </a:extLst>
          </p:cNvPr>
          <p:cNvPicPr>
            <a:picLocks noChangeAspect="1" noChangeArrowheads="1"/>
          </p:cNvPicPr>
          <p:nvPr/>
        </p:nvPicPr>
        <p:blipFill>
          <a:blip r:embed="rId8" cstate="print"/>
          <a:srcRect/>
          <a:stretch>
            <a:fillRect/>
          </a:stretch>
        </p:blipFill>
        <p:spPr bwMode="auto">
          <a:xfrm>
            <a:off x="6861605" y="5035763"/>
            <a:ext cx="1440160" cy="370124"/>
          </a:xfrm>
          <a:prstGeom prst="rect">
            <a:avLst/>
          </a:prstGeom>
          <a:noFill/>
        </p:spPr>
      </p:pic>
      <p:pic>
        <p:nvPicPr>
          <p:cNvPr id="96" name="Picture 20" descr="Résultat de recherche d'images pour &quot;Departement essonne logo&quot;">
            <a:extLst>
              <a:ext uri="{FF2B5EF4-FFF2-40B4-BE49-F238E27FC236}">
                <a16:creationId xmlns:a16="http://schemas.microsoft.com/office/drawing/2014/main" id="{331874A0-02EE-4CF1-BA1D-A2001045FE99}"/>
              </a:ext>
            </a:extLst>
          </p:cNvPr>
          <p:cNvPicPr>
            <a:picLocks noChangeAspect="1" noChangeArrowheads="1"/>
          </p:cNvPicPr>
          <p:nvPr/>
        </p:nvPicPr>
        <p:blipFill>
          <a:blip r:embed="rId9" cstate="print"/>
          <a:srcRect/>
          <a:stretch>
            <a:fillRect/>
          </a:stretch>
        </p:blipFill>
        <p:spPr bwMode="auto">
          <a:xfrm>
            <a:off x="8723747" y="4894106"/>
            <a:ext cx="720079" cy="392663"/>
          </a:xfrm>
          <a:prstGeom prst="rect">
            <a:avLst/>
          </a:prstGeom>
          <a:noFill/>
        </p:spPr>
      </p:pic>
      <p:pic>
        <p:nvPicPr>
          <p:cNvPr id="97" name="Picture 22" descr="Résultat de recherche d'images pour &quot;observatoire de la biodiversité&quot;">
            <a:extLst>
              <a:ext uri="{FF2B5EF4-FFF2-40B4-BE49-F238E27FC236}">
                <a16:creationId xmlns:a16="http://schemas.microsoft.com/office/drawing/2014/main" id="{4A4994EB-29A1-4806-A1D0-5070FCFE4EDC}"/>
              </a:ext>
            </a:extLst>
          </p:cNvPr>
          <p:cNvPicPr>
            <a:picLocks noChangeAspect="1" noChangeArrowheads="1"/>
          </p:cNvPicPr>
          <p:nvPr/>
        </p:nvPicPr>
        <p:blipFill>
          <a:blip r:embed="rId10" cstate="print"/>
          <a:srcRect/>
          <a:stretch>
            <a:fillRect/>
          </a:stretch>
        </p:blipFill>
        <p:spPr bwMode="auto">
          <a:xfrm>
            <a:off x="6854087" y="5677772"/>
            <a:ext cx="864096" cy="759709"/>
          </a:xfrm>
          <a:prstGeom prst="rect">
            <a:avLst/>
          </a:prstGeom>
          <a:noFill/>
        </p:spPr>
      </p:pic>
      <p:pic>
        <p:nvPicPr>
          <p:cNvPr id="98" name="Picture 26" descr="Résultat de recherche d'images pour &quot;DREAL&quot;">
            <a:extLst>
              <a:ext uri="{FF2B5EF4-FFF2-40B4-BE49-F238E27FC236}">
                <a16:creationId xmlns:a16="http://schemas.microsoft.com/office/drawing/2014/main" id="{D44A7F27-A561-4F74-BE30-3421EF6CF53C}"/>
              </a:ext>
            </a:extLst>
          </p:cNvPr>
          <p:cNvPicPr>
            <a:picLocks noChangeAspect="1" noChangeArrowheads="1"/>
          </p:cNvPicPr>
          <p:nvPr/>
        </p:nvPicPr>
        <p:blipFill>
          <a:blip r:embed="rId11" cstate="print"/>
          <a:srcRect/>
          <a:stretch>
            <a:fillRect/>
          </a:stretch>
        </p:blipFill>
        <p:spPr bwMode="auto">
          <a:xfrm>
            <a:off x="8645219" y="5727173"/>
            <a:ext cx="518185" cy="660905"/>
          </a:xfrm>
          <a:prstGeom prst="rect">
            <a:avLst/>
          </a:prstGeom>
          <a:noFill/>
        </p:spPr>
      </p:pic>
      <p:pic>
        <p:nvPicPr>
          <p:cNvPr id="99" name="Picture 28" descr="Résultat de recherche d'images pour &quot;Veolia&quot;">
            <a:extLst>
              <a:ext uri="{FF2B5EF4-FFF2-40B4-BE49-F238E27FC236}">
                <a16:creationId xmlns:a16="http://schemas.microsoft.com/office/drawing/2014/main" id="{7EAFC392-4AE2-48D1-B8B8-D5C2EDDD2000}"/>
              </a:ext>
            </a:extLst>
          </p:cNvPr>
          <p:cNvPicPr>
            <a:picLocks noChangeAspect="1" noChangeArrowheads="1"/>
          </p:cNvPicPr>
          <p:nvPr/>
        </p:nvPicPr>
        <p:blipFill>
          <a:blip r:embed="rId12" cstate="print"/>
          <a:srcRect/>
          <a:stretch>
            <a:fillRect/>
          </a:stretch>
        </p:blipFill>
        <p:spPr bwMode="auto">
          <a:xfrm>
            <a:off x="9407409" y="3421143"/>
            <a:ext cx="2193789" cy="727938"/>
          </a:xfrm>
          <a:prstGeom prst="rect">
            <a:avLst/>
          </a:prstGeom>
          <a:noFill/>
        </p:spPr>
      </p:pic>
      <p:pic>
        <p:nvPicPr>
          <p:cNvPr id="100" name="Picture 30" descr="Résultat de recherche d'images pour &quot;SIAHVY&quot;">
            <a:extLst>
              <a:ext uri="{FF2B5EF4-FFF2-40B4-BE49-F238E27FC236}">
                <a16:creationId xmlns:a16="http://schemas.microsoft.com/office/drawing/2014/main" id="{409E30CA-042B-4CE0-9A8A-7141BB4C8C20}"/>
              </a:ext>
            </a:extLst>
          </p:cNvPr>
          <p:cNvPicPr>
            <a:picLocks noChangeAspect="1" noChangeArrowheads="1"/>
          </p:cNvPicPr>
          <p:nvPr/>
        </p:nvPicPr>
        <p:blipFill>
          <a:blip r:embed="rId13" cstate="print"/>
          <a:srcRect/>
          <a:stretch>
            <a:fillRect/>
          </a:stretch>
        </p:blipFill>
        <p:spPr bwMode="auto">
          <a:xfrm>
            <a:off x="9727385" y="4346248"/>
            <a:ext cx="1553836" cy="689515"/>
          </a:xfrm>
          <a:prstGeom prst="rect">
            <a:avLst/>
          </a:prstGeom>
          <a:noFill/>
        </p:spPr>
      </p:pic>
      <p:pic>
        <p:nvPicPr>
          <p:cNvPr id="101" name="Picture 32" descr="Résultat de recherche d'images pour &quot;bureau d'etude ecologie&quot;">
            <a:extLst>
              <a:ext uri="{FF2B5EF4-FFF2-40B4-BE49-F238E27FC236}">
                <a16:creationId xmlns:a16="http://schemas.microsoft.com/office/drawing/2014/main" id="{D8E0C9FB-948E-47D3-A198-D5F263DBA3EA}"/>
              </a:ext>
            </a:extLst>
          </p:cNvPr>
          <p:cNvPicPr>
            <a:picLocks noChangeAspect="1" noChangeArrowheads="1"/>
          </p:cNvPicPr>
          <p:nvPr/>
        </p:nvPicPr>
        <p:blipFill>
          <a:blip r:embed="rId14" cstate="print"/>
          <a:srcRect/>
          <a:stretch>
            <a:fillRect/>
          </a:stretch>
        </p:blipFill>
        <p:spPr bwMode="auto">
          <a:xfrm>
            <a:off x="11125657" y="1931108"/>
            <a:ext cx="650322" cy="640317"/>
          </a:xfrm>
          <a:prstGeom prst="rect">
            <a:avLst/>
          </a:prstGeom>
          <a:noFill/>
        </p:spPr>
      </p:pic>
      <p:pic>
        <p:nvPicPr>
          <p:cNvPr id="102" name="Picture 34" descr="Résultat de recherche d'images pour &quot;ONF&quot;">
            <a:extLst>
              <a:ext uri="{FF2B5EF4-FFF2-40B4-BE49-F238E27FC236}">
                <a16:creationId xmlns:a16="http://schemas.microsoft.com/office/drawing/2014/main" id="{BBDBE23B-3811-4B54-8324-A6EB3CCB9976}"/>
              </a:ext>
            </a:extLst>
          </p:cNvPr>
          <p:cNvPicPr>
            <a:picLocks noChangeAspect="1" noChangeArrowheads="1"/>
          </p:cNvPicPr>
          <p:nvPr/>
        </p:nvPicPr>
        <p:blipFill>
          <a:blip r:embed="rId15" cstate="print"/>
          <a:srcRect/>
          <a:stretch>
            <a:fillRect/>
          </a:stretch>
        </p:blipFill>
        <p:spPr bwMode="auto">
          <a:xfrm>
            <a:off x="10829621" y="1147279"/>
            <a:ext cx="1152128" cy="447945"/>
          </a:xfrm>
          <a:prstGeom prst="rect">
            <a:avLst/>
          </a:prstGeom>
          <a:noFill/>
        </p:spPr>
      </p:pic>
      <p:pic>
        <p:nvPicPr>
          <p:cNvPr id="103" name="Picture 36" descr="Résultat de recherche d'images pour &quot;bureau d'etude ecologie&quot;">
            <a:extLst>
              <a:ext uri="{FF2B5EF4-FFF2-40B4-BE49-F238E27FC236}">
                <a16:creationId xmlns:a16="http://schemas.microsoft.com/office/drawing/2014/main" id="{79D8DA38-7329-4EEC-BA5B-4EED26818A41}"/>
              </a:ext>
            </a:extLst>
          </p:cNvPr>
          <p:cNvPicPr>
            <a:picLocks noChangeAspect="1" noChangeArrowheads="1"/>
          </p:cNvPicPr>
          <p:nvPr/>
        </p:nvPicPr>
        <p:blipFill>
          <a:blip r:embed="rId16" cstate="print"/>
          <a:srcRect/>
          <a:stretch>
            <a:fillRect/>
          </a:stretch>
        </p:blipFill>
        <p:spPr bwMode="auto">
          <a:xfrm>
            <a:off x="7062176" y="1125820"/>
            <a:ext cx="1551789" cy="317005"/>
          </a:xfrm>
          <a:prstGeom prst="rect">
            <a:avLst/>
          </a:prstGeom>
          <a:noFill/>
        </p:spPr>
      </p:pic>
      <p:pic>
        <p:nvPicPr>
          <p:cNvPr id="104" name="Picture 38" descr="Résultat de recherche d'images pour &quot;Tractebel&quot;">
            <a:extLst>
              <a:ext uri="{FF2B5EF4-FFF2-40B4-BE49-F238E27FC236}">
                <a16:creationId xmlns:a16="http://schemas.microsoft.com/office/drawing/2014/main" id="{FFD9760F-ACE7-4240-9DE5-E953754EA8D1}"/>
              </a:ext>
            </a:extLst>
          </p:cNvPr>
          <p:cNvPicPr>
            <a:picLocks noChangeAspect="1" noChangeArrowheads="1"/>
          </p:cNvPicPr>
          <p:nvPr/>
        </p:nvPicPr>
        <p:blipFill>
          <a:blip r:embed="rId17" cstate="print"/>
          <a:srcRect/>
          <a:stretch>
            <a:fillRect/>
          </a:stretch>
        </p:blipFill>
        <p:spPr bwMode="auto">
          <a:xfrm>
            <a:off x="3226363" y="2026383"/>
            <a:ext cx="1428396" cy="360040"/>
          </a:xfrm>
          <a:prstGeom prst="rect">
            <a:avLst/>
          </a:prstGeom>
          <a:noFill/>
        </p:spPr>
      </p:pic>
      <p:pic>
        <p:nvPicPr>
          <p:cNvPr id="105" name="Picture 40" descr="Résultat de recherche d'images pour &quot;MNHN&quot;">
            <a:extLst>
              <a:ext uri="{FF2B5EF4-FFF2-40B4-BE49-F238E27FC236}">
                <a16:creationId xmlns:a16="http://schemas.microsoft.com/office/drawing/2014/main" id="{B6437245-D3B3-4ACA-9A8A-CB4BCD37E9D9}"/>
              </a:ext>
            </a:extLst>
          </p:cNvPr>
          <p:cNvPicPr>
            <a:picLocks noChangeAspect="1" noChangeArrowheads="1"/>
          </p:cNvPicPr>
          <p:nvPr/>
        </p:nvPicPr>
        <p:blipFill>
          <a:blip r:embed="rId18" cstate="print"/>
          <a:srcRect/>
          <a:stretch>
            <a:fillRect/>
          </a:stretch>
        </p:blipFill>
        <p:spPr bwMode="auto">
          <a:xfrm>
            <a:off x="5476082" y="1042605"/>
            <a:ext cx="1586094" cy="504056"/>
          </a:xfrm>
          <a:prstGeom prst="rect">
            <a:avLst/>
          </a:prstGeom>
          <a:noFill/>
        </p:spPr>
      </p:pic>
      <p:pic>
        <p:nvPicPr>
          <p:cNvPr id="106" name="Picture 42" descr="Résultat de recherche d'images pour &quot;b et l'évolution&quot;">
            <a:extLst>
              <a:ext uri="{FF2B5EF4-FFF2-40B4-BE49-F238E27FC236}">
                <a16:creationId xmlns:a16="http://schemas.microsoft.com/office/drawing/2014/main" id="{239F544C-0A73-4D96-8167-6338819D4401}"/>
              </a:ext>
            </a:extLst>
          </p:cNvPr>
          <p:cNvPicPr>
            <a:picLocks noChangeAspect="1" noChangeArrowheads="1"/>
          </p:cNvPicPr>
          <p:nvPr/>
        </p:nvPicPr>
        <p:blipFill>
          <a:blip r:embed="rId19" cstate="print"/>
          <a:srcRect/>
          <a:stretch>
            <a:fillRect/>
          </a:stretch>
        </p:blipFill>
        <p:spPr bwMode="auto">
          <a:xfrm>
            <a:off x="10093524" y="49894"/>
            <a:ext cx="935013" cy="935013"/>
          </a:xfrm>
          <a:prstGeom prst="rect">
            <a:avLst/>
          </a:prstGeom>
          <a:noFill/>
        </p:spPr>
      </p:pic>
      <p:pic>
        <p:nvPicPr>
          <p:cNvPr id="107" name="Picture 44" descr="Résultat de recherche d'images pour &quot;depollution entreprise&quot;">
            <a:extLst>
              <a:ext uri="{FF2B5EF4-FFF2-40B4-BE49-F238E27FC236}">
                <a16:creationId xmlns:a16="http://schemas.microsoft.com/office/drawing/2014/main" id="{1E0EA6E4-8E84-47F9-A084-CC3BD82C5C1F}"/>
              </a:ext>
            </a:extLst>
          </p:cNvPr>
          <p:cNvPicPr>
            <a:picLocks noChangeAspect="1" noChangeArrowheads="1"/>
          </p:cNvPicPr>
          <p:nvPr/>
        </p:nvPicPr>
        <p:blipFill>
          <a:blip r:embed="rId20" cstate="print"/>
          <a:srcRect/>
          <a:stretch>
            <a:fillRect/>
          </a:stretch>
        </p:blipFill>
        <p:spPr bwMode="auto">
          <a:xfrm>
            <a:off x="8276441" y="958110"/>
            <a:ext cx="2021220" cy="576064"/>
          </a:xfrm>
          <a:prstGeom prst="rect">
            <a:avLst/>
          </a:prstGeom>
          <a:noFill/>
        </p:spPr>
      </p:pic>
      <p:graphicFrame>
        <p:nvGraphicFramePr>
          <p:cNvPr id="108" name="Tableau 107">
            <a:extLst>
              <a:ext uri="{FF2B5EF4-FFF2-40B4-BE49-F238E27FC236}">
                <a16:creationId xmlns:a16="http://schemas.microsoft.com/office/drawing/2014/main" id="{B585F19E-9A72-4277-A0DA-D5DEB1CE61AD}"/>
              </a:ext>
            </a:extLst>
          </p:cNvPr>
          <p:cNvGraphicFramePr>
            <a:graphicFrameLocks noGrp="1"/>
          </p:cNvGraphicFramePr>
          <p:nvPr>
            <p:extLst>
              <p:ext uri="{D42A27DB-BD31-4B8C-83A1-F6EECF244321}">
                <p14:modId xmlns:p14="http://schemas.microsoft.com/office/powerpoint/2010/main" val="3083058892"/>
              </p:ext>
            </p:extLst>
          </p:nvPr>
        </p:nvGraphicFramePr>
        <p:xfrm>
          <a:off x="179480" y="4149081"/>
          <a:ext cx="5904656" cy="803465"/>
        </p:xfrm>
        <a:graphic>
          <a:graphicData uri="http://schemas.openxmlformats.org/drawingml/2006/table">
            <a:tbl>
              <a:tblPr/>
              <a:tblGrid>
                <a:gridCol w="792089">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576164">
                  <a:extLst>
                    <a:ext uri="{9D8B030D-6E8A-4147-A177-3AD203B41FA5}">
                      <a16:colId xmlns:a16="http://schemas.microsoft.com/office/drawing/2014/main" val="20002"/>
                    </a:ext>
                  </a:extLst>
                </a:gridCol>
                <a:gridCol w="586336">
                  <a:extLst>
                    <a:ext uri="{9D8B030D-6E8A-4147-A177-3AD203B41FA5}">
                      <a16:colId xmlns:a16="http://schemas.microsoft.com/office/drawing/2014/main" val="20003"/>
                    </a:ext>
                  </a:extLst>
                </a:gridCol>
                <a:gridCol w="670099">
                  <a:extLst>
                    <a:ext uri="{9D8B030D-6E8A-4147-A177-3AD203B41FA5}">
                      <a16:colId xmlns:a16="http://schemas.microsoft.com/office/drawing/2014/main" val="20004"/>
                    </a:ext>
                  </a:extLst>
                </a:gridCol>
                <a:gridCol w="753861">
                  <a:extLst>
                    <a:ext uri="{9D8B030D-6E8A-4147-A177-3AD203B41FA5}">
                      <a16:colId xmlns:a16="http://schemas.microsoft.com/office/drawing/2014/main" val="20005"/>
                    </a:ext>
                  </a:extLst>
                </a:gridCol>
                <a:gridCol w="502574">
                  <a:extLst>
                    <a:ext uri="{9D8B030D-6E8A-4147-A177-3AD203B41FA5}">
                      <a16:colId xmlns:a16="http://schemas.microsoft.com/office/drawing/2014/main" val="20006"/>
                    </a:ext>
                  </a:extLst>
                </a:gridCol>
                <a:gridCol w="921386">
                  <a:extLst>
                    <a:ext uri="{9D8B030D-6E8A-4147-A177-3AD203B41FA5}">
                      <a16:colId xmlns:a16="http://schemas.microsoft.com/office/drawing/2014/main" val="20007"/>
                    </a:ext>
                  </a:extLst>
                </a:gridCol>
                <a:gridCol w="670099">
                  <a:extLst>
                    <a:ext uri="{9D8B030D-6E8A-4147-A177-3AD203B41FA5}">
                      <a16:colId xmlns:a16="http://schemas.microsoft.com/office/drawing/2014/main" val="20008"/>
                    </a:ext>
                  </a:extLst>
                </a:gridCol>
              </a:tblGrid>
              <a:tr h="3270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2022-2023</a:t>
                      </a:r>
                    </a:p>
                    <a:p>
                      <a:pPr algn="ctr" fontAlgn="ctr"/>
                      <a:r>
                        <a:rPr lang="fr-FR" sz="1000" b="1" i="0" u="none" strike="noStrike" dirty="0">
                          <a:solidFill>
                            <a:srgbClr val="000000"/>
                          </a:solidFill>
                          <a:latin typeface="Calibri"/>
                        </a:rPr>
                        <a:t>ECIRE +EVEF</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a:solidFill>
                            <a:srgbClr val="000000"/>
                          </a:solidFill>
                          <a:latin typeface="Calibri"/>
                        </a:rPr>
                        <a:t>Total</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Réponse</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a:solidFill>
                            <a:srgbClr val="000000"/>
                          </a:solidFill>
                          <a:latin typeface="Calibri"/>
                        </a:rPr>
                        <a:t>Emploi</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Thèse</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a:solidFill>
                            <a:srgbClr val="000000"/>
                          </a:solidFill>
                          <a:latin typeface="Calibri"/>
                        </a:rPr>
                        <a:t>Poursuite d'etude</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Total emploi</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Taux d'insertion pro %</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Taux de réponse %</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82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Etudiant </a:t>
                      </a:r>
                      <a:r>
                        <a:rPr lang="fr-FR" sz="1000" b="1" i="0" u="none" strike="noStrike" dirty="0" err="1">
                          <a:solidFill>
                            <a:srgbClr val="000000"/>
                          </a:solidFill>
                          <a:latin typeface="Calibri"/>
                        </a:rPr>
                        <a:t>tot</a:t>
                      </a:r>
                      <a:endParaRPr lang="fr-FR" sz="1000" b="1" i="0" u="none" strike="noStrike" dirty="0">
                        <a:solidFill>
                          <a:srgbClr val="000000"/>
                        </a:solidFill>
                        <a:latin typeface="Calibri"/>
                      </a:endParaRP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43</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41</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26</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11</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4</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37</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90</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95</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82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Recherche</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18</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16</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1</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11</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fr-FR" sz="1000" b="0" i="0" u="none" strike="noStrike" dirty="0">
                          <a:solidFill>
                            <a:srgbClr val="000000"/>
                          </a:solidFill>
                          <a:latin typeface="Calibri"/>
                        </a:rPr>
                        <a:t>4</a:t>
                      </a:r>
                    </a:p>
                  </a:txBody>
                  <a:tcPr marL="6412" marR="6412" marT="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fr-FR" sz="1000" b="0" i="0" u="none" strike="noStrike" dirty="0">
                          <a:solidFill>
                            <a:srgbClr val="000000"/>
                          </a:solidFill>
                          <a:latin typeface="Calibri"/>
                        </a:rPr>
                        <a:t>12</a:t>
                      </a:r>
                    </a:p>
                  </a:txBody>
                  <a:tcPr marL="6412" marR="6412" marT="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80</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88</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82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Pro</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25</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25</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25</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0</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fr-FR" sz="1000" b="0" i="0" u="none" strike="noStrike" dirty="0">
                          <a:solidFill>
                            <a:srgbClr val="000000"/>
                          </a:solidFill>
                          <a:latin typeface="Calibri"/>
                        </a:rPr>
                        <a:t>0</a:t>
                      </a:r>
                    </a:p>
                  </a:txBody>
                  <a:tcPr marL="6412" marR="6412" marT="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fr-FR" sz="1000" b="0" i="0" u="none" strike="noStrike" dirty="0">
                          <a:solidFill>
                            <a:srgbClr val="000000"/>
                          </a:solidFill>
                          <a:latin typeface="Calibri"/>
                        </a:rPr>
                        <a:t>25</a:t>
                      </a:r>
                    </a:p>
                  </a:txBody>
                  <a:tcPr marL="6412" marR="6412" marT="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100</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100</a:t>
                      </a:r>
                    </a:p>
                  </a:txBody>
                  <a:tcPr marL="6412" marR="6412" marT="6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09" name="Tableau 108">
            <a:extLst>
              <a:ext uri="{FF2B5EF4-FFF2-40B4-BE49-F238E27FC236}">
                <a16:creationId xmlns:a16="http://schemas.microsoft.com/office/drawing/2014/main" id="{C1B9AE0F-8698-423B-8C68-5922F64AFCF0}"/>
              </a:ext>
            </a:extLst>
          </p:cNvPr>
          <p:cNvGraphicFramePr>
            <a:graphicFrameLocks noGrp="1"/>
          </p:cNvGraphicFramePr>
          <p:nvPr>
            <p:extLst>
              <p:ext uri="{D42A27DB-BD31-4B8C-83A1-F6EECF244321}">
                <p14:modId xmlns:p14="http://schemas.microsoft.com/office/powerpoint/2010/main" val="3910584409"/>
              </p:ext>
            </p:extLst>
          </p:nvPr>
        </p:nvGraphicFramePr>
        <p:xfrm>
          <a:off x="179481" y="2924945"/>
          <a:ext cx="5832649" cy="1061839"/>
        </p:xfrm>
        <a:graphic>
          <a:graphicData uri="http://schemas.openxmlformats.org/drawingml/2006/table">
            <a:tbl>
              <a:tblPr/>
              <a:tblGrid>
                <a:gridCol w="853930">
                  <a:extLst>
                    <a:ext uri="{9D8B030D-6E8A-4147-A177-3AD203B41FA5}">
                      <a16:colId xmlns:a16="http://schemas.microsoft.com/office/drawing/2014/main" val="20000"/>
                    </a:ext>
                  </a:extLst>
                </a:gridCol>
                <a:gridCol w="365970">
                  <a:extLst>
                    <a:ext uri="{9D8B030D-6E8A-4147-A177-3AD203B41FA5}">
                      <a16:colId xmlns:a16="http://schemas.microsoft.com/office/drawing/2014/main" val="20001"/>
                    </a:ext>
                  </a:extLst>
                </a:gridCol>
                <a:gridCol w="580300">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720081">
                  <a:extLst>
                    <a:ext uri="{9D8B030D-6E8A-4147-A177-3AD203B41FA5}">
                      <a16:colId xmlns:a16="http://schemas.microsoft.com/office/drawing/2014/main" val="20008"/>
                    </a:ext>
                  </a:extLst>
                </a:gridCol>
              </a:tblGrid>
              <a:tr h="5760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2021-2022</a:t>
                      </a:r>
                    </a:p>
                    <a:p>
                      <a:pPr algn="ctr" fontAlgn="ctr"/>
                      <a:r>
                        <a:rPr lang="fr-FR" sz="1000" b="1" i="0" u="none" strike="noStrike" dirty="0">
                          <a:solidFill>
                            <a:srgbClr val="000000"/>
                          </a:solidFill>
                          <a:latin typeface="Calibri"/>
                        </a:rPr>
                        <a:t>ECIRE+ EVEF</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Total</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Réponse</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Emploi</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Thèse</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Poursuite d'</a:t>
                      </a:r>
                      <a:r>
                        <a:rPr lang="fr-FR" sz="1000" b="1" i="0" u="none" strike="noStrike" dirty="0" err="1">
                          <a:solidFill>
                            <a:srgbClr val="000000"/>
                          </a:solidFill>
                          <a:latin typeface="Calibri"/>
                        </a:rPr>
                        <a:t>etude</a:t>
                      </a:r>
                      <a:endParaRPr lang="fr-FR" sz="1000" b="1" i="0" u="none" strike="noStrike" dirty="0">
                        <a:solidFill>
                          <a:srgbClr val="000000"/>
                        </a:solidFill>
                        <a:latin typeface="Calibri"/>
                      </a:endParaRP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Total emploi</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Taux d'insertion pro %</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Taux de réponse %</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6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a:solidFill>
                            <a:srgbClr val="000000"/>
                          </a:solidFill>
                          <a:latin typeface="Calibri"/>
                        </a:rPr>
                        <a:t>Etudiant tot</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Recherche</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a:solidFill>
                            <a:srgbClr val="000000"/>
                          </a:solidFill>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fr-FR" sz="1000" b="0" i="0" u="none" strike="noStrike" dirty="0">
                          <a:solidFill>
                            <a:srgbClr val="000000"/>
                          </a:solidFill>
                          <a:latin typeface="Calibri"/>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fr-FR" sz="1000" b="0" i="0" u="none" strike="noStrike" dirty="0">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16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Pro</a:t>
                      </a:r>
                    </a:p>
                  </a:txBody>
                  <a:tcPr marL="5976" marR="5976" marT="5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fr-FR" sz="10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fr-FR" sz="1000" b="0" i="0" u="none" strike="noStrike" dirty="0">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1" i="0" u="none" strike="noStrike" dirty="0">
                          <a:solidFill>
                            <a:srgbClr val="000000"/>
                          </a:solidFill>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fr-FR" sz="1000" b="0" i="0" u="none" strike="noStrike" dirty="0">
                          <a:solidFill>
                            <a:srgbClr val="000000"/>
                          </a:solidFill>
                          <a:latin typeface="Calibri"/>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10" name="Tableau 109">
            <a:extLst>
              <a:ext uri="{FF2B5EF4-FFF2-40B4-BE49-F238E27FC236}">
                <a16:creationId xmlns:a16="http://schemas.microsoft.com/office/drawing/2014/main" id="{C92AB1FC-1897-49B9-9333-DC2F02FA8936}"/>
              </a:ext>
            </a:extLst>
          </p:cNvPr>
          <p:cNvGraphicFramePr>
            <a:graphicFrameLocks noGrp="1"/>
          </p:cNvGraphicFramePr>
          <p:nvPr>
            <p:extLst>
              <p:ext uri="{D42A27DB-BD31-4B8C-83A1-F6EECF244321}">
                <p14:modId xmlns:p14="http://schemas.microsoft.com/office/powerpoint/2010/main" val="3643142987"/>
              </p:ext>
            </p:extLst>
          </p:nvPr>
        </p:nvGraphicFramePr>
        <p:xfrm>
          <a:off x="178365" y="5103218"/>
          <a:ext cx="6095997" cy="1325323"/>
        </p:xfrm>
        <a:graphic>
          <a:graphicData uri="http://schemas.openxmlformats.org/drawingml/2006/table">
            <a:tbl>
              <a:tblPr/>
              <a:tblGrid>
                <a:gridCol w="677333">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677333">
                  <a:extLst>
                    <a:ext uri="{9D8B030D-6E8A-4147-A177-3AD203B41FA5}">
                      <a16:colId xmlns:a16="http://schemas.microsoft.com/office/drawing/2014/main" val="20002"/>
                    </a:ext>
                  </a:extLst>
                </a:gridCol>
                <a:gridCol w="677333">
                  <a:extLst>
                    <a:ext uri="{9D8B030D-6E8A-4147-A177-3AD203B41FA5}">
                      <a16:colId xmlns:a16="http://schemas.microsoft.com/office/drawing/2014/main" val="20003"/>
                    </a:ext>
                  </a:extLst>
                </a:gridCol>
                <a:gridCol w="677333">
                  <a:extLst>
                    <a:ext uri="{9D8B030D-6E8A-4147-A177-3AD203B41FA5}">
                      <a16:colId xmlns:a16="http://schemas.microsoft.com/office/drawing/2014/main" val="20004"/>
                    </a:ext>
                  </a:extLst>
                </a:gridCol>
                <a:gridCol w="677333">
                  <a:extLst>
                    <a:ext uri="{9D8B030D-6E8A-4147-A177-3AD203B41FA5}">
                      <a16:colId xmlns:a16="http://schemas.microsoft.com/office/drawing/2014/main" val="20005"/>
                    </a:ext>
                  </a:extLst>
                </a:gridCol>
                <a:gridCol w="677333">
                  <a:extLst>
                    <a:ext uri="{9D8B030D-6E8A-4147-A177-3AD203B41FA5}">
                      <a16:colId xmlns:a16="http://schemas.microsoft.com/office/drawing/2014/main" val="20006"/>
                    </a:ext>
                  </a:extLst>
                </a:gridCol>
                <a:gridCol w="677333">
                  <a:extLst>
                    <a:ext uri="{9D8B030D-6E8A-4147-A177-3AD203B41FA5}">
                      <a16:colId xmlns:a16="http://schemas.microsoft.com/office/drawing/2014/main" val="20007"/>
                    </a:ext>
                  </a:extLst>
                </a:gridCol>
                <a:gridCol w="677333">
                  <a:extLst>
                    <a:ext uri="{9D8B030D-6E8A-4147-A177-3AD203B41FA5}">
                      <a16:colId xmlns:a16="http://schemas.microsoft.com/office/drawing/2014/main" val="20008"/>
                    </a:ext>
                  </a:extLst>
                </a:gridCol>
              </a:tblGrid>
              <a:tr h="1693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dirty="0">
                          <a:solidFill>
                            <a:srgbClr val="000000"/>
                          </a:solidFill>
                          <a:latin typeface="Calibri"/>
                        </a:rPr>
                        <a:t>2022-2023</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Total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Réponse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Emploi</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dirty="0">
                          <a:solidFill>
                            <a:srgbClr val="000000"/>
                          </a:solidFill>
                          <a:latin typeface="Calibri"/>
                        </a:rPr>
                        <a:t>Thèse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Poursuite d'etude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Total emploi</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Taux d'insertion pro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Taux de réponse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47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dirty="0">
                          <a:solidFill>
                            <a:srgbClr val="000000"/>
                          </a:solidFill>
                          <a:latin typeface="Calibri"/>
                        </a:rPr>
                        <a:t>PCGE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1"/>
                  </a:ext>
                </a:extLst>
              </a:tr>
              <a:tr h="1778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Etudiant tot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dirty="0">
                          <a:solidFill>
                            <a:srgbClr val="000000"/>
                          </a:solidFill>
                          <a:latin typeface="Calibri"/>
                        </a:rPr>
                        <a:t>12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dirty="0">
                          <a:solidFill>
                            <a:srgbClr val="000000"/>
                          </a:solidFill>
                          <a:latin typeface="Calibri"/>
                        </a:rPr>
                        <a:t>12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dirty="0">
                          <a:solidFill>
                            <a:srgbClr val="000000"/>
                          </a:solidFill>
                          <a:latin typeface="Calibri"/>
                        </a:rPr>
                        <a:t>12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dirty="0">
                          <a:solidFill>
                            <a:srgbClr val="000000"/>
                          </a:solidFill>
                          <a:latin typeface="Calibri"/>
                        </a:rPr>
                        <a:t>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dirty="0">
                          <a:solidFill>
                            <a:srgbClr val="000000"/>
                          </a:solidFill>
                          <a:latin typeface="Calibri"/>
                        </a:rPr>
                        <a:t>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dirty="0">
                          <a:solidFill>
                            <a:srgbClr val="000000"/>
                          </a:solidFill>
                          <a:latin typeface="Calibri"/>
                        </a:rPr>
                        <a:t>12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100" b="1" i="0" u="none" strike="noStrike" dirty="0">
                          <a:solidFill>
                            <a:srgbClr val="000000"/>
                          </a:solidFill>
                          <a:latin typeface="Calibri"/>
                        </a:rPr>
                        <a:t>100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dirty="0">
                          <a:solidFill>
                            <a:srgbClr val="000000"/>
                          </a:solidFill>
                          <a:latin typeface="Calibri"/>
                        </a:rPr>
                        <a:t>100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93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2020-2021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Total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Réponse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Emploi</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dirty="0">
                          <a:solidFill>
                            <a:srgbClr val="000000"/>
                          </a:solidFill>
                          <a:latin typeface="Calibri"/>
                        </a:rPr>
                        <a:t>Thèse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Poursuite d'etude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Total emploi</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Taux d'insertion pro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Taux de réponse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61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a:solidFill>
                            <a:srgbClr val="000000"/>
                          </a:solidFill>
                          <a:latin typeface="Calibri"/>
                        </a:rPr>
                        <a:t>AEP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4"/>
                  </a:ext>
                </a:extLst>
              </a:tr>
              <a:tr h="1778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1" i="0" u="none" strike="noStrike" dirty="0">
                          <a:solidFill>
                            <a:srgbClr val="000000"/>
                          </a:solidFill>
                          <a:latin typeface="Calibri"/>
                        </a:rPr>
                        <a:t>Etudiant </a:t>
                      </a:r>
                      <a:r>
                        <a:rPr lang="fr-FR" sz="1000" b="1" i="0" u="none" strike="noStrike" dirty="0" err="1">
                          <a:solidFill>
                            <a:srgbClr val="000000"/>
                          </a:solidFill>
                          <a:latin typeface="Calibri"/>
                        </a:rPr>
                        <a:t>tot</a:t>
                      </a:r>
                      <a:endParaRPr lang="fr-FR" sz="1000" b="1" i="0" u="none" strike="noStrike" dirty="0">
                        <a:solidFill>
                          <a:srgbClr val="000000"/>
                        </a:solidFill>
                        <a:latin typeface="Calibri"/>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dirty="0">
                          <a:solidFill>
                            <a:srgbClr val="000000"/>
                          </a:solidFill>
                          <a:latin typeface="Calibri"/>
                        </a:rPr>
                        <a:t>11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a:solidFill>
                            <a:srgbClr val="000000"/>
                          </a:solidFill>
                          <a:latin typeface="Calibri"/>
                        </a:rPr>
                        <a:t>11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a:solidFill>
                            <a:srgbClr val="000000"/>
                          </a:solidFill>
                          <a:latin typeface="Calibri"/>
                        </a:rPr>
                        <a:t>10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a:solidFill>
                            <a:srgbClr val="000000"/>
                          </a:solidFill>
                          <a:latin typeface="Calibri"/>
                        </a:rPr>
                        <a:t>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dirty="0">
                          <a:solidFill>
                            <a:srgbClr val="000000"/>
                          </a:solidFill>
                          <a:latin typeface="Calibri"/>
                        </a:rPr>
                        <a:t>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a:solidFill>
                            <a:srgbClr val="000000"/>
                          </a:solidFill>
                          <a:latin typeface="Calibri"/>
                        </a:rPr>
                        <a:t>9</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100" b="1" i="0" u="none" strike="noStrike" dirty="0">
                          <a:solidFill>
                            <a:srgbClr val="000000"/>
                          </a:solidFill>
                          <a:latin typeface="Calibri"/>
                        </a:rPr>
                        <a:t>100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fr-FR" sz="1000" b="0" i="0" u="none" strike="noStrike" dirty="0">
                          <a:solidFill>
                            <a:srgbClr val="000000"/>
                          </a:solidFill>
                          <a:latin typeface="Calibri"/>
                        </a:rPr>
                        <a:t>100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111" name="Image 110">
            <a:extLst>
              <a:ext uri="{FF2B5EF4-FFF2-40B4-BE49-F238E27FC236}">
                <a16:creationId xmlns:a16="http://schemas.microsoft.com/office/drawing/2014/main" id="{0114BBE6-1897-466A-857A-C3182AA324E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091874" y="1964445"/>
            <a:ext cx="1206603" cy="487219"/>
          </a:xfrm>
          <a:prstGeom prst="rect">
            <a:avLst/>
          </a:prstGeom>
        </p:spPr>
      </p:pic>
    </p:spTree>
    <p:extLst>
      <p:ext uri="{BB962C8B-B14F-4D97-AF65-F5344CB8AC3E}">
        <p14:creationId xmlns:p14="http://schemas.microsoft.com/office/powerpoint/2010/main" val="15689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41985D75-D9B1-4166-B397-04826F642728}"/>
              </a:ext>
            </a:extLst>
          </p:cNvPr>
          <p:cNvSpPr txBox="1">
            <a:spLocks/>
          </p:cNvSpPr>
          <p:nvPr/>
        </p:nvSpPr>
        <p:spPr>
          <a:xfrm>
            <a:off x="150527" y="358969"/>
            <a:ext cx="8535219" cy="65293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400" b="1" i="0" u="none" strike="noStrike" kern="1200" cap="none" spc="0" normalizeH="0" baseline="0" noProof="0" dirty="0">
                <a:ln>
                  <a:noFill/>
                </a:ln>
                <a:solidFill>
                  <a:srgbClr val="313E48"/>
                </a:solidFill>
                <a:effectLst/>
                <a:uLnTx/>
                <a:uFillTx/>
                <a:ea typeface="+mj-ea"/>
                <a:cs typeface="+mj-cs"/>
              </a:rPr>
              <a:t>CANDIDATURE du 26 février au 24 mars</a:t>
            </a:r>
          </a:p>
        </p:txBody>
      </p:sp>
      <p:sp>
        <p:nvSpPr>
          <p:cNvPr id="9" name="Rectangle 8">
            <a:extLst>
              <a:ext uri="{FF2B5EF4-FFF2-40B4-BE49-F238E27FC236}">
                <a16:creationId xmlns:a16="http://schemas.microsoft.com/office/drawing/2014/main" id="{078EB46E-636E-40CB-B339-96B3B889ADC9}"/>
              </a:ext>
            </a:extLst>
          </p:cNvPr>
          <p:cNvSpPr/>
          <p:nvPr/>
        </p:nvSpPr>
        <p:spPr>
          <a:xfrm>
            <a:off x="683568" y="3554326"/>
            <a:ext cx="10904374" cy="646331"/>
          </a:xfrm>
          <a:prstGeom prst="rect">
            <a:avLst/>
          </a:prstGeom>
        </p:spPr>
        <p:txBody>
          <a:bodyPr wrap="square">
            <a:spAutoFit/>
          </a:bodyPr>
          <a:lstStyle/>
          <a:p>
            <a:r>
              <a:rPr lang="fr-FR" dirty="0">
                <a:solidFill>
                  <a:prstClr val="black"/>
                </a:solidFill>
                <a:latin typeface="+mj-lt"/>
                <a:hlinkClick r:id="rId2"/>
              </a:rPr>
              <a:t>http://www.universite-paris-saclay.fr/fr/formation/master/biodiversite-ecologie-et-evolution</a:t>
            </a:r>
            <a:endParaRPr lang="fr-FR" dirty="0">
              <a:solidFill>
                <a:prstClr val="black"/>
              </a:solidFill>
              <a:latin typeface="+mj-lt"/>
            </a:endParaRPr>
          </a:p>
          <a:p>
            <a:endParaRPr lang="fr-FR" dirty="0">
              <a:solidFill>
                <a:prstClr val="black"/>
              </a:solidFill>
              <a:latin typeface="+mj-lt"/>
            </a:endParaRPr>
          </a:p>
        </p:txBody>
      </p:sp>
      <p:pic>
        <p:nvPicPr>
          <p:cNvPr id="10" name="Image 9">
            <a:extLst>
              <a:ext uri="{FF2B5EF4-FFF2-40B4-BE49-F238E27FC236}">
                <a16:creationId xmlns:a16="http://schemas.microsoft.com/office/drawing/2014/main" id="{7008AA8F-E31C-4CE3-A645-33D739278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58" y="1642578"/>
            <a:ext cx="5757284" cy="1199432"/>
          </a:xfrm>
          <a:prstGeom prst="rect">
            <a:avLst/>
          </a:prstGeom>
        </p:spPr>
      </p:pic>
      <p:sp>
        <p:nvSpPr>
          <p:cNvPr id="11" name="ZoneTexte 10">
            <a:extLst>
              <a:ext uri="{FF2B5EF4-FFF2-40B4-BE49-F238E27FC236}">
                <a16:creationId xmlns:a16="http://schemas.microsoft.com/office/drawing/2014/main" id="{82FCAB17-2A24-4284-9194-68C45A94E29F}"/>
              </a:ext>
            </a:extLst>
          </p:cNvPr>
          <p:cNvSpPr txBox="1"/>
          <p:nvPr/>
        </p:nvSpPr>
        <p:spPr>
          <a:xfrm>
            <a:off x="683568" y="5661248"/>
            <a:ext cx="8433975" cy="461665"/>
          </a:xfrm>
          <a:prstGeom prst="rect">
            <a:avLst/>
          </a:prstGeom>
          <a:noFill/>
        </p:spPr>
        <p:txBody>
          <a:bodyPr wrap="none" rtlCol="0">
            <a:spAutoFit/>
          </a:bodyPr>
          <a:lstStyle/>
          <a:p>
            <a:r>
              <a:rPr lang="fr-FR" sz="2400" dirty="0">
                <a:solidFill>
                  <a:schemeClr val="accent1"/>
                </a:solidFill>
                <a:latin typeface="+mj-lt"/>
              </a:rPr>
              <a:t>Des stages, des compétences naturalistes, de la passion…</a:t>
            </a:r>
          </a:p>
        </p:txBody>
      </p:sp>
      <p:sp>
        <p:nvSpPr>
          <p:cNvPr id="12" name="Rectangle 11">
            <a:extLst>
              <a:ext uri="{FF2B5EF4-FFF2-40B4-BE49-F238E27FC236}">
                <a16:creationId xmlns:a16="http://schemas.microsoft.com/office/drawing/2014/main" id="{F7626B0B-DECC-492A-875B-45DE0B4503B1}"/>
              </a:ext>
            </a:extLst>
          </p:cNvPr>
          <p:cNvSpPr/>
          <p:nvPr/>
        </p:nvSpPr>
        <p:spPr>
          <a:xfrm>
            <a:off x="791854" y="4523263"/>
            <a:ext cx="7437746" cy="369332"/>
          </a:xfrm>
          <a:prstGeom prst="rect">
            <a:avLst/>
          </a:prstGeom>
        </p:spPr>
        <p:txBody>
          <a:bodyPr wrap="square">
            <a:spAutoFit/>
          </a:bodyPr>
          <a:lstStyle/>
          <a:p>
            <a:r>
              <a:rPr lang="fr-FR" u="sng" dirty="0"/>
              <a:t>http://www.master-ebe.universite-paris-saclay.fr/</a:t>
            </a:r>
          </a:p>
        </p:txBody>
      </p:sp>
    </p:spTree>
    <p:extLst>
      <p:ext uri="{BB962C8B-B14F-4D97-AF65-F5344CB8AC3E}">
        <p14:creationId xmlns:p14="http://schemas.microsoft.com/office/powerpoint/2010/main" val="79047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983654" y="2173654"/>
            <a:ext cx="224692" cy="9144000"/>
          </a:xfrm>
          <a:prstGeom prst="rect">
            <a:avLst/>
          </a:prstGeom>
        </p:spPr>
      </p:pic>
      <p:sp>
        <p:nvSpPr>
          <p:cNvPr id="8" name="Title 7">
            <a:extLst>
              <a:ext uri="{FF2B5EF4-FFF2-40B4-BE49-F238E27FC236}">
                <a16:creationId xmlns:a16="http://schemas.microsoft.com/office/drawing/2014/main" id="{B3340296-F851-F34D-862A-74F631AD4560}"/>
              </a:ext>
            </a:extLst>
          </p:cNvPr>
          <p:cNvSpPr>
            <a:spLocks noGrp="1"/>
          </p:cNvSpPr>
          <p:nvPr>
            <p:ph type="ctrTitle"/>
          </p:nvPr>
        </p:nvSpPr>
        <p:spPr>
          <a:xfrm>
            <a:off x="4637079" y="1560390"/>
            <a:ext cx="7554921" cy="3252160"/>
          </a:xfrm>
        </p:spPr>
        <p:txBody>
          <a:bodyPr/>
          <a:lstStyle/>
          <a:p>
            <a:r>
              <a:rPr lang="en-US" dirty="0" err="1"/>
              <a:t>Présentation</a:t>
            </a:r>
            <a:r>
              <a:rPr lang="en-US" dirty="0"/>
              <a:t> de la</a:t>
            </a:r>
            <a:br>
              <a:rPr lang="en-US" dirty="0"/>
            </a:br>
            <a:r>
              <a:rPr lang="en-US" dirty="0"/>
              <a:t>Graduate School </a:t>
            </a:r>
            <a:r>
              <a:rPr lang="en-US" dirty="0" err="1"/>
              <a:t>Biosphera</a:t>
            </a:r>
            <a:endParaRPr lang="en-US" dirty="0"/>
          </a:p>
        </p:txBody>
      </p:sp>
      <p:pic>
        <p:nvPicPr>
          <p:cNvPr id="6" name="Image 5">
            <a:extLst>
              <a:ext uri="{FF2B5EF4-FFF2-40B4-BE49-F238E27FC236}">
                <a16:creationId xmlns:a16="http://schemas.microsoft.com/office/drawing/2014/main" id="{48A90E34-0B9C-4C7F-996C-B6434FFA90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011"/>
          <a:stretch/>
        </p:blipFill>
        <p:spPr bwMode="auto">
          <a:xfrm>
            <a:off x="0" y="0"/>
            <a:ext cx="4296697" cy="6858000"/>
          </a:xfrm>
          <a:prstGeom prst="rect">
            <a:avLst/>
          </a:prstGeom>
        </p:spPr>
      </p:pic>
    </p:spTree>
    <p:extLst>
      <p:ext uri="{BB962C8B-B14F-4D97-AF65-F5344CB8AC3E}">
        <p14:creationId xmlns:p14="http://schemas.microsoft.com/office/powerpoint/2010/main" val="3433456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983654" y="2173654"/>
            <a:ext cx="224692" cy="9144000"/>
          </a:xfrm>
          <a:prstGeom prst="rect">
            <a:avLst/>
          </a:prstGeom>
        </p:spPr>
      </p:pic>
      <p:pic>
        <p:nvPicPr>
          <p:cNvPr id="6" name="Image 5">
            <a:extLst>
              <a:ext uri="{FF2B5EF4-FFF2-40B4-BE49-F238E27FC236}">
                <a16:creationId xmlns:a16="http://schemas.microsoft.com/office/drawing/2014/main" id="{07E30F80-1179-46AB-9554-EF2EA1AA5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0340"/>
            <a:ext cx="8896853" cy="5934201"/>
          </a:xfrm>
          <a:prstGeom prst="rect">
            <a:avLst/>
          </a:prstGeom>
        </p:spPr>
      </p:pic>
      <p:sp>
        <p:nvSpPr>
          <p:cNvPr id="7" name="ZoneTexte 6">
            <a:extLst>
              <a:ext uri="{FF2B5EF4-FFF2-40B4-BE49-F238E27FC236}">
                <a16:creationId xmlns:a16="http://schemas.microsoft.com/office/drawing/2014/main" id="{A3CCD0D5-6153-46C6-96F2-1ED3362727B5}"/>
              </a:ext>
            </a:extLst>
          </p:cNvPr>
          <p:cNvSpPr txBox="1"/>
          <p:nvPr/>
        </p:nvSpPr>
        <p:spPr>
          <a:xfrm>
            <a:off x="2694224" y="81238"/>
            <a:ext cx="6675867" cy="400110"/>
          </a:xfrm>
          <a:prstGeom prst="rect">
            <a:avLst/>
          </a:prstGeom>
          <a:noFill/>
        </p:spPr>
        <p:txBody>
          <a:bodyPr wrap="none" rtlCol="0">
            <a:spAutoFit/>
          </a:bodyPr>
          <a:lstStyle/>
          <a:p>
            <a:r>
              <a:rPr lang="fr-FR" sz="2000" dirty="0"/>
              <a:t>Cérémonie de remise de diplôme – Promo 2021 - 2022</a:t>
            </a:r>
          </a:p>
        </p:txBody>
      </p:sp>
    </p:spTree>
    <p:extLst>
      <p:ext uri="{BB962C8B-B14F-4D97-AF65-F5344CB8AC3E}">
        <p14:creationId xmlns:p14="http://schemas.microsoft.com/office/powerpoint/2010/main" val="611592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59" name="CustomShape 2"/>
          <p:cNvSpPr/>
          <p:nvPr/>
        </p:nvSpPr>
        <p:spPr bwMode="auto">
          <a:xfrm>
            <a:off x="5207475" y="5535542"/>
            <a:ext cx="2729517" cy="743760"/>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b">
            <a:noAutofit/>
          </a:bodyPr>
          <a:lstStyle/>
          <a:p>
            <a:pPr marL="0" marR="0" lvl="0" indent="0" algn="l" defTabSz="914377" eaLnBrk="1" fontAlgn="auto" latinLnBrk="0" hangingPunct="1">
              <a:lnSpc>
                <a:spcPct val="90000"/>
              </a:lnSpc>
              <a:spcBef>
                <a:spcPts val="1001"/>
              </a:spcBef>
              <a:spcAft>
                <a:spcPts val="0"/>
              </a:spcAft>
              <a:buClrTx/>
              <a:buSzTx/>
              <a:buFontTx/>
              <a:buNone/>
              <a:tabLst>
                <a:tab pos="0" algn="l"/>
              </a:tabLst>
              <a:defRPr/>
            </a:pPr>
            <a:r>
              <a:rPr kumimoji="0" lang="fr-FR" sz="3200" b="0" i="0" u="none" strike="noStrike" kern="0" cap="all" spc="-1" normalizeH="0" baseline="0" noProof="0" dirty="0">
                <a:ln>
                  <a:noFill/>
                </a:ln>
                <a:solidFill>
                  <a:srgbClr val="FFFFFF"/>
                </a:solidFill>
                <a:effectLst/>
                <a:uLnTx/>
                <a:uFillTx/>
                <a:latin typeface="Open Sans"/>
                <a:ea typeface="DejaVu Sans"/>
                <a:cs typeface="DejaVu Sans"/>
              </a:rPr>
              <a:t>à </a:t>
            </a:r>
            <a:r>
              <a:rPr kumimoji="0" lang="fr-FR" sz="3200" b="0" i="0" u="none" strike="noStrike" kern="0" cap="none" spc="-1" normalizeH="0" baseline="0" noProof="0" dirty="0">
                <a:ln>
                  <a:noFill/>
                </a:ln>
                <a:solidFill>
                  <a:srgbClr val="FFFFFF"/>
                </a:solidFill>
                <a:effectLst/>
                <a:uLnTx/>
                <a:uFillTx/>
                <a:latin typeface="Open Sans"/>
                <a:ea typeface="DejaVu Sans"/>
                <a:cs typeface="DejaVu Sans"/>
              </a:rPr>
              <a:t>BIENTÔT !</a:t>
            </a:r>
            <a:endParaRPr kumimoji="0" lang="en-GB" sz="3200" b="0" i="0" u="none" strike="noStrike" kern="0" cap="none" spc="-1" normalizeH="0" baseline="0" noProof="0" dirty="0">
              <a:ln>
                <a:noFill/>
              </a:ln>
              <a:solidFill>
                <a:prstClr val="black"/>
              </a:solidFill>
              <a:effectLst/>
              <a:uLnTx/>
              <a:uFillTx/>
              <a:latin typeface="Arial"/>
              <a:ea typeface="DejaVu Sans"/>
              <a:cs typeface="DejaVu Sans"/>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3848961" y="2037254"/>
            <a:ext cx="5125875" cy="3418853"/>
          </a:xfrm>
          <a:prstGeom prst="rect">
            <a:avLst/>
          </a:prstGeom>
        </p:spPr>
      </p:pic>
      <p:pic>
        <p:nvPicPr>
          <p:cNvPr id="6" name="Image 5"/>
          <p:cNvPicPr>
            <a:picLocks noChangeAspect="1"/>
          </p:cNvPicPr>
          <p:nvPr/>
        </p:nvPicPr>
        <p:blipFill>
          <a:blip r:embed="rId3"/>
          <a:stretch/>
        </p:blipFill>
        <p:spPr bwMode="auto">
          <a:xfrm>
            <a:off x="757427" y="2824124"/>
            <a:ext cx="2181916" cy="24336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983654" y="2173654"/>
            <a:ext cx="224692" cy="9144000"/>
          </a:xfrm>
          <a:prstGeom prst="rect">
            <a:avLst/>
          </a:prstGeom>
        </p:spPr>
      </p:pic>
      <p:sp>
        <p:nvSpPr>
          <p:cNvPr id="3" name="Title 2">
            <a:extLst>
              <a:ext uri="{FF2B5EF4-FFF2-40B4-BE49-F238E27FC236}">
                <a16:creationId xmlns:a16="http://schemas.microsoft.com/office/drawing/2014/main" id="{A1A923CD-45DF-9448-B44B-C121FABDD12D}"/>
              </a:ext>
            </a:extLst>
          </p:cNvPr>
          <p:cNvSpPr>
            <a:spLocks noGrp="1"/>
          </p:cNvSpPr>
          <p:nvPr>
            <p:ph type="title"/>
          </p:nvPr>
        </p:nvSpPr>
        <p:spPr>
          <a:xfrm>
            <a:off x="374014" y="274638"/>
            <a:ext cx="10177131" cy="562074"/>
          </a:xfrm>
        </p:spPr>
        <p:txBody>
          <a:bodyPr>
            <a:normAutofit fontScale="90000"/>
          </a:bodyPr>
          <a:lstStyle/>
          <a:p>
            <a:r>
              <a:rPr lang="en-US" dirty="0"/>
              <a:t>Les 17 Graduate Schools, 1 </a:t>
            </a:r>
            <a:r>
              <a:rPr lang="en-US" dirty="0" err="1"/>
              <a:t>institut</a:t>
            </a:r>
            <a:r>
              <a:rPr lang="en-US" dirty="0"/>
              <a:t>, 3 </a:t>
            </a:r>
            <a:r>
              <a:rPr lang="en-US" dirty="0" err="1"/>
              <a:t>domaines</a:t>
            </a:r>
            <a:endParaRPr lang="en-US" dirty="0"/>
          </a:p>
        </p:txBody>
      </p:sp>
      <p:sp>
        <p:nvSpPr>
          <p:cNvPr id="8" name="Rectangle 7">
            <a:extLst>
              <a:ext uri="{FF2B5EF4-FFF2-40B4-BE49-F238E27FC236}">
                <a16:creationId xmlns:a16="http://schemas.microsoft.com/office/drawing/2014/main" id="{6CEE6BD9-FE73-46E3-929C-61B2C79CC6CC}"/>
              </a:ext>
            </a:extLst>
          </p:cNvPr>
          <p:cNvSpPr/>
          <p:nvPr/>
        </p:nvSpPr>
        <p:spPr bwMode="auto">
          <a:xfrm>
            <a:off x="323478" y="994862"/>
            <a:ext cx="11643908" cy="1877181"/>
          </a:xfrm>
          <a:prstGeom prst="rect">
            <a:avLst/>
          </a:prstGeom>
        </p:spPr>
        <p:txBody>
          <a:bodyPr wrap="square">
            <a:spAutoFit/>
          </a:bodyPr>
          <a:lstStyle/>
          <a:p>
            <a:pPr>
              <a:spcAft>
                <a:spcPts val="800"/>
              </a:spcAft>
              <a:defRPr/>
            </a:pPr>
            <a:r>
              <a:rPr lang="fr-FR" sz="2400" b="1" dirty="0">
                <a:solidFill>
                  <a:schemeClr val="accent6"/>
                </a:solidFill>
                <a:latin typeface="Open Sans"/>
                <a:ea typeface="Open Sans"/>
                <a:cs typeface="Open Sans"/>
              </a:rPr>
              <a:t>Qu’est-ce qu’une </a:t>
            </a:r>
            <a:r>
              <a:rPr lang="fr-FR" sz="2400" b="1" dirty="0" err="1">
                <a:solidFill>
                  <a:schemeClr val="accent6"/>
                </a:solidFill>
                <a:latin typeface="Open Sans"/>
                <a:ea typeface="Open Sans"/>
                <a:cs typeface="Open Sans"/>
              </a:rPr>
              <a:t>Graduate</a:t>
            </a:r>
            <a:r>
              <a:rPr lang="fr-FR" sz="2400" b="1" dirty="0">
                <a:solidFill>
                  <a:schemeClr val="accent6"/>
                </a:solidFill>
                <a:latin typeface="Open Sans"/>
                <a:ea typeface="Open Sans"/>
                <a:cs typeface="Open Sans"/>
              </a:rPr>
              <a:t> </a:t>
            </a:r>
            <a:r>
              <a:rPr lang="fr-FR" sz="2400" b="1" dirty="0" err="1">
                <a:solidFill>
                  <a:schemeClr val="accent6"/>
                </a:solidFill>
                <a:latin typeface="Open Sans"/>
                <a:ea typeface="Open Sans"/>
                <a:cs typeface="Open Sans"/>
              </a:rPr>
              <a:t>School</a:t>
            </a:r>
            <a:r>
              <a:rPr lang="fr-FR" sz="2400" b="1" dirty="0">
                <a:solidFill>
                  <a:schemeClr val="accent6"/>
                </a:solidFill>
                <a:latin typeface="Open Sans"/>
                <a:ea typeface="Open Sans"/>
                <a:cs typeface="Open Sans"/>
              </a:rPr>
              <a:t> ?</a:t>
            </a:r>
            <a:endParaRPr lang="fr-FR" sz="1850" b="1" dirty="0">
              <a:solidFill>
                <a:schemeClr val="accent6"/>
              </a:solidFill>
              <a:latin typeface="Open Sans"/>
              <a:ea typeface="Open Sans"/>
              <a:cs typeface="Open Sans"/>
            </a:endParaRPr>
          </a:p>
          <a:p>
            <a:pPr>
              <a:spcAft>
                <a:spcPts val="800"/>
              </a:spcAft>
              <a:defRPr/>
            </a:pPr>
            <a:r>
              <a:rPr lang="fr-FR" sz="2150" dirty="0">
                <a:solidFill>
                  <a:srgbClr val="63003C"/>
                </a:solidFill>
                <a:latin typeface="Open Sans"/>
                <a:ea typeface="Open Sans"/>
                <a:cs typeface="Open Sans"/>
              </a:rPr>
              <a:t>Une </a:t>
            </a:r>
            <a:r>
              <a:rPr lang="fr-FR" sz="2150" dirty="0" err="1">
                <a:solidFill>
                  <a:srgbClr val="63003C"/>
                </a:solidFill>
                <a:latin typeface="Open Sans"/>
                <a:ea typeface="Open Sans"/>
                <a:cs typeface="Open Sans"/>
              </a:rPr>
              <a:t>Graduate</a:t>
            </a:r>
            <a:r>
              <a:rPr lang="fr-FR" sz="2150" dirty="0">
                <a:solidFill>
                  <a:srgbClr val="63003C"/>
                </a:solidFill>
                <a:latin typeface="Open Sans"/>
                <a:ea typeface="Open Sans"/>
                <a:cs typeface="Open Sans"/>
              </a:rPr>
              <a:t> </a:t>
            </a:r>
            <a:r>
              <a:rPr lang="fr-FR" sz="2150" dirty="0" err="1">
                <a:solidFill>
                  <a:srgbClr val="63003C"/>
                </a:solidFill>
                <a:latin typeface="Open Sans"/>
                <a:ea typeface="Open Sans"/>
                <a:cs typeface="Open Sans"/>
              </a:rPr>
              <a:t>School</a:t>
            </a:r>
            <a:r>
              <a:rPr lang="fr-FR" sz="2150" dirty="0">
                <a:solidFill>
                  <a:srgbClr val="63003C"/>
                </a:solidFill>
                <a:latin typeface="Open Sans"/>
                <a:ea typeface="Open Sans"/>
                <a:cs typeface="Open Sans"/>
              </a:rPr>
              <a:t> coordonne des </a:t>
            </a:r>
            <a:r>
              <a:rPr lang="fr-FR" sz="2150" b="1" dirty="0">
                <a:solidFill>
                  <a:srgbClr val="63003C"/>
                </a:solidFill>
                <a:latin typeface="Open Sans"/>
                <a:ea typeface="Open Sans"/>
                <a:cs typeface="Open Sans"/>
              </a:rPr>
              <a:t>masters</a:t>
            </a:r>
            <a:r>
              <a:rPr lang="fr-FR" sz="2150" dirty="0">
                <a:solidFill>
                  <a:srgbClr val="63003C"/>
                </a:solidFill>
                <a:latin typeface="Open Sans"/>
                <a:ea typeface="Open Sans"/>
                <a:cs typeface="Open Sans"/>
              </a:rPr>
              <a:t>, des </a:t>
            </a:r>
            <a:r>
              <a:rPr lang="fr-FR" sz="2150" b="1" dirty="0">
                <a:solidFill>
                  <a:srgbClr val="63003C"/>
                </a:solidFill>
                <a:latin typeface="Open Sans"/>
                <a:ea typeface="Open Sans"/>
                <a:cs typeface="Open Sans"/>
              </a:rPr>
              <a:t>programmes de formations</a:t>
            </a:r>
            <a:r>
              <a:rPr lang="fr-FR" sz="2150" dirty="0">
                <a:solidFill>
                  <a:srgbClr val="63003C"/>
                </a:solidFill>
                <a:latin typeface="Open Sans"/>
                <a:ea typeface="Open Sans"/>
                <a:cs typeface="Open Sans"/>
              </a:rPr>
              <a:t>, des </a:t>
            </a:r>
            <a:r>
              <a:rPr lang="fr-FR" sz="2150" b="1" dirty="0">
                <a:solidFill>
                  <a:srgbClr val="63003C"/>
                </a:solidFill>
                <a:latin typeface="Open Sans"/>
                <a:ea typeface="Open Sans"/>
                <a:cs typeface="Open Sans"/>
              </a:rPr>
              <a:t>écoles doctorales</a:t>
            </a:r>
            <a:r>
              <a:rPr lang="fr-FR" sz="2150" dirty="0">
                <a:solidFill>
                  <a:srgbClr val="63003C"/>
                </a:solidFill>
                <a:latin typeface="Open Sans"/>
                <a:ea typeface="Open Sans"/>
                <a:cs typeface="Open Sans"/>
              </a:rPr>
              <a:t> et des actions de </a:t>
            </a:r>
            <a:r>
              <a:rPr lang="fr-FR" sz="2150" b="1" dirty="0">
                <a:solidFill>
                  <a:srgbClr val="63003C"/>
                </a:solidFill>
                <a:latin typeface="Open Sans"/>
                <a:ea typeface="Open Sans"/>
                <a:cs typeface="Open Sans"/>
              </a:rPr>
              <a:t>recherche</a:t>
            </a:r>
            <a:r>
              <a:rPr lang="fr-FR" sz="2150" dirty="0">
                <a:solidFill>
                  <a:srgbClr val="63003C"/>
                </a:solidFill>
                <a:latin typeface="Open Sans"/>
                <a:ea typeface="Open Sans"/>
                <a:cs typeface="Open Sans"/>
              </a:rPr>
              <a:t> autour d’une thématique ou d’une discipline en croisant les compétences des composantes universitaires, des grandes écoles et des organismes de recherche</a:t>
            </a:r>
            <a:endParaRPr lang="fr-FR" sz="2150" dirty="0">
              <a:solidFill>
                <a:srgbClr val="63003C"/>
              </a:solidFill>
            </a:endParaRPr>
          </a:p>
        </p:txBody>
      </p:sp>
      <p:pic>
        <p:nvPicPr>
          <p:cNvPr id="9" name="Image 8">
            <a:extLst>
              <a:ext uri="{FF2B5EF4-FFF2-40B4-BE49-F238E27FC236}">
                <a16:creationId xmlns:a16="http://schemas.microsoft.com/office/drawing/2014/main" id="{1AA1D8C7-4172-48DB-95FD-839EC5F25905}"/>
              </a:ext>
            </a:extLst>
          </p:cNvPr>
          <p:cNvPicPr>
            <a:picLocks noChangeAspect="1"/>
          </p:cNvPicPr>
          <p:nvPr/>
        </p:nvPicPr>
        <p:blipFill>
          <a:blip r:embed="rId3"/>
          <a:stretch/>
        </p:blipFill>
        <p:spPr bwMode="auto">
          <a:xfrm>
            <a:off x="1391477" y="3177243"/>
            <a:ext cx="9840416" cy="1307875"/>
          </a:xfrm>
          <a:prstGeom prst="rect">
            <a:avLst/>
          </a:prstGeom>
        </p:spPr>
      </p:pic>
      <p:sp>
        <p:nvSpPr>
          <p:cNvPr id="11" name="Ellipse 10">
            <a:extLst>
              <a:ext uri="{FF2B5EF4-FFF2-40B4-BE49-F238E27FC236}">
                <a16:creationId xmlns:a16="http://schemas.microsoft.com/office/drawing/2014/main" id="{8B43077A-B769-4371-BB14-D04B90F27B59}"/>
              </a:ext>
            </a:extLst>
          </p:cNvPr>
          <p:cNvSpPr/>
          <p:nvPr/>
        </p:nvSpPr>
        <p:spPr bwMode="auto">
          <a:xfrm>
            <a:off x="4945299" y="3717032"/>
            <a:ext cx="2400267" cy="9830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2" name="Image 11">
            <a:extLst>
              <a:ext uri="{FF2B5EF4-FFF2-40B4-BE49-F238E27FC236}">
                <a16:creationId xmlns:a16="http://schemas.microsoft.com/office/drawing/2014/main" id="{CF8E0603-9677-4D11-BEC6-119CCCFE6238}"/>
              </a:ext>
            </a:extLst>
          </p:cNvPr>
          <p:cNvPicPr>
            <a:picLocks noChangeAspect="1"/>
          </p:cNvPicPr>
          <p:nvPr/>
        </p:nvPicPr>
        <p:blipFill>
          <a:blip r:embed="rId4"/>
          <a:stretch/>
        </p:blipFill>
        <p:spPr bwMode="auto">
          <a:xfrm>
            <a:off x="4253338" y="5005317"/>
            <a:ext cx="1554631" cy="1496024"/>
          </a:xfrm>
          <a:prstGeom prst="rect">
            <a:avLst/>
          </a:prstGeom>
        </p:spPr>
      </p:pic>
      <p:sp>
        <p:nvSpPr>
          <p:cNvPr id="13" name="Flèche : angle droit 12">
            <a:extLst>
              <a:ext uri="{FF2B5EF4-FFF2-40B4-BE49-F238E27FC236}">
                <a16:creationId xmlns:a16="http://schemas.microsoft.com/office/drawing/2014/main" id="{B29E0F6F-255C-49A6-8252-A9E738B7B975}"/>
              </a:ext>
            </a:extLst>
          </p:cNvPr>
          <p:cNvSpPr/>
          <p:nvPr/>
        </p:nvSpPr>
        <p:spPr bwMode="auto">
          <a:xfrm>
            <a:off x="5807968" y="4677139"/>
            <a:ext cx="768085" cy="1307875"/>
          </a:xfrm>
          <a:prstGeom prst="bentUpArrow">
            <a:avLst>
              <a:gd name="adj1" fmla="val 25000"/>
              <a:gd name="adj2" fmla="val 34921"/>
              <a:gd name="adj3" fmla="val 25000"/>
            </a:avLst>
          </a:prstGeom>
          <a:solidFill>
            <a:srgbClr val="92D050"/>
          </a:solidFill>
          <a:ln>
            <a:solidFill>
              <a:srgbClr val="009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80580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81" name="CustomShape 1"/>
          <p:cNvSpPr/>
          <p:nvPr/>
        </p:nvSpPr>
        <p:spPr bwMode="auto">
          <a:xfrm>
            <a:off x="73152" y="549971"/>
            <a:ext cx="11786357" cy="802080"/>
          </a:xfrm>
          <a:prstGeom prst="rect">
            <a:avLst/>
          </a:prstGeom>
          <a:noFill/>
        </p:spPr>
        <p:txBody>
          <a:bodyPr vert="horz" lIns="91440" tIns="45720" rIns="91440" bIns="45720" rtlCol="0" anchor="ctr">
            <a:normAutofit/>
          </a:bodyPr>
          <a:lstStyle/>
          <a:p>
            <a:pPr>
              <a:lnSpc>
                <a:spcPct val="120000"/>
              </a:lnSpc>
              <a:spcBef>
                <a:spcPct val="0"/>
              </a:spcBef>
            </a:pPr>
            <a:r>
              <a:rPr lang="fr-FR" sz="3400" b="1" dirty="0">
                <a:solidFill>
                  <a:srgbClr val="313E48"/>
                </a:solidFill>
                <a:latin typeface="+mj-lt"/>
                <a:ea typeface="+mj-ea"/>
                <a:cs typeface="+mj-cs"/>
              </a:rPr>
              <a:t> </a:t>
            </a:r>
            <a:endParaRPr lang="en-GB" sz="3400" b="1" dirty="0">
              <a:solidFill>
                <a:srgbClr val="313E48"/>
              </a:solidFill>
              <a:latin typeface="+mj-lt"/>
              <a:ea typeface="+mj-ea"/>
              <a:cs typeface="+mj-cs"/>
            </a:endParaRPr>
          </a:p>
        </p:txBody>
      </p:sp>
      <p:sp>
        <p:nvSpPr>
          <p:cNvPr id="5" name="ZoneTexte 4"/>
          <p:cNvSpPr txBox="1"/>
          <p:nvPr/>
        </p:nvSpPr>
        <p:spPr bwMode="auto">
          <a:xfrm>
            <a:off x="73152" y="1282646"/>
            <a:ext cx="11631874" cy="4624343"/>
          </a:xfrm>
          <a:prstGeom prst="rect">
            <a:avLst/>
          </a:prstGeom>
          <a:noFill/>
        </p:spPr>
        <p:txBody>
          <a:bodyPr wrap="square" rtlCol="0">
            <a:spAutoFit/>
          </a:bodyPr>
          <a:lstStyle/>
          <a:p>
            <a:pPr marL="388190" indent="-380990">
              <a:spcBef>
                <a:spcPts val="1199"/>
              </a:spcBef>
              <a:spcAft>
                <a:spcPts val="1199"/>
              </a:spcAft>
              <a:buClr>
                <a:srgbClr val="80143C"/>
              </a:buClr>
              <a:buFont typeface="Wingdings"/>
              <a:buChar char="§"/>
              <a:defRPr/>
            </a:pPr>
            <a:r>
              <a:rPr lang="fr-FR" sz="2000" b="1" spc="-1" dirty="0" err="1">
                <a:solidFill>
                  <a:srgbClr val="63003C"/>
                </a:solidFill>
                <a:latin typeface="Open Sans" panose="020B0606030504020204" pitchFamily="34" charset="0"/>
                <a:ea typeface="Open Sans" panose="020B0606030504020204" pitchFamily="34" charset="0"/>
                <a:cs typeface="Open Sans" panose="020B0606030504020204" pitchFamily="34" charset="0"/>
              </a:rPr>
              <a:t>Biosphera</a:t>
            </a:r>
            <a:r>
              <a:rPr lang="fr-FR" sz="200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 est centrée sur l’étude du vivant et de ses interactions avec ses environnements, avec une approche interdisciplinaire, du fondamental à l’appliqué</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388190" indent="-380990">
              <a:spcBef>
                <a:spcPts val="1199"/>
              </a:spcBef>
              <a:buClr>
                <a:srgbClr val="80143C"/>
              </a:buClr>
              <a:buFont typeface="Wingdings"/>
              <a:buChar char="§"/>
              <a:defRPr/>
            </a:pPr>
            <a:r>
              <a:rPr lang="fr-FR" sz="200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De par ses thématiques scientifiques, </a:t>
            </a:r>
            <a:r>
              <a:rPr lang="fr-FR" sz="2000" b="1" spc="-1" dirty="0" err="1">
                <a:solidFill>
                  <a:srgbClr val="63003C"/>
                </a:solidFill>
                <a:latin typeface="Open Sans" panose="020B0606030504020204" pitchFamily="34" charset="0"/>
                <a:ea typeface="Open Sans" panose="020B0606030504020204" pitchFamily="34" charset="0"/>
                <a:cs typeface="Open Sans" panose="020B0606030504020204" pitchFamily="34" charset="0"/>
              </a:rPr>
              <a:t>Biosphera</a:t>
            </a:r>
            <a:r>
              <a:rPr lang="fr-FR" sz="200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 est au cœur des enjeux liés au devenir de la biosphère et de nos sociétés :</a:t>
            </a:r>
            <a:endParaRPr lang="en-GB" sz="2000" spc="-1"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Transition écologique et changements globaux</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Gestion et usage des ressources</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Préservation de la biodiversité</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Stratégies de développement des territoires </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Sécurité alimentaire </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Transformation des bioressources</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Santé globale</a:t>
            </a:r>
            <a:endParaRPr lang="en-GB"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7650292" y="3054053"/>
            <a:ext cx="4279404" cy="2852936"/>
          </a:xfrm>
          <a:prstGeom prst="rect">
            <a:avLst/>
          </a:prstGeom>
        </p:spPr>
      </p:pic>
      <p:sp>
        <p:nvSpPr>
          <p:cNvPr id="3" name="ZoneTexte 2">
            <a:extLst>
              <a:ext uri="{FF2B5EF4-FFF2-40B4-BE49-F238E27FC236}">
                <a16:creationId xmlns:a16="http://schemas.microsoft.com/office/drawing/2014/main" id="{F3792AC3-4D68-4E44-AAD8-074A9B290CE7}"/>
              </a:ext>
            </a:extLst>
          </p:cNvPr>
          <p:cNvSpPr txBox="1"/>
          <p:nvPr/>
        </p:nvSpPr>
        <p:spPr>
          <a:xfrm>
            <a:off x="189527" y="153081"/>
            <a:ext cx="10931839" cy="923330"/>
          </a:xfrm>
          <a:prstGeom prst="rect">
            <a:avLst/>
          </a:prstGeom>
          <a:noFill/>
        </p:spPr>
        <p:txBody>
          <a:bodyPr wrap="none" rtlCol="0">
            <a:spAutoFit/>
          </a:bodyPr>
          <a:lstStyle/>
          <a:p>
            <a:r>
              <a:rPr lang="fr-FR" sz="3400" b="1" dirty="0">
                <a:solidFill>
                  <a:srgbClr val="313E48"/>
                </a:solidFill>
              </a:rPr>
              <a:t>La </a:t>
            </a:r>
            <a:r>
              <a:rPr lang="fr-FR" sz="3400" b="1" dirty="0" err="1">
                <a:solidFill>
                  <a:srgbClr val="313E48"/>
                </a:solidFill>
              </a:rPr>
              <a:t>Graduate</a:t>
            </a:r>
            <a:r>
              <a:rPr lang="fr-FR" sz="3400" b="1" dirty="0">
                <a:solidFill>
                  <a:srgbClr val="313E48"/>
                </a:solidFill>
              </a:rPr>
              <a:t> </a:t>
            </a:r>
            <a:r>
              <a:rPr lang="fr-FR" sz="3400" b="1" dirty="0" err="1">
                <a:solidFill>
                  <a:srgbClr val="313E48"/>
                </a:solidFill>
              </a:rPr>
              <a:t>School</a:t>
            </a:r>
            <a:r>
              <a:rPr lang="fr-FR" sz="3400" b="1" dirty="0">
                <a:solidFill>
                  <a:srgbClr val="313E48"/>
                </a:solidFill>
              </a:rPr>
              <a:t> </a:t>
            </a:r>
            <a:r>
              <a:rPr lang="fr-FR" sz="3400" b="1" dirty="0" err="1">
                <a:solidFill>
                  <a:srgbClr val="313E48"/>
                </a:solidFill>
              </a:rPr>
              <a:t>Biosphera</a:t>
            </a:r>
            <a:br>
              <a:rPr lang="fr-FR" b="1" dirty="0">
                <a:solidFill>
                  <a:srgbClr val="313E48"/>
                </a:solidFill>
              </a:rPr>
            </a:br>
            <a:r>
              <a:rPr lang="fr-FR" sz="2000" b="1" dirty="0">
                <a:solidFill>
                  <a:srgbClr val="313E48"/>
                </a:solidFill>
              </a:rPr>
              <a:t>Biologie, Société, Ecologie &amp; Environnement, Ressources, Agriculture &amp; Alimentation</a:t>
            </a:r>
            <a:endParaRPr lang="fr-F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2" name="CustomShape 1"/>
          <p:cNvSpPr/>
          <p:nvPr/>
        </p:nvSpPr>
        <p:spPr bwMode="auto">
          <a:xfrm>
            <a:off x="149040" y="109080"/>
            <a:ext cx="10173240" cy="63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400" b="1" dirty="0" err="1">
                <a:solidFill>
                  <a:srgbClr val="313E48"/>
                </a:solidFill>
              </a:rPr>
              <a:t>Biosphera</a:t>
            </a:r>
            <a:r>
              <a:rPr lang="fr-FR" sz="3400" b="1" dirty="0">
                <a:solidFill>
                  <a:srgbClr val="313E48"/>
                </a:solidFill>
              </a:rPr>
              <a:t> - CHIFFRES CLÉS</a:t>
            </a:r>
            <a:endParaRPr lang="en-GB" sz="3400" b="1" dirty="0">
              <a:solidFill>
                <a:srgbClr val="313E48"/>
              </a:solidFill>
            </a:endParaRPr>
          </a:p>
        </p:txBody>
      </p:sp>
      <p:sp>
        <p:nvSpPr>
          <p:cNvPr id="745" name="CustomShape 3"/>
          <p:cNvSpPr/>
          <p:nvPr/>
        </p:nvSpPr>
        <p:spPr bwMode="auto">
          <a:xfrm>
            <a:off x="9052920" y="6099840"/>
            <a:ext cx="2961360" cy="53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48" name="CustomShape 5"/>
          <p:cNvSpPr/>
          <p:nvPr/>
        </p:nvSpPr>
        <p:spPr bwMode="auto">
          <a:xfrm>
            <a:off x="848486" y="962712"/>
            <a:ext cx="1751759" cy="7679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1" normalizeH="0" baseline="0" noProof="0" dirty="0">
                <a:ln>
                  <a:noFill/>
                </a:ln>
                <a:solidFill>
                  <a:srgbClr val="E2437E"/>
                </a:solidFill>
                <a:effectLst/>
                <a:uLnTx/>
                <a:uFillTx/>
                <a:latin typeface="Century Gothic"/>
                <a:ea typeface="DejaVu Sans"/>
                <a:cs typeface="DejaVu Sans"/>
              </a:rPr>
              <a:t>6</a:t>
            </a:r>
            <a:endParaRPr kumimoji="0" lang="en-GB" sz="4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49" name="CustomShape 6"/>
          <p:cNvSpPr/>
          <p:nvPr/>
        </p:nvSpPr>
        <p:spPr bwMode="auto">
          <a:xfrm>
            <a:off x="405936" y="2050992"/>
            <a:ext cx="2656080" cy="13681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600"/>
              </a:spcAft>
              <a:defRPr/>
            </a:pPr>
            <a:r>
              <a:rPr lang="fr-FR" spc="-1" dirty="0">
                <a:solidFill>
                  <a:srgbClr val="4C4C4C"/>
                </a:solidFill>
                <a:latin typeface="Open Sans" panose="020B0606030504020204" pitchFamily="34" charset="0"/>
                <a:ea typeface="Open Sans" panose="020B0606030504020204" pitchFamily="34" charset="0"/>
                <a:cs typeface="Open Sans" panose="020B0606030504020204" pitchFamily="34" charset="0"/>
              </a:rPr>
              <a:t>11 parcours de M1</a:t>
            </a:r>
            <a:endParaRPr lang="fr-FR" dirty="0">
              <a:solidFill>
                <a:srgbClr val="4C4C4C"/>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600"/>
              </a:spcBef>
              <a:spcAft>
                <a:spcPts val="600"/>
              </a:spcAft>
              <a:defRPr/>
            </a:pPr>
            <a:r>
              <a:rPr lang="fr-FR" spc="-1" dirty="0">
                <a:solidFill>
                  <a:srgbClr val="4C4C4C"/>
                </a:solidFill>
                <a:latin typeface="Open Sans" panose="020B0606030504020204" pitchFamily="34" charset="0"/>
                <a:ea typeface="Open Sans" panose="020B0606030504020204" pitchFamily="34" charset="0"/>
                <a:cs typeface="Open Sans" panose="020B0606030504020204" pitchFamily="34" charset="0"/>
              </a:rPr>
              <a:t>31 Parcours de M2</a:t>
            </a:r>
          </a:p>
          <a:p>
            <a:pPr algn="ctr">
              <a:lnSpc>
                <a:spcPct val="100000"/>
              </a:lnSpc>
              <a:spcAft>
                <a:spcPts val="600"/>
              </a:spcAft>
              <a:defRPr/>
            </a:pPr>
            <a:r>
              <a:rPr kumimoji="0" lang="fr-FR" sz="3200" b="0" i="0" u="none" strike="noStrike" kern="1200" cap="none" spc="-1" normalizeH="0" baseline="0" noProof="0" dirty="0">
                <a:ln>
                  <a:noFill/>
                </a:ln>
                <a:solidFill>
                  <a:srgbClr val="4C4C4C"/>
                </a:solidFill>
                <a:effectLst/>
                <a:uLnTx/>
                <a:uFillTx/>
                <a:latin typeface="Open Sans"/>
                <a:ea typeface="Open Sans"/>
                <a:cs typeface="DejaVu Sans"/>
              </a:rPr>
              <a:t>550</a:t>
            </a:r>
            <a:r>
              <a:rPr kumimoji="0" lang="fr-FR" sz="2800" b="0" i="0" u="none" strike="noStrike" kern="1200" cap="none" spc="-1" normalizeH="0" baseline="0" noProof="0" dirty="0">
                <a:ln>
                  <a:noFill/>
                </a:ln>
                <a:solidFill>
                  <a:srgbClr val="4C4C4C"/>
                </a:solidFill>
                <a:effectLst/>
                <a:uLnTx/>
                <a:uFillTx/>
                <a:latin typeface="Open Sans"/>
                <a:ea typeface="Open Sans"/>
                <a:cs typeface="DejaVu Sans"/>
              </a:rPr>
              <a:t> </a:t>
            </a:r>
            <a:r>
              <a:rPr kumimoji="0" lang="fr-FR" sz="2000" b="0" i="0" u="none" strike="noStrike" kern="1200" cap="none" spc="-1" normalizeH="0" baseline="0" noProof="0" dirty="0">
                <a:ln>
                  <a:noFill/>
                </a:ln>
                <a:solidFill>
                  <a:srgbClr val="4C4C4C"/>
                </a:solidFill>
                <a:effectLst/>
                <a:uLnTx/>
                <a:uFillTx/>
                <a:latin typeface="Open Sans"/>
                <a:ea typeface="Open Sans"/>
                <a:cs typeface="DejaVu Sans"/>
              </a:rPr>
              <a:t>étudiants</a:t>
            </a:r>
            <a:endParaRPr kumimoji="0" lang="en-GB" sz="20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50" name="CustomShape 7"/>
          <p:cNvSpPr/>
          <p:nvPr/>
        </p:nvSpPr>
        <p:spPr bwMode="auto">
          <a:xfrm>
            <a:off x="120672" y="1584225"/>
            <a:ext cx="353210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E2437E"/>
                </a:solidFill>
                <a:effectLst/>
                <a:uLnTx/>
                <a:uFillTx/>
                <a:latin typeface="Open Sans"/>
                <a:ea typeface="Open Sans"/>
                <a:cs typeface="DejaVu Sans"/>
              </a:rPr>
              <a:t>Mentions de Master</a:t>
            </a:r>
            <a:endParaRPr kumimoji="0" lang="en-GB"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55" name="CustomShape 12"/>
          <p:cNvSpPr/>
          <p:nvPr/>
        </p:nvSpPr>
        <p:spPr bwMode="auto">
          <a:xfrm>
            <a:off x="9446039" y="1095775"/>
            <a:ext cx="1751759" cy="7679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1" normalizeH="0" baseline="0" noProof="0" dirty="0">
                <a:ln>
                  <a:noFill/>
                </a:ln>
                <a:solidFill>
                  <a:srgbClr val="E2437E"/>
                </a:solidFill>
                <a:effectLst/>
                <a:uLnTx/>
                <a:uFillTx/>
                <a:latin typeface="Century Gothic"/>
                <a:ea typeface="DejaVu Sans"/>
                <a:cs typeface="DejaVu Sans"/>
              </a:rPr>
              <a:t>~100</a:t>
            </a:r>
            <a:endParaRPr kumimoji="0" lang="en-GB" sz="4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56" name="CustomShape 13"/>
          <p:cNvSpPr/>
          <p:nvPr/>
        </p:nvSpPr>
        <p:spPr bwMode="auto">
          <a:xfrm>
            <a:off x="8718768" y="1812535"/>
            <a:ext cx="3249936" cy="9526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E2437E"/>
                </a:solidFill>
                <a:effectLst/>
                <a:uLnTx/>
                <a:uFillTx/>
                <a:latin typeface="Open Sans" panose="020B0606030504020204" pitchFamily="34" charset="0"/>
                <a:ea typeface="Open Sans" panose="020B0606030504020204" pitchFamily="34" charset="0"/>
                <a:cs typeface="Open Sans" panose="020B0606030504020204" pitchFamily="34" charset="0"/>
              </a:rPr>
              <a:t>Equipes de recherche </a:t>
            </a:r>
            <a:endParaRPr kumimoji="0" lang="en-GB" sz="2400" b="0" i="0" u="none" strike="noStrike" kern="1200" cap="none" spc="-1"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1" normalizeH="0" baseline="0" noProof="0" dirty="0">
                <a:ln>
                  <a:noFill/>
                </a:ln>
                <a:solidFill>
                  <a:srgbClr val="4C4C4C"/>
                </a:solidFill>
                <a:effectLst/>
                <a:uLnTx/>
                <a:uFillTx/>
                <a:latin typeface="Open Sans"/>
                <a:ea typeface="Open Sans"/>
                <a:cs typeface="DejaVu Sans"/>
              </a:rPr>
              <a:t>dans </a:t>
            </a:r>
            <a:r>
              <a:rPr kumimoji="0" lang="fr-FR" sz="3200" b="0" i="0" u="none" strike="noStrike" kern="1200" cap="none" spc="-1" normalizeH="0" baseline="0" noProof="0" dirty="0">
                <a:ln>
                  <a:noFill/>
                </a:ln>
                <a:solidFill>
                  <a:srgbClr val="4C4C4C"/>
                </a:solidFill>
                <a:effectLst/>
                <a:uLnTx/>
                <a:uFillTx/>
                <a:latin typeface="Open Sans"/>
                <a:ea typeface="Open Sans"/>
                <a:cs typeface="DejaVu Sans"/>
              </a:rPr>
              <a:t>30</a:t>
            </a:r>
            <a:r>
              <a:rPr kumimoji="0" lang="fr-FR" sz="3200" b="0" i="0" u="none" strike="noStrike" kern="1200" cap="none" spc="-1" normalizeH="0" baseline="0" noProof="0" dirty="0">
                <a:ln>
                  <a:noFill/>
                </a:ln>
                <a:solidFill>
                  <a:srgbClr val="63003C"/>
                </a:solidFill>
                <a:effectLst/>
                <a:uLnTx/>
                <a:uFillTx/>
                <a:latin typeface="Open Sans"/>
                <a:ea typeface="Open Sans"/>
                <a:cs typeface="DejaVu Sans"/>
              </a:rPr>
              <a:t> </a:t>
            </a:r>
            <a:r>
              <a:rPr kumimoji="0" lang="fr-FR" sz="2000" b="0" i="0" u="none" strike="noStrike" kern="1200" cap="none" spc="-1" normalizeH="0" baseline="0" noProof="0" dirty="0">
                <a:ln>
                  <a:noFill/>
                </a:ln>
                <a:solidFill>
                  <a:srgbClr val="4C4C4C"/>
                </a:solidFill>
                <a:effectLst/>
                <a:uLnTx/>
                <a:uFillTx/>
                <a:latin typeface="Open Sans"/>
                <a:ea typeface="Open Sans"/>
                <a:cs typeface="DejaVu Sans"/>
              </a:rPr>
              <a:t>unités</a:t>
            </a:r>
            <a:endParaRPr kumimoji="0" lang="en-GB" sz="20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57" name="CustomShape 14"/>
          <p:cNvSpPr/>
          <p:nvPr/>
        </p:nvSpPr>
        <p:spPr bwMode="auto">
          <a:xfrm>
            <a:off x="6585264" y="4353269"/>
            <a:ext cx="5577839"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4C4C4C"/>
                </a:solidFill>
                <a:effectLst/>
                <a:uLnTx/>
                <a:uFillTx/>
                <a:latin typeface="Century Gothic"/>
                <a:ea typeface="DejaVu Sans"/>
                <a:cs typeface="DejaVu Sans"/>
              </a:rPr>
              <a:t>sciences de l’animal, sciences du végétal, écologie/évolution, nutrition/sciences des aliments, climat / environnement, (bio)économie </a:t>
            </a:r>
            <a:endParaRPr kumimoji="0" lang="en-GB" sz="16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58" name="CustomShape 15"/>
          <p:cNvSpPr/>
          <p:nvPr/>
        </p:nvSpPr>
        <p:spPr bwMode="auto">
          <a:xfrm>
            <a:off x="6761232" y="3455666"/>
            <a:ext cx="5225904"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E2437E"/>
                </a:solidFill>
                <a:effectLst/>
                <a:uLnTx/>
                <a:uFillTx/>
                <a:latin typeface="Open Sans"/>
                <a:ea typeface="Open Sans"/>
                <a:cs typeface="DejaVu Sans"/>
              </a:rPr>
              <a:t>Des communautés scientifiques aux interfaces entre GS</a:t>
            </a:r>
            <a:endParaRPr kumimoji="0" lang="en-GB" sz="2400" b="0" i="0" u="none" strike="noStrike" kern="1200" cap="none" spc="-1" normalizeH="0" baseline="0" noProof="0" dirty="0">
              <a:ln>
                <a:noFill/>
              </a:ln>
              <a:solidFill>
                <a:prstClr val="black"/>
              </a:solidFill>
              <a:effectLst/>
              <a:uLnTx/>
              <a:uFillTx/>
              <a:latin typeface="Arial"/>
              <a:ea typeface="DejaVu Sans"/>
              <a:cs typeface="DejaVu Sans"/>
            </a:endParaRPr>
          </a:p>
        </p:txBody>
      </p:sp>
      <p:grpSp>
        <p:nvGrpSpPr>
          <p:cNvPr id="759" name="Group 16"/>
          <p:cNvGrpSpPr/>
          <p:nvPr/>
        </p:nvGrpSpPr>
        <p:grpSpPr bwMode="auto">
          <a:xfrm>
            <a:off x="1695995" y="3628155"/>
            <a:ext cx="1827720" cy="1167971"/>
            <a:chOff x="1220040" y="3386880"/>
            <a:chExt cx="1827720" cy="1167971"/>
          </a:xfrm>
        </p:grpSpPr>
        <p:sp>
          <p:nvSpPr>
            <p:cNvPr id="760" name="CustomShape 17"/>
            <p:cNvSpPr/>
            <p:nvPr/>
          </p:nvSpPr>
          <p:spPr bwMode="auto">
            <a:xfrm>
              <a:off x="1559520" y="3386880"/>
              <a:ext cx="114912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1" normalizeH="0" baseline="0" noProof="0" dirty="0">
                  <a:ln>
                    <a:noFill/>
                  </a:ln>
                  <a:solidFill>
                    <a:srgbClr val="E2437E"/>
                  </a:solidFill>
                  <a:effectLst/>
                  <a:uLnTx/>
                  <a:uFillTx/>
                  <a:latin typeface="Century Gothic"/>
                  <a:ea typeface="DejaVu Sans"/>
                  <a:cs typeface="DejaVu Sans"/>
                </a:rPr>
                <a:t>7</a:t>
              </a:r>
              <a:endParaRPr kumimoji="0" lang="en-GB" sz="40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61" name="CustomShape 18"/>
            <p:cNvSpPr/>
            <p:nvPr/>
          </p:nvSpPr>
          <p:spPr bwMode="auto">
            <a:xfrm>
              <a:off x="1220040" y="4094640"/>
              <a:ext cx="182772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E2437E"/>
                  </a:solidFill>
                  <a:effectLst/>
                  <a:uLnTx/>
                  <a:uFillTx/>
                  <a:latin typeface="Open Sans"/>
                  <a:ea typeface="Open Sans"/>
                  <a:cs typeface="DejaVu Sans"/>
                </a:rPr>
                <a:t>Opérateurs</a:t>
              </a:r>
              <a:endParaRPr kumimoji="0" lang="en-GB" sz="2400" b="0" i="0" u="none" strike="noStrike" kern="1200" cap="none" spc="-1" normalizeH="0" baseline="0" noProof="0" dirty="0">
                <a:ln>
                  <a:noFill/>
                </a:ln>
                <a:solidFill>
                  <a:prstClr val="black"/>
                </a:solidFill>
                <a:effectLst/>
                <a:uLnTx/>
                <a:uFillTx/>
                <a:latin typeface="Arial"/>
                <a:ea typeface="DejaVu Sans"/>
                <a:cs typeface="DejaVu Sans"/>
              </a:endParaRPr>
            </a:p>
          </p:txBody>
        </p:sp>
      </p:grpSp>
      <p:sp>
        <p:nvSpPr>
          <p:cNvPr id="763" name="CustomShape 20"/>
          <p:cNvSpPr/>
          <p:nvPr/>
        </p:nvSpPr>
        <p:spPr bwMode="auto">
          <a:xfrm>
            <a:off x="5136192" y="970560"/>
            <a:ext cx="1856880" cy="7679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1" normalizeH="0" baseline="0" noProof="0" dirty="0">
                <a:ln>
                  <a:noFill/>
                </a:ln>
                <a:solidFill>
                  <a:srgbClr val="E2437E"/>
                </a:solidFill>
                <a:effectLst/>
                <a:uLnTx/>
                <a:uFillTx/>
                <a:latin typeface="Century Gothic"/>
                <a:ea typeface="DejaVu Sans"/>
                <a:cs typeface="DejaVu Sans"/>
              </a:rPr>
              <a:t>2</a:t>
            </a:r>
            <a:endParaRPr kumimoji="0" lang="en-GB" sz="4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64" name="CustomShape 21"/>
          <p:cNvSpPr/>
          <p:nvPr/>
        </p:nvSpPr>
        <p:spPr bwMode="auto">
          <a:xfrm>
            <a:off x="4217832" y="1687320"/>
            <a:ext cx="369396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E2437E"/>
                </a:solidFill>
                <a:effectLst/>
                <a:uLnTx/>
                <a:uFillTx/>
                <a:latin typeface="Open Sans"/>
                <a:ea typeface="Open Sans"/>
                <a:cs typeface="DejaVu Sans"/>
              </a:rPr>
              <a:t>Ecoles Doctorales</a:t>
            </a:r>
            <a:endParaRPr kumimoji="0" lang="en-GB"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65" name="CustomShape 22"/>
          <p:cNvSpPr/>
          <p:nvPr/>
        </p:nvSpPr>
        <p:spPr bwMode="auto">
          <a:xfrm>
            <a:off x="3828744" y="2184480"/>
            <a:ext cx="4324968" cy="12604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4C4C4C"/>
                </a:solidFill>
                <a:effectLst/>
                <a:uLnTx/>
                <a:uFillTx/>
                <a:latin typeface="Open Sans" panose="020B0606030504020204" pitchFamily="34" charset="0"/>
                <a:ea typeface="Open Sans" panose="020B0606030504020204" pitchFamily="34" charset="0"/>
                <a:cs typeface="Open Sans" panose="020B0606030504020204" pitchFamily="34" charset="0"/>
              </a:rPr>
              <a:t>ABIES, SEVE &amp; 2 ED associées </a:t>
            </a:r>
            <a:endParaRPr kumimoji="0" lang="en-GB" sz="2400" b="0" i="0" u="none" strike="noStrike" kern="1200" cap="none" spc="-1"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1" normalizeH="0" baseline="0" noProof="0" dirty="0">
                <a:ln>
                  <a:noFill/>
                </a:ln>
                <a:solidFill>
                  <a:srgbClr val="4C4C4C"/>
                </a:solidFill>
                <a:effectLst/>
                <a:uLnTx/>
                <a:uFillTx/>
                <a:latin typeface="Open Sans" panose="020B0606030504020204" pitchFamily="34" charset="0"/>
                <a:ea typeface="Open Sans" panose="020B0606030504020204" pitchFamily="34" charset="0"/>
                <a:cs typeface="Open Sans" panose="020B0606030504020204" pitchFamily="34" charset="0"/>
              </a:rPr>
              <a:t>(SDSV et SEIF) </a:t>
            </a:r>
            <a:endParaRPr kumimoji="0" lang="en-GB" sz="2000" b="0" i="1" u="none" strike="noStrike" kern="1200" cap="none" spc="-1"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1" normalizeH="0" baseline="0" noProof="0" dirty="0">
                <a:ln>
                  <a:noFill/>
                </a:ln>
                <a:solidFill>
                  <a:srgbClr val="4C4C4C"/>
                </a:solidFill>
                <a:effectLst/>
                <a:uLnTx/>
                <a:uFillTx/>
                <a:latin typeface="Open Sans"/>
                <a:ea typeface="Open Sans"/>
                <a:cs typeface="DejaVu Sans"/>
              </a:rPr>
              <a:t>280 </a:t>
            </a:r>
            <a:r>
              <a:rPr kumimoji="0" lang="fr-FR" sz="2000" b="0" i="0" u="none" strike="noStrike" kern="1200" cap="none" spc="-1" normalizeH="0" baseline="0" noProof="0" dirty="0">
                <a:ln>
                  <a:noFill/>
                </a:ln>
                <a:solidFill>
                  <a:srgbClr val="4C4C4C"/>
                </a:solidFill>
                <a:effectLst/>
                <a:uLnTx/>
                <a:uFillTx/>
                <a:latin typeface="Open Sans"/>
                <a:ea typeface="Open Sans"/>
                <a:cs typeface="DejaVu Sans"/>
              </a:rPr>
              <a:t>doctorants</a:t>
            </a:r>
            <a:endParaRPr kumimoji="0" lang="en-GB" sz="20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766" name="Image 32_1"/>
          <p:cNvPicPr/>
          <p:nvPr/>
        </p:nvPicPr>
        <p:blipFill>
          <a:blip r:embed="rId3"/>
          <a:stretch/>
        </p:blipFill>
        <p:spPr bwMode="auto">
          <a:xfrm>
            <a:off x="9443304" y="5829120"/>
            <a:ext cx="1177560" cy="667440"/>
          </a:xfrm>
          <a:prstGeom prst="rect">
            <a:avLst/>
          </a:prstGeom>
          <a:ln w="0">
            <a:noFill/>
          </a:ln>
        </p:spPr>
      </p:pic>
      <p:pic>
        <p:nvPicPr>
          <p:cNvPr id="767" name="Image 33_1"/>
          <p:cNvPicPr/>
          <p:nvPr/>
        </p:nvPicPr>
        <p:blipFill>
          <a:blip r:embed="rId4"/>
          <a:stretch/>
        </p:blipFill>
        <p:spPr bwMode="auto">
          <a:xfrm>
            <a:off x="9273024" y="5408856"/>
            <a:ext cx="1156680" cy="366120"/>
          </a:xfrm>
          <a:prstGeom prst="rect">
            <a:avLst/>
          </a:prstGeom>
          <a:ln w="0">
            <a:noFill/>
          </a:ln>
        </p:spPr>
      </p:pic>
      <p:pic>
        <p:nvPicPr>
          <p:cNvPr id="768" name="Image 34_1"/>
          <p:cNvPicPr/>
          <p:nvPr/>
        </p:nvPicPr>
        <p:blipFill>
          <a:blip r:embed="rId5"/>
          <a:stretch/>
        </p:blipFill>
        <p:spPr bwMode="auto">
          <a:xfrm>
            <a:off x="7076664" y="5987880"/>
            <a:ext cx="931680" cy="508680"/>
          </a:xfrm>
          <a:prstGeom prst="rect">
            <a:avLst/>
          </a:prstGeom>
          <a:ln w="0">
            <a:noFill/>
          </a:ln>
        </p:spPr>
      </p:pic>
      <p:pic>
        <p:nvPicPr>
          <p:cNvPr id="769" name="Image 35_1"/>
          <p:cNvPicPr/>
          <p:nvPr/>
        </p:nvPicPr>
        <p:blipFill>
          <a:blip r:embed="rId6"/>
          <a:stretch/>
        </p:blipFill>
        <p:spPr bwMode="auto">
          <a:xfrm>
            <a:off x="8434584" y="6089760"/>
            <a:ext cx="961920" cy="407160"/>
          </a:xfrm>
          <a:prstGeom prst="rect">
            <a:avLst/>
          </a:prstGeom>
          <a:ln w="0">
            <a:noFill/>
          </a:ln>
        </p:spPr>
      </p:pic>
      <p:sp>
        <p:nvSpPr>
          <p:cNvPr id="770" name="CustomShape 23"/>
          <p:cNvSpPr/>
          <p:nvPr/>
        </p:nvSpPr>
        <p:spPr bwMode="auto">
          <a:xfrm>
            <a:off x="10550664" y="5835384"/>
            <a:ext cx="146232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Tx/>
                <a:latin typeface="Open Sans"/>
                <a:ea typeface="Open Sans"/>
                <a:cs typeface="DejaVu Sans"/>
              </a:rPr>
              <a:t>Sciences </a:t>
            </a:r>
            <a:endParaRPr kumimoji="0" lang="en-GB" sz="1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Tx/>
                <a:latin typeface="Open Sans"/>
                <a:ea typeface="Open Sans"/>
                <a:cs typeface="DejaVu Sans"/>
              </a:rPr>
              <a:t>des aliments,</a:t>
            </a:r>
            <a:endParaRPr kumimoji="0" lang="en-GB" sz="1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Tx/>
                <a:latin typeface="Open Sans"/>
                <a:ea typeface="Open Sans"/>
                <a:cs typeface="DejaVu Sans"/>
              </a:rPr>
              <a:t>Nutrition</a:t>
            </a:r>
            <a:endParaRPr kumimoji="0" lang="en-GB" sz="14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771" name="Image 36"/>
          <p:cNvPicPr/>
          <p:nvPr/>
        </p:nvPicPr>
        <p:blipFill>
          <a:blip r:embed="rId7"/>
          <a:stretch/>
        </p:blipFill>
        <p:spPr bwMode="auto">
          <a:xfrm>
            <a:off x="7015032" y="5383872"/>
            <a:ext cx="2058840" cy="446760"/>
          </a:xfrm>
          <a:prstGeom prst="rect">
            <a:avLst/>
          </a:prstGeom>
          <a:ln w="0">
            <a:noFill/>
          </a:ln>
        </p:spPr>
      </p:pic>
      <p:pic>
        <p:nvPicPr>
          <p:cNvPr id="772" name="Image 2"/>
          <p:cNvPicPr/>
          <p:nvPr/>
        </p:nvPicPr>
        <p:blipFill>
          <a:blip r:embed="rId8"/>
          <a:stretch/>
        </p:blipFill>
        <p:spPr bwMode="auto">
          <a:xfrm>
            <a:off x="10612224" y="5297976"/>
            <a:ext cx="1356480" cy="565920"/>
          </a:xfrm>
          <a:prstGeom prst="rect">
            <a:avLst/>
          </a:prstGeom>
          <a:ln w="0">
            <a:noFill/>
          </a:ln>
        </p:spPr>
      </p:pic>
      <p:pic>
        <p:nvPicPr>
          <p:cNvPr id="37" name="Image 29">
            <a:extLst>
              <a:ext uri="{FF2B5EF4-FFF2-40B4-BE49-F238E27FC236}">
                <a16:creationId xmlns:a16="http://schemas.microsoft.com/office/drawing/2014/main" id="{D91D300D-A2B3-4203-A0AB-D0E3DE2F9BC8}"/>
              </a:ext>
            </a:extLst>
          </p:cNvPr>
          <p:cNvPicPr/>
          <p:nvPr/>
        </p:nvPicPr>
        <p:blipFill>
          <a:blip r:embed="rId9"/>
          <a:stretch/>
        </p:blipFill>
        <p:spPr bwMode="auto">
          <a:xfrm>
            <a:off x="857952" y="4809238"/>
            <a:ext cx="3935880" cy="636480"/>
          </a:xfrm>
          <a:prstGeom prst="rect">
            <a:avLst/>
          </a:prstGeom>
          <a:ln w="0">
            <a:noFill/>
          </a:ln>
        </p:spPr>
      </p:pic>
      <p:pic>
        <p:nvPicPr>
          <p:cNvPr id="38" name="Image 29">
            <a:extLst>
              <a:ext uri="{FF2B5EF4-FFF2-40B4-BE49-F238E27FC236}">
                <a16:creationId xmlns:a16="http://schemas.microsoft.com/office/drawing/2014/main" id="{8D5BD55F-514C-4925-A3FC-9D69C524CD2B}"/>
              </a:ext>
            </a:extLst>
          </p:cNvPr>
          <p:cNvPicPr/>
          <p:nvPr/>
        </p:nvPicPr>
        <p:blipFill>
          <a:blip r:embed="rId10"/>
          <a:stretch/>
        </p:blipFill>
        <p:spPr bwMode="auto">
          <a:xfrm>
            <a:off x="120672" y="5436360"/>
            <a:ext cx="5258880" cy="7732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84" name="CustomShape 1"/>
          <p:cNvSpPr/>
          <p:nvPr/>
        </p:nvSpPr>
        <p:spPr bwMode="auto">
          <a:xfrm>
            <a:off x="9052920" y="6050520"/>
            <a:ext cx="2963160" cy="53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lang="fr-FR"/>
          </a:p>
        </p:txBody>
      </p:sp>
      <p:sp>
        <p:nvSpPr>
          <p:cNvPr id="586" name="CustomShape 2"/>
          <p:cNvSpPr/>
          <p:nvPr/>
        </p:nvSpPr>
        <p:spPr bwMode="auto">
          <a:xfrm>
            <a:off x="148859" y="106184"/>
            <a:ext cx="11867221" cy="685386"/>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ctr">
            <a:noAutofit/>
          </a:bodyPr>
          <a:lstStyle/>
          <a:p>
            <a:pPr>
              <a:defRPr/>
            </a:pPr>
            <a:r>
              <a:rPr lang="fr-FR" sz="3000" b="1" dirty="0">
                <a:solidFill>
                  <a:srgbClr val="313E48"/>
                </a:solidFill>
              </a:rPr>
              <a:t>Présentation de l’offre de formation : 6 mentions de master</a:t>
            </a:r>
            <a:endParaRPr lang="en-GB" sz="3000" b="1" dirty="0">
              <a:solidFill>
                <a:srgbClr val="313E48"/>
              </a:solidFill>
            </a:endParaRPr>
          </a:p>
        </p:txBody>
      </p:sp>
      <p:sp>
        <p:nvSpPr>
          <p:cNvPr id="7" name="CustomShape 2"/>
          <p:cNvSpPr/>
          <p:nvPr/>
        </p:nvSpPr>
        <p:spPr bwMode="auto">
          <a:xfrm>
            <a:off x="220934" y="3601080"/>
            <a:ext cx="1786428" cy="460211"/>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pc="-1">
                <a:solidFill>
                  <a:srgbClr val="63003C"/>
                </a:solidFill>
                <a:latin typeface="Open Sans"/>
                <a:ea typeface="Open Sans"/>
              </a:rPr>
              <a:t>S</a:t>
            </a:r>
            <a:r>
              <a:rPr lang="fr-FR" b="0" strike="noStrike" spc="-1">
                <a:solidFill>
                  <a:srgbClr val="63003C"/>
                </a:solidFill>
                <a:latin typeface="Open Sans"/>
                <a:ea typeface="Open Sans"/>
              </a:rPr>
              <a:t>ocle</a:t>
            </a:r>
            <a:r>
              <a:rPr lang="fr-FR" sz="2400" b="0" strike="noStrike" spc="-1">
                <a:solidFill>
                  <a:srgbClr val="63003C"/>
                </a:solidFill>
                <a:latin typeface="Open Sans"/>
                <a:ea typeface="Open Sans"/>
              </a:rPr>
              <a:t> </a:t>
            </a:r>
            <a:r>
              <a:rPr lang="fr-FR" b="0" strike="noStrike" spc="-1">
                <a:solidFill>
                  <a:srgbClr val="63003C"/>
                </a:solidFill>
                <a:latin typeface="Open Sans"/>
                <a:ea typeface="Open Sans"/>
              </a:rPr>
              <a:t>commun</a:t>
            </a:r>
            <a:endParaRPr lang="en-GB" b="0" strike="noStrike" spc="-1">
              <a:solidFill>
                <a:srgbClr val="63003C"/>
              </a:solidFill>
              <a:latin typeface="Arial"/>
            </a:endParaRPr>
          </a:p>
        </p:txBody>
      </p:sp>
      <p:grpSp>
        <p:nvGrpSpPr>
          <p:cNvPr id="8" name="Group 3"/>
          <p:cNvGrpSpPr/>
          <p:nvPr/>
        </p:nvGrpSpPr>
        <p:grpSpPr bwMode="auto">
          <a:xfrm>
            <a:off x="-4129136" y="-48600"/>
            <a:ext cx="16129792" cy="7292160"/>
            <a:chOff x="-3630600" y="-48600"/>
            <a:chExt cx="16129792" cy="7292160"/>
          </a:xfrm>
        </p:grpSpPr>
        <p:sp>
          <p:nvSpPr>
            <p:cNvPr id="9" name="CustomShape 4"/>
            <p:cNvSpPr/>
            <p:nvPr/>
          </p:nvSpPr>
          <p:spPr bwMode="auto">
            <a:xfrm>
              <a:off x="-3630600" y="-48600"/>
              <a:ext cx="7292160" cy="7292160"/>
            </a:xfrm>
            <a:prstGeom prst="blockArc">
              <a:avLst>
                <a:gd name="adj1" fmla="val 18900000"/>
                <a:gd name="adj2" fmla="val 2700000"/>
                <a:gd name="adj3" fmla="val 296"/>
              </a:avLst>
            </a:prstGeom>
            <a:noFill/>
            <a:ln>
              <a:solidFill>
                <a:srgbClr val="63403C"/>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10" name="CustomShape 5"/>
            <p:cNvSpPr/>
            <p:nvPr/>
          </p:nvSpPr>
          <p:spPr bwMode="auto">
            <a:xfrm>
              <a:off x="2930760" y="1174320"/>
              <a:ext cx="9424416" cy="585900"/>
            </a:xfrm>
            <a:prstGeom prst="roundRect">
              <a:avLst>
                <a:gd name="adj" fmla="val 16667"/>
              </a:avLst>
            </a:prstGeom>
            <a:solidFill>
              <a:srgbClr val="26B83E"/>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spc="-1">
                  <a:solidFill>
                    <a:srgbClr val="FFFFFF"/>
                  </a:solidFill>
                  <a:latin typeface="Open Sans"/>
                  <a:ea typeface="Open Sans"/>
                </a:rPr>
                <a:t>Agrosciences, Environnement, Territoires, Paysage, Forêt</a:t>
              </a:r>
              <a:endParaRPr/>
            </a:p>
            <a:p>
              <a:pPr>
                <a:lnSpc>
                  <a:spcPct val="90000"/>
                </a:lnSpc>
                <a:tabLst>
                  <a:tab pos="0" algn="l"/>
                </a:tabLst>
                <a:defRPr/>
              </a:pPr>
              <a:r>
                <a:rPr lang="fr-FR" sz="1400" i="1" spc="-1">
                  <a:solidFill>
                    <a:srgbClr val="FFFFFF"/>
                  </a:solidFill>
                  <a:latin typeface="Open Sans"/>
                  <a:ea typeface="Open Sans"/>
                </a:rPr>
                <a:t>Gestion des espaces naturels et agricoles, ruraux et péri-urbains</a:t>
              </a:r>
              <a:endParaRPr lang="en-GB" sz="1400" i="1" strike="sngStrike" spc="-1">
                <a:solidFill>
                  <a:srgbClr val="FF0000"/>
                </a:solidFill>
              </a:endParaRPr>
            </a:p>
          </p:txBody>
        </p:sp>
        <p:sp>
          <p:nvSpPr>
            <p:cNvPr id="11" name="CustomShape 6"/>
            <p:cNvSpPr/>
            <p:nvPr/>
          </p:nvSpPr>
          <p:spPr bwMode="auto">
            <a:xfrm>
              <a:off x="2429280" y="1055520"/>
              <a:ext cx="844200" cy="788400"/>
            </a:xfrm>
            <a:prstGeom prst="ellipse">
              <a:avLst/>
            </a:prstGeom>
            <a:solidFill>
              <a:schemeClr val="lt1">
                <a:hueOff val="0"/>
                <a:satOff val="0"/>
                <a:lumOff val="0"/>
                <a:alphaOff val="0"/>
              </a:schemeClr>
            </a:solidFill>
            <a:ln>
              <a:solidFill>
                <a:srgbClr val="26B83E"/>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12" name="CustomShape 7"/>
            <p:cNvSpPr/>
            <p:nvPr/>
          </p:nvSpPr>
          <p:spPr bwMode="auto">
            <a:xfrm>
              <a:off x="3399840" y="1926505"/>
              <a:ext cx="9099352" cy="642507"/>
            </a:xfrm>
            <a:prstGeom prst="roundRect">
              <a:avLst>
                <a:gd name="adj" fmla="val 16667"/>
              </a:avLst>
            </a:prstGeom>
            <a:solidFill>
              <a:srgbClr val="26B83E"/>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spc="-1">
                  <a:solidFill>
                    <a:srgbClr val="FFFFFF"/>
                  </a:solidFill>
                  <a:latin typeface="Open Sans"/>
                  <a:ea typeface="Open Sans"/>
                </a:rPr>
                <a:t>Biodiversité, </a:t>
              </a:r>
              <a:r>
                <a:rPr lang="fr-FR" sz="2000" b="0" strike="noStrike" cap="all" spc="-1">
                  <a:solidFill>
                    <a:srgbClr val="FFFFFF"/>
                  </a:solidFill>
                  <a:latin typeface="Open Sans"/>
                  <a:ea typeface="Open Sans"/>
                </a:rPr>
                <a:t>é</a:t>
              </a:r>
              <a:r>
                <a:rPr lang="fr-FR" sz="2000" b="0" strike="noStrike" spc="-1">
                  <a:solidFill>
                    <a:srgbClr val="FFFFFF"/>
                  </a:solidFill>
                  <a:latin typeface="Open Sans"/>
                  <a:ea typeface="Open Sans"/>
                </a:rPr>
                <a:t>cologie et </a:t>
              </a:r>
              <a:r>
                <a:rPr lang="fr-FR" sz="2000" b="0" strike="noStrike" cap="all" spc="-1">
                  <a:solidFill>
                    <a:srgbClr val="FFFFFF"/>
                  </a:solidFill>
                  <a:latin typeface="Open Sans"/>
                  <a:ea typeface="Open Sans"/>
                </a:rPr>
                <a:t>é</a:t>
              </a:r>
              <a:r>
                <a:rPr lang="fr-FR" sz="2000" b="0" strike="noStrike" spc="-1">
                  <a:solidFill>
                    <a:srgbClr val="FFFFFF"/>
                  </a:solidFill>
                  <a:latin typeface="Open Sans"/>
                  <a:ea typeface="Open Sans"/>
                </a:rPr>
                <a:t>volution</a:t>
              </a:r>
              <a:endParaRPr/>
            </a:p>
            <a:p>
              <a:pPr>
                <a:lnSpc>
                  <a:spcPct val="90000"/>
                </a:lnSpc>
                <a:tabLst>
                  <a:tab pos="0" algn="l"/>
                </a:tabLst>
                <a:defRPr/>
              </a:pPr>
              <a:r>
                <a:rPr lang="fr-FR" sz="1400" i="1" spc="-1">
                  <a:solidFill>
                    <a:srgbClr val="FFFFFF"/>
                  </a:solidFill>
                  <a:latin typeface="Open Sans"/>
                  <a:ea typeface="Open Sans"/>
                </a:rPr>
                <a:t>Écologie, évolution, vivant en interaction avec son environnement, de l’individu à l’écosystème</a:t>
              </a:r>
              <a:r>
                <a:rPr lang="fr-FR" sz="1400" b="0" strike="noStrike" spc="-1">
                  <a:solidFill>
                    <a:srgbClr val="FFFFFF"/>
                  </a:solidFill>
                  <a:latin typeface="Open Sans"/>
                  <a:ea typeface="Open Sans"/>
                </a:rPr>
                <a:t> </a:t>
              </a:r>
              <a:endParaRPr lang="en-GB" sz="1400" b="0" strike="noStrike" spc="-1">
                <a:latin typeface="Arial"/>
              </a:endParaRPr>
            </a:p>
          </p:txBody>
        </p:sp>
        <p:sp>
          <p:nvSpPr>
            <p:cNvPr id="13" name="CustomShape 8"/>
            <p:cNvSpPr/>
            <p:nvPr/>
          </p:nvSpPr>
          <p:spPr bwMode="auto">
            <a:xfrm>
              <a:off x="3024505" y="1872920"/>
              <a:ext cx="742680" cy="729720"/>
            </a:xfrm>
            <a:prstGeom prst="ellipse">
              <a:avLst/>
            </a:prstGeom>
            <a:solidFill>
              <a:schemeClr val="lt1">
                <a:hueOff val="0"/>
                <a:satOff val="0"/>
                <a:lumOff val="0"/>
                <a:alphaOff val="0"/>
              </a:schemeClr>
            </a:solidFill>
            <a:ln>
              <a:solidFill>
                <a:srgbClr val="26B83E"/>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14" name="CustomShape 9"/>
            <p:cNvSpPr/>
            <p:nvPr/>
          </p:nvSpPr>
          <p:spPr bwMode="auto">
            <a:xfrm>
              <a:off x="3614400" y="2780640"/>
              <a:ext cx="8308728" cy="717120"/>
            </a:xfrm>
            <a:prstGeom prst="roundRect">
              <a:avLst>
                <a:gd name="adj" fmla="val 16667"/>
              </a:avLst>
            </a:prstGeom>
            <a:solidFill>
              <a:srgbClr val="26B83E"/>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spc="-1">
                  <a:solidFill>
                    <a:srgbClr val="FFFFFF"/>
                  </a:solidFill>
                  <a:latin typeface="Open Sans"/>
                  <a:ea typeface="Open Sans"/>
                </a:rPr>
                <a:t>Biologie Intégrative et Physiologie</a:t>
              </a:r>
              <a:endParaRPr/>
            </a:p>
            <a:p>
              <a:pPr>
                <a:lnSpc>
                  <a:spcPct val="90000"/>
                </a:lnSpc>
                <a:tabLst>
                  <a:tab pos="0" algn="l"/>
                </a:tabLst>
                <a:defRPr/>
              </a:pPr>
              <a:r>
                <a:rPr lang="fr-FR" sz="1400" i="1" spc="-1">
                  <a:solidFill>
                    <a:srgbClr val="FFFFFF"/>
                  </a:solidFill>
                  <a:latin typeface="Open Sans"/>
                  <a:ea typeface="Open Sans"/>
                </a:rPr>
                <a:t>Biologie multi organismes (microbes, animaux, plantes), biodiversité , réponse aux environnements fluctuants, valorisation)</a:t>
              </a:r>
              <a:endParaRPr lang="en-GB" sz="1400" i="1" strike="sngStrike" spc="-1">
                <a:solidFill>
                  <a:srgbClr val="FF0000"/>
                </a:solidFill>
              </a:endParaRPr>
            </a:p>
          </p:txBody>
        </p:sp>
        <p:sp>
          <p:nvSpPr>
            <p:cNvPr id="15" name="CustomShape 10"/>
            <p:cNvSpPr/>
            <p:nvPr/>
          </p:nvSpPr>
          <p:spPr bwMode="auto">
            <a:xfrm>
              <a:off x="3234052" y="2804255"/>
              <a:ext cx="742680" cy="676237"/>
            </a:xfrm>
            <a:prstGeom prst="ellipse">
              <a:avLst/>
            </a:prstGeom>
            <a:solidFill>
              <a:schemeClr val="lt1">
                <a:hueOff val="0"/>
                <a:satOff val="0"/>
                <a:lumOff val="0"/>
                <a:alphaOff val="0"/>
              </a:schemeClr>
            </a:solidFill>
            <a:ln>
              <a:solidFill>
                <a:srgbClr val="26B83E"/>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16" name="CustomShape 11"/>
            <p:cNvSpPr/>
            <p:nvPr/>
          </p:nvSpPr>
          <p:spPr bwMode="auto">
            <a:xfrm>
              <a:off x="3614400" y="3740399"/>
              <a:ext cx="8884792" cy="606319"/>
            </a:xfrm>
            <a:prstGeom prst="roundRect">
              <a:avLst>
                <a:gd name="adj" fmla="val 16667"/>
              </a:avLst>
            </a:prstGeom>
            <a:solidFill>
              <a:srgbClr val="0070C0"/>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cap="all" spc="-1">
                  <a:solidFill>
                    <a:srgbClr val="FFFFFF"/>
                  </a:solidFill>
                  <a:latin typeface="Open Sans"/>
                  <a:ea typeface="Open Sans"/>
                </a:rPr>
                <a:t>é</a:t>
              </a:r>
              <a:r>
                <a:rPr lang="fr-FR" sz="2000" b="0" strike="noStrike" spc="-1">
                  <a:solidFill>
                    <a:srgbClr val="FFFFFF"/>
                  </a:solidFill>
                  <a:latin typeface="Open Sans"/>
                  <a:ea typeface="Open Sans"/>
                </a:rPr>
                <a:t>conomie de l'Environnement, de l’</a:t>
              </a:r>
              <a:r>
                <a:rPr lang="fr-FR" sz="2000" b="0" strike="noStrike" cap="all" spc="-1">
                  <a:solidFill>
                    <a:srgbClr val="FFFFFF"/>
                  </a:solidFill>
                  <a:latin typeface="Open Sans"/>
                  <a:ea typeface="Open Sans"/>
                </a:rPr>
                <a:t>é</a:t>
              </a:r>
              <a:r>
                <a:rPr lang="fr-FR" sz="2000" b="0" strike="noStrike" spc="-1">
                  <a:solidFill>
                    <a:srgbClr val="FFFFFF"/>
                  </a:solidFill>
                  <a:latin typeface="Open Sans"/>
                  <a:ea typeface="Open Sans"/>
                </a:rPr>
                <a:t>nergie et des Transports</a:t>
              </a:r>
              <a:endParaRPr/>
            </a:p>
            <a:p>
              <a:pPr>
                <a:lnSpc>
                  <a:spcPct val="90000"/>
                </a:lnSpc>
                <a:tabLst>
                  <a:tab pos="0" algn="l"/>
                </a:tabLst>
                <a:defRPr/>
              </a:pPr>
              <a:r>
                <a:rPr lang="fr-FR" sz="1400" i="1" spc="-1">
                  <a:solidFill>
                    <a:prstClr val="white"/>
                  </a:solidFill>
                  <a:latin typeface="Open Sans"/>
                  <a:ea typeface="Open Sans"/>
                </a:rPr>
                <a:t>É</a:t>
              </a:r>
              <a:r>
                <a:rPr lang="fr-FR" sz="1400" i="1" spc="-1">
                  <a:solidFill>
                    <a:srgbClr val="FFFFFF"/>
                  </a:solidFill>
                  <a:latin typeface="Open Sans"/>
                  <a:ea typeface="Open Sans"/>
                </a:rPr>
                <a:t>nergie, économie, environnement, alimentation, dimensions analytique et prospective</a:t>
              </a:r>
              <a:endParaRPr lang="en-GB" sz="1400" i="1" spc="-1">
                <a:solidFill>
                  <a:prstClr val="black"/>
                </a:solidFill>
              </a:endParaRPr>
            </a:p>
          </p:txBody>
        </p:sp>
        <p:sp>
          <p:nvSpPr>
            <p:cNvPr id="17" name="CustomShape 12"/>
            <p:cNvSpPr/>
            <p:nvPr/>
          </p:nvSpPr>
          <p:spPr bwMode="auto">
            <a:xfrm>
              <a:off x="3221280" y="3663878"/>
              <a:ext cx="721974" cy="645681"/>
            </a:xfrm>
            <a:prstGeom prst="ellipse">
              <a:avLst/>
            </a:prstGeom>
            <a:solidFill>
              <a:schemeClr val="lt1">
                <a:hueOff val="0"/>
                <a:satOff val="0"/>
                <a:lumOff val="0"/>
                <a:alphaOff val="0"/>
              </a:schemeClr>
            </a:solidFill>
            <a:ln>
              <a:solidFill>
                <a:srgbClr val="0070C0"/>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18" name="CustomShape 13"/>
            <p:cNvSpPr/>
            <p:nvPr/>
          </p:nvSpPr>
          <p:spPr bwMode="auto">
            <a:xfrm>
              <a:off x="3399840" y="4535280"/>
              <a:ext cx="8523288" cy="744608"/>
            </a:xfrm>
            <a:prstGeom prst="roundRect">
              <a:avLst>
                <a:gd name="adj" fmla="val 16667"/>
              </a:avLst>
            </a:prstGeom>
            <a:solidFill>
              <a:srgbClr val="0070C0"/>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spc="-1">
                  <a:solidFill>
                    <a:srgbClr val="FFFFFF"/>
                  </a:solidFill>
                  <a:latin typeface="Open Sans"/>
                  <a:ea typeface="Open Sans"/>
                </a:rPr>
                <a:t>Gestion des Territoires et Développement Local</a:t>
              </a:r>
              <a:endParaRPr/>
            </a:p>
            <a:p>
              <a:pPr>
                <a:lnSpc>
                  <a:spcPct val="90000"/>
                </a:lnSpc>
                <a:tabLst>
                  <a:tab pos="0" algn="l"/>
                </a:tabLst>
                <a:defRPr/>
              </a:pPr>
              <a:r>
                <a:rPr lang="fr-FR" sz="1400" i="1" spc="-1">
                  <a:solidFill>
                    <a:srgbClr val="FFFFFF"/>
                  </a:solidFill>
                  <a:latin typeface="Open Sans"/>
                  <a:ea typeface="Open Sans"/>
                </a:rPr>
                <a:t>Sciences sociales, Sciences politiques, Agroéconomie, Droit Biodiversité, Agriculture, Alimentation et environnement, Économie écologique</a:t>
              </a:r>
              <a:r>
                <a:rPr lang="fr-FR" sz="1400" b="0" strike="noStrike" spc="-1">
                  <a:solidFill>
                    <a:srgbClr val="FFFFFF"/>
                  </a:solidFill>
                  <a:latin typeface="Open Sans"/>
                  <a:ea typeface="Open Sans"/>
                </a:rPr>
                <a:t> </a:t>
              </a:r>
              <a:endParaRPr lang="en-GB" sz="1400" b="0" strike="noStrike" spc="-1">
                <a:latin typeface="Arial"/>
              </a:endParaRPr>
            </a:p>
          </p:txBody>
        </p:sp>
        <p:sp>
          <p:nvSpPr>
            <p:cNvPr id="19" name="CustomShape 14"/>
            <p:cNvSpPr/>
            <p:nvPr/>
          </p:nvSpPr>
          <p:spPr bwMode="auto">
            <a:xfrm>
              <a:off x="2970720" y="4552200"/>
              <a:ext cx="781200" cy="705600"/>
            </a:xfrm>
            <a:prstGeom prst="ellipse">
              <a:avLst/>
            </a:prstGeom>
            <a:solidFill>
              <a:schemeClr val="lt1">
                <a:hueOff val="0"/>
                <a:satOff val="0"/>
                <a:lumOff val="0"/>
                <a:alphaOff val="0"/>
              </a:schemeClr>
            </a:solidFill>
            <a:ln>
              <a:solidFill>
                <a:srgbClr val="0070C0"/>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20" name="CustomShape 15"/>
            <p:cNvSpPr/>
            <p:nvPr/>
          </p:nvSpPr>
          <p:spPr bwMode="auto">
            <a:xfrm>
              <a:off x="2930760" y="5446208"/>
              <a:ext cx="8832600" cy="623391"/>
            </a:xfrm>
            <a:prstGeom prst="rect">
              <a:avLst/>
            </a:prstGeom>
            <a:solidFill>
              <a:srgbClr val="D65200"/>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spc="-1">
                  <a:solidFill>
                    <a:srgbClr val="FFFFFF"/>
                  </a:solidFill>
                  <a:latin typeface="Open Sans"/>
                  <a:ea typeface="Open Sans"/>
                </a:rPr>
                <a:t>Nutrition et Sciences des Aliments</a:t>
              </a:r>
              <a:endParaRPr/>
            </a:p>
            <a:p>
              <a:pPr>
                <a:lnSpc>
                  <a:spcPct val="90000"/>
                </a:lnSpc>
                <a:tabLst>
                  <a:tab pos="0" algn="l"/>
                </a:tabLst>
                <a:defRPr/>
              </a:pPr>
              <a:r>
                <a:rPr lang="fr-FR" sz="2000" b="0" strike="noStrike" spc="-1">
                  <a:solidFill>
                    <a:srgbClr val="FFFFFF"/>
                  </a:solidFill>
                  <a:latin typeface="Open Sans"/>
                  <a:ea typeface="Open Sans"/>
                </a:rPr>
                <a:t> </a:t>
              </a:r>
              <a:r>
                <a:rPr lang="fr-FR" sz="1400" i="1" spc="-1">
                  <a:solidFill>
                    <a:srgbClr val="FFFFFF"/>
                  </a:solidFill>
                  <a:latin typeface="Open Sans"/>
                  <a:ea typeface="Open Sans"/>
                </a:rPr>
                <a:t>Complexité des aliments et bioproduits, innovation, qualité</a:t>
              </a:r>
              <a:endParaRPr lang="en-GB" sz="1400" i="1" spc="-1">
                <a:solidFill>
                  <a:srgbClr val="FFFFFF"/>
                </a:solidFill>
                <a:latin typeface="Open Sans"/>
                <a:ea typeface="Open Sans"/>
              </a:endParaRPr>
            </a:p>
          </p:txBody>
        </p:sp>
        <p:sp>
          <p:nvSpPr>
            <p:cNvPr id="21" name="CustomShape 16"/>
            <p:cNvSpPr/>
            <p:nvPr/>
          </p:nvSpPr>
          <p:spPr bwMode="auto">
            <a:xfrm>
              <a:off x="2540519" y="5395320"/>
              <a:ext cx="779040" cy="688320"/>
            </a:xfrm>
            <a:prstGeom prst="ellipse">
              <a:avLst/>
            </a:prstGeom>
            <a:solidFill>
              <a:schemeClr val="lt1">
                <a:hueOff val="0"/>
                <a:satOff val="0"/>
                <a:lumOff val="0"/>
                <a:alphaOff val="0"/>
              </a:schemeClr>
            </a:solidFill>
            <a:ln>
              <a:solidFill>
                <a:srgbClr val="D65200"/>
              </a:solidFill>
            </a:ln>
          </p:spPr>
          <p:style>
            <a:lnRef idx="2">
              <a:srgbClr val="000000"/>
            </a:lnRef>
            <a:fillRef idx="0">
              <a:srgbClr val="000000"/>
            </a:fillRef>
            <a:effectRef idx="0">
              <a:srgbClr val="000000"/>
            </a:effectRef>
            <a:fontRef idx="minor"/>
          </p:style>
          <p:txBody>
            <a:bodyPr/>
            <a:lstStyle/>
            <a:p>
              <a:pPr>
                <a:defRPr/>
              </a:pPr>
              <a:endParaRPr lang="fr-FR"/>
            </a:p>
          </p:txBody>
        </p:sp>
      </p:grpSp>
      <p:sp>
        <p:nvSpPr>
          <p:cNvPr id="22" name="CustomShape 17"/>
          <p:cNvSpPr/>
          <p:nvPr/>
        </p:nvSpPr>
        <p:spPr bwMode="auto">
          <a:xfrm>
            <a:off x="1906983" y="1265759"/>
            <a:ext cx="915292" cy="398655"/>
          </a:xfrm>
          <a:prstGeom prst="rect">
            <a:avLst/>
          </a:prstGeom>
          <a:noFill/>
          <a:ln w="0">
            <a:noFill/>
          </a:ln>
        </p:spPr>
        <p:style>
          <a:lnRef idx="2">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00B050"/>
                </a:solidFill>
                <a:latin typeface="Open Sans"/>
                <a:ea typeface="Open Sans"/>
              </a:rPr>
              <a:t>AETPF</a:t>
            </a:r>
            <a:endParaRPr lang="en-GB" sz="2000" b="0" strike="noStrike" spc="-1">
              <a:solidFill>
                <a:srgbClr val="00B050"/>
              </a:solidFill>
              <a:latin typeface="Arial"/>
            </a:endParaRPr>
          </a:p>
        </p:txBody>
      </p:sp>
      <p:sp>
        <p:nvSpPr>
          <p:cNvPr id="23" name="CustomShape 18"/>
          <p:cNvSpPr/>
          <p:nvPr/>
        </p:nvSpPr>
        <p:spPr bwMode="auto">
          <a:xfrm>
            <a:off x="2556064" y="2050287"/>
            <a:ext cx="633420" cy="398655"/>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00B050"/>
                </a:solidFill>
                <a:latin typeface="Open Sans"/>
                <a:ea typeface="Open Sans"/>
              </a:rPr>
              <a:t>BEE</a:t>
            </a:r>
            <a:endParaRPr lang="en-GB" sz="2000" b="0" strike="noStrike" spc="-1">
              <a:solidFill>
                <a:srgbClr val="00B050"/>
              </a:solidFill>
              <a:latin typeface="Arial"/>
            </a:endParaRPr>
          </a:p>
        </p:txBody>
      </p:sp>
      <p:sp>
        <p:nvSpPr>
          <p:cNvPr id="24" name="CustomShape 19"/>
          <p:cNvSpPr/>
          <p:nvPr/>
        </p:nvSpPr>
        <p:spPr bwMode="auto">
          <a:xfrm>
            <a:off x="2831665" y="2975387"/>
            <a:ext cx="574109" cy="398655"/>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00B050"/>
                </a:solidFill>
                <a:latin typeface="Open Sans"/>
                <a:ea typeface="Open Sans"/>
              </a:rPr>
              <a:t>BIP</a:t>
            </a:r>
            <a:endParaRPr lang="en-GB" sz="2000" b="0" strike="noStrike" spc="-1">
              <a:solidFill>
                <a:srgbClr val="00B050"/>
              </a:solidFill>
              <a:latin typeface="Arial"/>
            </a:endParaRPr>
          </a:p>
        </p:txBody>
      </p:sp>
      <p:sp>
        <p:nvSpPr>
          <p:cNvPr id="25" name="CustomShape 20"/>
          <p:cNvSpPr/>
          <p:nvPr/>
        </p:nvSpPr>
        <p:spPr bwMode="auto">
          <a:xfrm>
            <a:off x="2711224" y="3806439"/>
            <a:ext cx="751914" cy="398655"/>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0070C0"/>
                </a:solidFill>
                <a:latin typeface="Open Sans"/>
                <a:ea typeface="Open Sans"/>
              </a:rPr>
              <a:t>EEET</a:t>
            </a:r>
            <a:endParaRPr lang="en-GB" sz="2000" b="0" strike="noStrike" spc="-1">
              <a:solidFill>
                <a:srgbClr val="0070C0"/>
              </a:solidFill>
              <a:latin typeface="Arial"/>
            </a:endParaRPr>
          </a:p>
        </p:txBody>
      </p:sp>
      <p:sp>
        <p:nvSpPr>
          <p:cNvPr id="26" name="CustomShape 21"/>
          <p:cNvSpPr/>
          <p:nvPr/>
        </p:nvSpPr>
        <p:spPr bwMode="auto">
          <a:xfrm>
            <a:off x="2472184" y="4718520"/>
            <a:ext cx="832064" cy="398655"/>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0070C0"/>
                </a:solidFill>
                <a:latin typeface="Open Sans"/>
                <a:ea typeface="Open Sans"/>
              </a:rPr>
              <a:t>GTDL</a:t>
            </a:r>
            <a:endParaRPr lang="en-GB" sz="2000" b="0" strike="noStrike" spc="-1">
              <a:solidFill>
                <a:srgbClr val="0070C0"/>
              </a:solidFill>
              <a:latin typeface="Arial"/>
            </a:endParaRPr>
          </a:p>
        </p:txBody>
      </p:sp>
      <p:sp>
        <p:nvSpPr>
          <p:cNvPr id="27" name="CustomShape 22"/>
          <p:cNvSpPr/>
          <p:nvPr/>
        </p:nvSpPr>
        <p:spPr bwMode="auto">
          <a:xfrm>
            <a:off x="2051704" y="5551578"/>
            <a:ext cx="702360" cy="394560"/>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D65200"/>
                </a:solidFill>
                <a:latin typeface="Open Sans"/>
                <a:ea typeface="Open Sans"/>
              </a:rPr>
              <a:t>NSA</a:t>
            </a:r>
            <a:endParaRPr lang="en-GB" sz="2000" b="0" strike="noStrike" spc="-1">
              <a:latin typeface="Arial"/>
            </a:endParaRPr>
          </a:p>
        </p:txBody>
      </p:sp>
      <p:pic>
        <p:nvPicPr>
          <p:cNvPr id="28" name="Image 10"/>
          <p:cNvPicPr/>
          <p:nvPr/>
        </p:nvPicPr>
        <p:blipFill>
          <a:blip r:embed="rId3"/>
          <a:stretch/>
        </p:blipFill>
        <p:spPr bwMode="auto">
          <a:xfrm>
            <a:off x="154256" y="2789280"/>
            <a:ext cx="2181960" cy="893160"/>
          </a:xfrm>
          <a:prstGeom prst="rect">
            <a:avLst/>
          </a:prstGeom>
          <a:ln w="0">
            <a:noFill/>
          </a:ln>
        </p:spPr>
      </p:pic>
      <p:sp>
        <p:nvSpPr>
          <p:cNvPr id="31" name="CustomShape 23"/>
          <p:cNvSpPr/>
          <p:nvPr/>
        </p:nvSpPr>
        <p:spPr bwMode="auto">
          <a:xfrm>
            <a:off x="424439" y="6309360"/>
            <a:ext cx="10012652" cy="306323"/>
          </a:xfrm>
          <a:prstGeom prst="rect">
            <a:avLst/>
          </a:prstGeom>
          <a:solidFill>
            <a:schemeClr val="bg1"/>
          </a:solid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a:lnSpc>
                <a:spcPct val="100000"/>
              </a:lnSpc>
              <a:defRPr/>
            </a:pPr>
            <a:r>
              <a:rPr lang="fr-FR" sz="1400" b="0" i="1" strike="noStrike" spc="-1">
                <a:solidFill>
                  <a:srgbClr val="6600FF"/>
                </a:solidFill>
                <a:latin typeface="Open Sans"/>
                <a:ea typeface="Open Sans"/>
              </a:rPr>
              <a:t>Les fiches descriptives des masters sont à retrouver sur :  </a:t>
            </a:r>
            <a:r>
              <a:rPr lang="fr-FR" sz="1400" b="0" i="1" u="sng" strike="noStrike" spc="-1">
                <a:solidFill>
                  <a:srgbClr val="63003C"/>
                </a:solidFill>
                <a:latin typeface="Open Sans"/>
                <a:ea typeface="Open Sans"/>
                <a:hlinkClick r:id="rId4" tooltip="https://cirrus.universite-paris-saclay.fr/s/2gEqLzynwwJaaef"/>
              </a:rPr>
              <a:t>https://cirrus.universite-paris-saclay.fr/s/2gEqLzynwwJaaef</a:t>
            </a:r>
            <a:endParaRPr lang="en-GB" sz="1400" b="0" strike="noStrike" spc="-1">
              <a:latin typeface="Arial"/>
            </a:endParaRPr>
          </a:p>
        </p:txBody>
      </p:sp>
      <p:pic>
        <p:nvPicPr>
          <p:cNvPr id="32" name="Image 2"/>
          <p:cNvPicPr/>
          <p:nvPr/>
        </p:nvPicPr>
        <p:blipFill>
          <a:blip r:embed="rId5"/>
          <a:stretch/>
        </p:blipFill>
        <p:spPr bwMode="auto">
          <a:xfrm>
            <a:off x="11176181" y="1174321"/>
            <a:ext cx="824475" cy="585900"/>
          </a:xfrm>
          <a:prstGeom prst="rect">
            <a:avLst/>
          </a:prstGeom>
          <a:ln w="0">
            <a:noFill/>
          </a:ln>
          <a:effectLst>
            <a:softEdge rad="0"/>
          </a:effectLst>
        </p:spPr>
      </p:pic>
      <p:pic>
        <p:nvPicPr>
          <p:cNvPr id="33" name="Image 3"/>
          <p:cNvPicPr/>
          <p:nvPr/>
        </p:nvPicPr>
        <p:blipFill>
          <a:blip r:embed="rId6"/>
          <a:stretch/>
        </p:blipFill>
        <p:spPr bwMode="auto">
          <a:xfrm>
            <a:off x="11151711" y="1948628"/>
            <a:ext cx="848945" cy="604320"/>
          </a:xfrm>
          <a:prstGeom prst="rect">
            <a:avLst/>
          </a:prstGeom>
          <a:ln w="0">
            <a:noFill/>
          </a:ln>
        </p:spPr>
      </p:pic>
      <p:pic>
        <p:nvPicPr>
          <p:cNvPr id="34" name="Image 2"/>
          <p:cNvPicPr/>
          <p:nvPr/>
        </p:nvPicPr>
        <p:blipFill>
          <a:blip r:embed="rId7"/>
          <a:stretch/>
        </p:blipFill>
        <p:spPr bwMode="auto">
          <a:xfrm>
            <a:off x="11014551" y="2805754"/>
            <a:ext cx="986105" cy="692006"/>
          </a:xfrm>
          <a:prstGeom prst="rect">
            <a:avLst/>
          </a:prstGeom>
          <a:ln w="0">
            <a:noFill/>
          </a:ln>
        </p:spPr>
      </p:pic>
      <p:pic>
        <p:nvPicPr>
          <p:cNvPr id="35" name="Image 3"/>
          <p:cNvPicPr/>
          <p:nvPr/>
        </p:nvPicPr>
        <p:blipFill>
          <a:blip r:embed="rId8"/>
          <a:stretch/>
        </p:blipFill>
        <p:spPr bwMode="auto">
          <a:xfrm>
            <a:off x="11014551" y="3757894"/>
            <a:ext cx="986105" cy="588532"/>
          </a:xfrm>
          <a:prstGeom prst="rect">
            <a:avLst/>
          </a:prstGeom>
          <a:ln w="0">
            <a:solidFill>
              <a:schemeClr val="bg1">
                <a:lumMod val="85000"/>
              </a:schemeClr>
            </a:solidFill>
          </a:ln>
        </p:spPr>
      </p:pic>
      <p:pic>
        <p:nvPicPr>
          <p:cNvPr id="36" name="Image 4"/>
          <p:cNvPicPr/>
          <p:nvPr/>
        </p:nvPicPr>
        <p:blipFill>
          <a:blip r:embed="rId9"/>
          <a:stretch/>
        </p:blipFill>
        <p:spPr bwMode="auto">
          <a:xfrm>
            <a:off x="11151711" y="4535127"/>
            <a:ext cx="848945" cy="735388"/>
          </a:xfrm>
          <a:prstGeom prst="rect">
            <a:avLst/>
          </a:prstGeom>
          <a:ln w="0">
            <a:noFill/>
          </a:ln>
        </p:spPr>
      </p:pic>
      <p:pic>
        <p:nvPicPr>
          <p:cNvPr id="37" name="Image 2"/>
          <p:cNvPicPr/>
          <p:nvPr/>
        </p:nvPicPr>
        <p:blipFill>
          <a:blip r:embed="rId10"/>
          <a:stretch/>
        </p:blipFill>
        <p:spPr bwMode="auto">
          <a:xfrm>
            <a:off x="10790924" y="5461155"/>
            <a:ext cx="1209731" cy="606249"/>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3" name="CustomShape 2"/>
          <p:cNvSpPr/>
          <p:nvPr/>
        </p:nvSpPr>
        <p:spPr bwMode="auto">
          <a:xfrm>
            <a:off x="335520" y="188640"/>
            <a:ext cx="11663640" cy="560160"/>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ctr">
            <a:noAutofit/>
          </a:bodyPr>
          <a:lstStyle/>
          <a:p>
            <a:r>
              <a:rPr lang="fr-FR" sz="3000" b="1" dirty="0" err="1">
                <a:solidFill>
                  <a:srgbClr val="313E48"/>
                </a:solidFill>
              </a:rPr>
              <a:t>Biosphera</a:t>
            </a:r>
            <a:r>
              <a:rPr lang="fr-FR" sz="3000" b="1" dirty="0">
                <a:solidFill>
                  <a:srgbClr val="313E48"/>
                </a:solidFill>
              </a:rPr>
              <a:t> et vous … et réciproquement</a:t>
            </a:r>
          </a:p>
        </p:txBody>
      </p:sp>
      <p:sp>
        <p:nvSpPr>
          <p:cNvPr id="9" name="CustomShape 3"/>
          <p:cNvSpPr/>
          <p:nvPr/>
        </p:nvSpPr>
        <p:spPr bwMode="auto">
          <a:xfrm>
            <a:off x="335520" y="989541"/>
            <a:ext cx="7724747" cy="5441061"/>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defTabSz="1219170">
              <a:spcBef>
                <a:spcPts val="600"/>
              </a:spcBef>
              <a:spcAft>
                <a:spcPts val="800"/>
              </a:spcAft>
              <a:defRPr/>
            </a:pPr>
            <a:r>
              <a:rPr lang="fr-FR" sz="2200" dirty="0">
                <a:solidFill>
                  <a:srgbClr val="80143C">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Ce que vous apporte la GS </a:t>
            </a:r>
            <a:r>
              <a:rPr lang="fr-FR" sz="2200" dirty="0" err="1">
                <a:solidFill>
                  <a:srgbClr val="80143C">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Biosphera</a:t>
            </a:r>
            <a:r>
              <a:rPr lang="fr-FR" sz="2200" dirty="0">
                <a:solidFill>
                  <a:srgbClr val="80143C">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 </a:t>
            </a:r>
            <a:endParaRPr lang="en-GB" b="1" spc="-1"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Organisation d’évènements scientifiques </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en-GB"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Organisation de </a:t>
            </a:r>
            <a:r>
              <a:rPr lang="fr-FR" spc="-1" dirty="0">
                <a:solidFill>
                  <a:schemeClr val="accent6"/>
                </a:solidFill>
                <a:latin typeface="Open Sans" panose="020B0606030504020204" pitchFamily="34" charset="0"/>
                <a:ea typeface="Open Sans" panose="020B0606030504020204" pitchFamily="34" charset="0"/>
                <a:cs typeface="Open Sans" panose="020B0606030504020204" pitchFamily="34" charset="0"/>
              </a:rPr>
              <a:t>la cérémonie de remise des diplômes</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chemeClr val="accent6"/>
                </a:solidFill>
                <a:latin typeface="Open Sans" panose="020B0606030504020204" pitchFamily="34" charset="0"/>
                <a:ea typeface="Open Sans" panose="020B0606030504020204" pitchFamily="34" charset="0"/>
                <a:cs typeface="Open Sans" panose="020B0606030504020204" pitchFamily="34" charset="0"/>
              </a:rPr>
              <a:t>Organisation du prix des masters</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Soutien financier à des projets étudiants</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Soutien financier pour la participation à des écoles d’été</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Accompagnement des candidatures au PhD Track</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Accompagnement des étudiants souhaitant renforcer leur formation par la recherche</a:t>
            </a:r>
            <a:endParaRPr dirty="0">
              <a:latin typeface="Open Sans" panose="020B0606030504020204" pitchFamily="34" charset="0"/>
              <a:ea typeface="Open Sans" panose="020B0606030504020204" pitchFamily="34" charset="0"/>
              <a:cs typeface="Open Sans" panose="020B0606030504020204" pitchFamily="34" charset="0"/>
            </a:endParaRPr>
          </a:p>
          <a:p>
            <a:pPr marL="95249" defTabSz="1219170">
              <a:spcAft>
                <a:spcPts val="800"/>
              </a:spcAft>
              <a:buClr>
                <a:srgbClr val="63003C"/>
              </a:buClr>
              <a:defRPr/>
            </a:pPr>
            <a:endParaRPr lang="en-GB" sz="1600" b="1" spc="-1"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defTabSz="1219170">
              <a:spcAft>
                <a:spcPts val="800"/>
              </a:spcAft>
              <a:buClr>
                <a:srgbClr val="63003C"/>
              </a:buClr>
              <a:defRPr/>
            </a:pPr>
            <a:r>
              <a:rPr lang="fr-FR" sz="2200" dirty="0">
                <a:solidFill>
                  <a:srgbClr val="80143C">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Votre contribution en tant qu’étudiant de la GS </a:t>
            </a:r>
            <a:r>
              <a:rPr lang="fr-FR" sz="2200" dirty="0" err="1">
                <a:solidFill>
                  <a:srgbClr val="80143C">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Biosphera</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Bef>
                <a:spcPts val="600"/>
              </a:spcBef>
              <a:spcAft>
                <a:spcPts val="800"/>
              </a:spcAft>
              <a:buClr>
                <a:srgbClr val="63003C"/>
              </a:buClr>
              <a:buFont typeface="Wingdings"/>
              <a:buChar char="§"/>
              <a:defRPr/>
            </a:pPr>
            <a:r>
              <a:rPr lang="en-GB"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Participation des </a:t>
            </a:r>
            <a:r>
              <a:rPr lang="fr-FR"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étudiants</a:t>
            </a:r>
            <a:r>
              <a:rPr lang="en-GB"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 au </a:t>
            </a:r>
            <a:r>
              <a:rPr lang="fr-FR"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conseil</a:t>
            </a:r>
            <a:r>
              <a:rPr lang="fr-FR"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 : élections en début d’année civile</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Bef>
                <a:spcPts val="600"/>
              </a:spcBef>
              <a:spcAft>
                <a:spcPts val="800"/>
              </a:spcAft>
              <a:buClr>
                <a:srgbClr val="63003C"/>
              </a:buClr>
              <a:buFont typeface="Wingdings"/>
              <a:buChar char="§"/>
              <a:defRPr/>
            </a:pPr>
            <a:r>
              <a:rPr lang="fr-FR"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Vos idées de projets, vos actions dont peuvent bénéficier d’autres étudiants de la GS</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 2"/>
          <p:cNvPicPr>
            <a:picLocks noChangeAspect="1"/>
          </p:cNvPicPr>
          <p:nvPr/>
        </p:nvPicPr>
        <p:blipFill>
          <a:blip r:embed="rId3"/>
          <a:stretch/>
        </p:blipFill>
        <p:spPr bwMode="auto">
          <a:xfrm>
            <a:off x="9699761" y="3429000"/>
            <a:ext cx="2240131" cy="2514828"/>
          </a:xfrm>
          <a:prstGeom prst="rect">
            <a:avLst/>
          </a:prstGeom>
          <a:ln>
            <a:noFill/>
          </a:ln>
          <a:effectLst>
            <a:outerShdw blurRad="292100" dist="139700" dir="2700000" algn="tl" rotWithShape="0">
              <a:srgbClr val="333333">
                <a:alpha val="65000"/>
              </a:srgbClr>
            </a:outerShdw>
          </a:effectLst>
        </p:spPr>
      </p:pic>
      <p:pic>
        <p:nvPicPr>
          <p:cNvPr id="4" name="Image 3">
            <a:extLst>
              <a:ext uri="{FF2B5EF4-FFF2-40B4-BE49-F238E27FC236}">
                <a16:creationId xmlns:a16="http://schemas.microsoft.com/office/drawing/2014/main" id="{E0C4A0FB-7E02-4D7D-812E-7EAE51F602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3391" y="989541"/>
            <a:ext cx="3386501" cy="225879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3" name="CustomShape 2"/>
          <p:cNvSpPr/>
          <p:nvPr/>
        </p:nvSpPr>
        <p:spPr bwMode="auto">
          <a:xfrm>
            <a:off x="335520" y="188640"/>
            <a:ext cx="11663640" cy="560160"/>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ctr">
            <a:noAutofit/>
          </a:bodyPr>
          <a:lstStyle/>
          <a:p>
            <a:r>
              <a:rPr lang="fr-FR" sz="3400" b="1" dirty="0">
                <a:solidFill>
                  <a:srgbClr val="313E48"/>
                </a:solidFill>
              </a:rPr>
              <a:t>Action formation : le PhD </a:t>
            </a:r>
            <a:r>
              <a:rPr lang="fr-FR" sz="3400" b="1" dirty="0" err="1">
                <a:solidFill>
                  <a:srgbClr val="313E48"/>
                </a:solidFill>
              </a:rPr>
              <a:t>Master’s</a:t>
            </a:r>
            <a:r>
              <a:rPr lang="fr-FR" sz="3400" b="1" dirty="0">
                <a:solidFill>
                  <a:srgbClr val="313E48"/>
                </a:solidFill>
              </a:rPr>
              <a:t> programme</a:t>
            </a:r>
            <a:endParaRPr lang="en-GB" sz="3400" b="1" dirty="0">
              <a:solidFill>
                <a:srgbClr val="313E48"/>
              </a:solidFill>
            </a:endParaRPr>
          </a:p>
        </p:txBody>
      </p:sp>
      <p:sp>
        <p:nvSpPr>
          <p:cNvPr id="5" name="Espace réservé du contenu 2"/>
          <p:cNvSpPr txBox="1"/>
          <p:nvPr/>
        </p:nvSpPr>
        <p:spPr bwMode="auto">
          <a:xfrm>
            <a:off x="6283451" y="1248184"/>
            <a:ext cx="5567173" cy="4608512"/>
          </a:xfrm>
          <a:prstGeom prst="rect">
            <a:avLst/>
          </a:prstGeom>
        </p:spPr>
        <p:txBody>
          <a:bodyPr>
            <a:noAutofit/>
          </a:bodyPr>
          <a:lstStyle>
            <a:lvl1pPr marL="324000" indent="-243000" algn="l" defTabSz="685800">
              <a:lnSpc>
                <a:spcPct val="90000"/>
              </a:lnSpc>
              <a:spcBef>
                <a:spcPts val="1063"/>
              </a:spcBef>
              <a:buClr>
                <a:srgbClr val="000000"/>
              </a:buClr>
              <a:buSzPct val="45000"/>
              <a:buFont typeface="Wingdings"/>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400">
                <a:solidFill>
                  <a:schemeClr val="tx1"/>
                </a:solidFill>
                <a:latin typeface="+mn-lt"/>
                <a:ea typeface="+mn-ea"/>
                <a:cs typeface="+mn-cs"/>
              </a:defRPr>
            </a:lvl4pPr>
            <a:lvl5pPr marL="1543050" indent="-171450" algn="l" defTabSz="685800">
              <a:lnSpc>
                <a:spcPct val="90000"/>
              </a:lnSpc>
              <a:spcBef>
                <a:spcPts val="375"/>
              </a:spcBef>
              <a:buFont typeface="Arial"/>
              <a:buChar char="•"/>
              <a:defRPr sz="1400">
                <a:solidFill>
                  <a:schemeClr val="tx1"/>
                </a:solidFill>
                <a:latin typeface="+mn-lt"/>
                <a:ea typeface="+mn-ea"/>
                <a:cs typeface="+mn-cs"/>
              </a:defRPr>
            </a:lvl5pPr>
            <a:lvl6pPr marL="1885950" indent="-171450" algn="l" defTabSz="685800">
              <a:lnSpc>
                <a:spcPct val="90000"/>
              </a:lnSpc>
              <a:spcBef>
                <a:spcPts val="375"/>
              </a:spcBef>
              <a:buFont typeface="Arial"/>
              <a:buChar char="•"/>
              <a:defRPr sz="1400">
                <a:solidFill>
                  <a:schemeClr val="tx1"/>
                </a:solidFill>
                <a:latin typeface="+mn-lt"/>
                <a:ea typeface="+mn-ea"/>
                <a:cs typeface="+mn-cs"/>
              </a:defRPr>
            </a:lvl6pPr>
            <a:lvl7pPr marL="2228850" indent="-171450" algn="l" defTabSz="685800">
              <a:lnSpc>
                <a:spcPct val="90000"/>
              </a:lnSpc>
              <a:spcBef>
                <a:spcPts val="375"/>
              </a:spcBef>
              <a:buFont typeface="Arial"/>
              <a:buChar char="•"/>
              <a:defRPr sz="1400">
                <a:solidFill>
                  <a:schemeClr val="tx1"/>
                </a:solidFill>
                <a:latin typeface="+mn-lt"/>
                <a:ea typeface="+mn-ea"/>
                <a:cs typeface="+mn-cs"/>
              </a:defRPr>
            </a:lvl7pPr>
            <a:lvl8pPr marL="2571750" indent="-171450" algn="l" defTabSz="685800">
              <a:lnSpc>
                <a:spcPct val="90000"/>
              </a:lnSpc>
              <a:spcBef>
                <a:spcPts val="375"/>
              </a:spcBef>
              <a:buFont typeface="Arial"/>
              <a:buChar char="•"/>
              <a:defRPr sz="1400">
                <a:solidFill>
                  <a:schemeClr val="tx1"/>
                </a:solidFill>
                <a:latin typeface="+mn-lt"/>
                <a:ea typeface="+mn-ea"/>
                <a:cs typeface="+mn-cs"/>
              </a:defRPr>
            </a:lvl8pPr>
            <a:lvl9pPr marL="2914650" indent="-171450" algn="l" defTabSz="685800">
              <a:lnSpc>
                <a:spcPct val="90000"/>
              </a:lnSpc>
              <a:spcBef>
                <a:spcPts val="375"/>
              </a:spcBef>
              <a:buFont typeface="Arial"/>
              <a:buChar char="•"/>
              <a:defRPr sz="1400">
                <a:solidFill>
                  <a:schemeClr val="tx1"/>
                </a:solidFill>
                <a:latin typeface="+mn-lt"/>
                <a:ea typeface="+mn-ea"/>
                <a:cs typeface="+mn-cs"/>
              </a:defRPr>
            </a:lvl9pPr>
          </a:lstStyle>
          <a:p>
            <a:pPr>
              <a:defRPr/>
            </a:pPr>
            <a:r>
              <a:rPr lang="fr-FR" sz="21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Programme d’accompagnement pour </a:t>
            </a:r>
            <a:r>
              <a:rPr lang="fr-FR" sz="215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découvrir la recherche </a:t>
            </a:r>
            <a:r>
              <a:rPr lang="fr-FR" sz="21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et pour aider celles et ceux qui souhaiteraient poursuivre en thèse à </a:t>
            </a:r>
            <a:r>
              <a:rPr lang="fr-FR" sz="215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construire leur projet </a:t>
            </a:r>
            <a:r>
              <a:rPr lang="fr-FR" sz="21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et à </a:t>
            </a:r>
            <a:r>
              <a:rPr lang="fr-FR" sz="215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préparer leur entrée en doctorat</a:t>
            </a:r>
            <a:r>
              <a:rPr lang="fr-FR" sz="21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fr-FR" sz="2150"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a:defRPr/>
            </a:pPr>
            <a:r>
              <a:rPr lang="fr-FR" sz="21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Ouvert à tous les étudiantes et étudiants, peut prendre différentes formes : séminaires, mentorat, rencontres avec des chercheurs, forum master/doctorat, etc.</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Espace réservé pour une image  4" descr="PhD_PPT_juillet 2023.jpg"/>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3" y="922112"/>
            <a:ext cx="5807965" cy="57104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146132" y="5517233"/>
            <a:ext cx="5255716" cy="90069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73" name="CustomShape 1"/>
          <p:cNvSpPr/>
          <p:nvPr/>
        </p:nvSpPr>
        <p:spPr bwMode="auto">
          <a:xfrm>
            <a:off x="8973360" y="5885280"/>
            <a:ext cx="2985120" cy="73476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lang="fr-FR" sz="2400"/>
          </a:p>
        </p:txBody>
      </p:sp>
      <p:sp>
        <p:nvSpPr>
          <p:cNvPr id="974" name="CustomShape 2"/>
          <p:cNvSpPr/>
          <p:nvPr/>
        </p:nvSpPr>
        <p:spPr bwMode="auto">
          <a:xfrm>
            <a:off x="119880" y="101758"/>
            <a:ext cx="10452960" cy="648948"/>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ctr">
            <a:noAutofit/>
          </a:bodyPr>
          <a:lstStyle/>
          <a:p>
            <a:pPr>
              <a:lnSpc>
                <a:spcPct val="90000"/>
              </a:lnSpc>
              <a:defRPr/>
            </a:pPr>
            <a:r>
              <a:rPr lang="fr-FR" sz="3400" b="1" dirty="0">
                <a:solidFill>
                  <a:srgbClr val="313E48"/>
                </a:solidFill>
              </a:rPr>
              <a:t>GS </a:t>
            </a:r>
            <a:r>
              <a:rPr lang="fr-FR" sz="3400" b="1" dirty="0" err="1">
                <a:solidFill>
                  <a:srgbClr val="313E48"/>
                </a:solidFill>
              </a:rPr>
              <a:t>Biosphera</a:t>
            </a:r>
            <a:r>
              <a:rPr lang="fr-FR" sz="3400" b="1" dirty="0">
                <a:solidFill>
                  <a:srgbClr val="313E48"/>
                </a:solidFill>
              </a:rPr>
              <a:t> : pour en savoir plus</a:t>
            </a:r>
            <a:endParaRPr lang="en-GB" sz="3400" b="1" dirty="0">
              <a:solidFill>
                <a:srgbClr val="313E48"/>
              </a:solidFill>
            </a:endParaRPr>
          </a:p>
        </p:txBody>
      </p:sp>
      <p:sp>
        <p:nvSpPr>
          <p:cNvPr id="979" name="CustomShape 4"/>
          <p:cNvSpPr/>
          <p:nvPr/>
        </p:nvSpPr>
        <p:spPr bwMode="auto">
          <a:xfrm>
            <a:off x="3211504" y="1003576"/>
            <a:ext cx="1765160" cy="648072"/>
          </a:xfrm>
          <a:prstGeom prst="round2DiagRect">
            <a:avLst>
              <a:gd name="adj1" fmla="val 16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tabLst>
                <a:tab pos="0" algn="l"/>
              </a:tabLst>
              <a:defRPr/>
            </a:pPr>
            <a:r>
              <a:rPr lang="fr-FR" sz="2000" spc="-1">
                <a:solidFill>
                  <a:srgbClr val="FFFFFF"/>
                </a:solidFill>
                <a:latin typeface="Open Sans"/>
                <a:ea typeface="DejaVu Sans"/>
              </a:rPr>
              <a:t>Brochure </a:t>
            </a:r>
            <a:endParaRPr/>
          </a:p>
          <a:p>
            <a:pPr>
              <a:tabLst>
                <a:tab pos="0" algn="l"/>
              </a:tabLst>
              <a:defRPr/>
            </a:pPr>
            <a:r>
              <a:rPr lang="fr-FR" sz="1600" spc="-1">
                <a:solidFill>
                  <a:srgbClr val="FFFFFF"/>
                </a:solidFill>
                <a:latin typeface="Open Sans"/>
                <a:ea typeface="DejaVu Sans"/>
              </a:rPr>
              <a:t>version FR &amp; GB</a:t>
            </a:r>
            <a:endParaRPr lang="en-GB" sz="1600" spc="-1">
              <a:latin typeface="Arial"/>
            </a:endParaRPr>
          </a:p>
        </p:txBody>
      </p:sp>
      <p:pic>
        <p:nvPicPr>
          <p:cNvPr id="3" name="Image 2"/>
          <p:cNvPicPr>
            <a:picLocks noChangeAspect="1"/>
          </p:cNvPicPr>
          <p:nvPr/>
        </p:nvPicPr>
        <p:blipFill>
          <a:blip r:embed="rId3"/>
          <a:stretch/>
        </p:blipFill>
        <p:spPr bwMode="auto">
          <a:xfrm>
            <a:off x="3211506" y="1757251"/>
            <a:ext cx="1994221" cy="2809379"/>
          </a:xfrm>
          <a:prstGeom prst="rect">
            <a:avLst/>
          </a:prstGeom>
          <a:ln>
            <a:noFill/>
          </a:ln>
          <a:effectLst>
            <a:outerShdw blurRad="292100" dist="139700" dir="2700000" algn="tl" rotWithShape="0">
              <a:srgbClr val="333333">
                <a:alpha val="65000"/>
              </a:srgbClr>
            </a:outerShdw>
          </a:effectLst>
        </p:spPr>
      </p:pic>
      <p:grpSp>
        <p:nvGrpSpPr>
          <p:cNvPr id="6" name="Groupe 5"/>
          <p:cNvGrpSpPr/>
          <p:nvPr/>
        </p:nvGrpSpPr>
        <p:grpSpPr bwMode="auto">
          <a:xfrm>
            <a:off x="345680" y="2052219"/>
            <a:ext cx="2509960" cy="3135027"/>
            <a:chOff x="208145" y="1517369"/>
            <a:chExt cx="3551402" cy="4503919"/>
          </a:xfrm>
        </p:grpSpPr>
        <p:pic>
          <p:nvPicPr>
            <p:cNvPr id="977" name="Image 5"/>
            <p:cNvPicPr/>
            <p:nvPr/>
          </p:nvPicPr>
          <p:blipFill>
            <a:blip r:embed="rId4"/>
            <a:stretch/>
          </p:blipFill>
          <p:spPr bwMode="auto">
            <a:xfrm>
              <a:off x="208145" y="1517369"/>
              <a:ext cx="3454710" cy="1701800"/>
            </a:xfrm>
            <a:prstGeom prst="rect">
              <a:avLst/>
            </a:prstGeom>
            <a:ln w="0">
              <a:noFill/>
            </a:ln>
          </p:spPr>
        </p:pic>
        <p:pic>
          <p:nvPicPr>
            <p:cNvPr id="2" name="Image 1"/>
            <p:cNvPicPr>
              <a:picLocks noChangeAspect="1"/>
            </p:cNvPicPr>
            <p:nvPr/>
          </p:nvPicPr>
          <p:blipFill>
            <a:blip r:embed="rId5"/>
            <a:stretch/>
          </p:blipFill>
          <p:spPr bwMode="auto">
            <a:xfrm>
              <a:off x="208145" y="3167351"/>
              <a:ext cx="3551402" cy="2853937"/>
            </a:xfrm>
            <a:prstGeom prst="rect">
              <a:avLst/>
            </a:prstGeom>
          </p:spPr>
        </p:pic>
      </p:grpSp>
      <p:sp>
        <p:nvSpPr>
          <p:cNvPr id="5" name="ZoneTexte 4"/>
          <p:cNvSpPr txBox="1"/>
          <p:nvPr/>
        </p:nvSpPr>
        <p:spPr bwMode="auto">
          <a:xfrm>
            <a:off x="345680" y="1007837"/>
            <a:ext cx="1681722" cy="442674"/>
          </a:xfrm>
          <a:prstGeom prst="round2DiagRect">
            <a:avLst>
              <a:gd name="adj1" fmla="val 16667"/>
              <a:gd name="adj2" fmla="val 0"/>
            </a:avLst>
          </a:prstGeom>
          <a:solidFill>
            <a:schemeClr val="accent6">
              <a:lumMod val="60000"/>
              <a:lumOff val="40000"/>
            </a:schemeClr>
          </a:solidFill>
          <a:ln>
            <a:noFill/>
          </a:ln>
        </p:spPr>
        <p:txBody>
          <a:bodyPr wrap="none" rtlCol="0">
            <a:spAutoFit/>
          </a:bodyPr>
          <a:lstStyle/>
          <a:p>
            <a:pPr>
              <a:defRPr/>
            </a:pPr>
            <a:r>
              <a:rPr lang="fr-FR" sz="2000">
                <a:solidFill>
                  <a:schemeClr val="bg1"/>
                </a:solidFill>
                <a:latin typeface="Open Sans"/>
                <a:ea typeface="Open Sans"/>
                <a:cs typeface="Open Sans"/>
              </a:rPr>
              <a:t>Site Internet</a:t>
            </a:r>
            <a:endParaRPr/>
          </a:p>
        </p:txBody>
      </p:sp>
      <p:sp>
        <p:nvSpPr>
          <p:cNvPr id="7" name="ZoneTexte 6"/>
          <p:cNvSpPr txBox="1"/>
          <p:nvPr/>
        </p:nvSpPr>
        <p:spPr bwMode="auto">
          <a:xfrm>
            <a:off x="281901" y="1528999"/>
            <a:ext cx="2933779" cy="523220"/>
          </a:xfrm>
          <a:prstGeom prst="rect">
            <a:avLst/>
          </a:prstGeom>
          <a:noFill/>
        </p:spPr>
        <p:txBody>
          <a:bodyPr wrap="square" rtlCol="0">
            <a:spAutoFit/>
          </a:bodyPr>
          <a:lstStyle/>
          <a:p>
            <a:pPr>
              <a:defRPr/>
            </a:pPr>
            <a:r>
              <a:rPr lang="fr-FR" sz="1400" u="sng">
                <a:latin typeface="Open Sans"/>
                <a:ea typeface="Open Sans"/>
                <a:cs typeface="Open Sans"/>
                <a:hlinkClick r:id="rId6" tooltip="https://www.universite-paris-saclay.fr/gs-biosphera"/>
              </a:rPr>
              <a:t>https://www.universite-paris-saclay.fr/gs-biosphera</a:t>
            </a:r>
            <a:endParaRPr lang="fr-FR" sz="1400">
              <a:latin typeface="Open Sans"/>
              <a:ea typeface="Open Sans"/>
              <a:cs typeface="Open Sans"/>
            </a:endParaRPr>
          </a:p>
        </p:txBody>
      </p:sp>
      <p:sp>
        <p:nvSpPr>
          <p:cNvPr id="20" name="CustomShape 2"/>
          <p:cNvSpPr/>
          <p:nvPr/>
        </p:nvSpPr>
        <p:spPr bwMode="auto">
          <a:xfrm>
            <a:off x="5996351" y="1446372"/>
            <a:ext cx="5966344" cy="2587417"/>
          </a:xfrm>
          <a:prstGeom prst="rect">
            <a:avLst/>
          </a:prstGeom>
          <a:noFill/>
          <a:ln w="22225">
            <a:solidFill>
              <a:schemeClr val="accent6">
                <a:lumMod val="60000"/>
                <a:lumOff val="40000"/>
              </a:schemeClr>
            </a:solidFill>
          </a:ln>
        </p:spPr>
        <p:style>
          <a:lnRef idx="0">
            <a:srgbClr val="000000"/>
          </a:lnRef>
          <a:fillRef idx="0">
            <a:srgbClr val="000000"/>
          </a:fillRef>
          <a:effectRef idx="0">
            <a:srgbClr val="000000"/>
          </a:effectRef>
          <a:fontRef idx="minor"/>
        </p:style>
        <p:txBody>
          <a:bodyPr lIns="90000" tIns="45000" rIns="90000" bIns="45000">
            <a:noAutofit/>
          </a:bodyPr>
          <a:lstStyle/>
          <a:p>
            <a:pPr marL="2881">
              <a:buClr>
                <a:srgbClr val="63003C"/>
              </a:buClr>
              <a:defRPr/>
            </a:pPr>
            <a:endParaRPr lang="fr-FR" sz="1200" spc="-1">
              <a:solidFill>
                <a:srgbClr val="63003C"/>
              </a:solidFill>
              <a:latin typeface="Open Sans"/>
              <a:ea typeface="Open Sans"/>
              <a:cs typeface="Open Sans"/>
            </a:endParaRPr>
          </a:p>
          <a:p>
            <a:pPr marL="228594" indent="-225713">
              <a:spcBef>
                <a:spcPts val="600"/>
              </a:spcBef>
              <a:buClr>
                <a:srgbClr val="63003C"/>
              </a:buClr>
              <a:buFont typeface="Wingdings"/>
              <a:buChar char=""/>
              <a:defRPr/>
            </a:pPr>
            <a:r>
              <a:rPr lang="fr-FR" sz="1600" spc="-1">
                <a:latin typeface="Open Sans"/>
                <a:ea typeface="Open Sans"/>
                <a:cs typeface="Open Sans"/>
              </a:rPr>
              <a:t>Diffusion : tous les quinze jours</a:t>
            </a:r>
            <a:endParaRPr sz="1600"/>
          </a:p>
          <a:p>
            <a:pPr marL="228594" indent="-225713">
              <a:buClr>
                <a:srgbClr val="63003C"/>
              </a:buClr>
              <a:buFont typeface="Wingdings"/>
              <a:buChar char=""/>
              <a:defRPr/>
            </a:pPr>
            <a:r>
              <a:rPr lang="fr-FR" sz="1600" spc="-1">
                <a:latin typeface="Open Sans"/>
                <a:ea typeface="Open Sans"/>
                <a:cs typeface="Open Sans"/>
              </a:rPr>
              <a:t>Vous y retrouvez :</a:t>
            </a:r>
            <a:endParaRPr lang="en-GB" sz="1600" spc="-1">
              <a:latin typeface="Open Sans"/>
              <a:ea typeface="Open Sans"/>
              <a:cs typeface="Open Sans"/>
            </a:endParaRPr>
          </a:p>
          <a:p>
            <a:pPr marL="536387" lvl="1" indent="-225713">
              <a:buClr>
                <a:srgbClr val="63003C"/>
              </a:buClr>
              <a:buFont typeface="Arial"/>
              <a:buChar char="•"/>
              <a:defRPr/>
            </a:pPr>
            <a:r>
              <a:rPr lang="fr-FR" sz="1600" spc="-1">
                <a:latin typeface="Open Sans"/>
                <a:ea typeface="Open Sans"/>
                <a:cs typeface="Open Sans"/>
              </a:rPr>
              <a:t>L’actualité de la GS</a:t>
            </a:r>
            <a:endParaRPr lang="en-GB" sz="1600" spc="-1">
              <a:latin typeface="Open Sans"/>
              <a:ea typeface="Open Sans"/>
              <a:cs typeface="Open Sans"/>
            </a:endParaRPr>
          </a:p>
          <a:p>
            <a:pPr marL="536387" lvl="1" indent="-225713">
              <a:buClr>
                <a:srgbClr val="63003C"/>
              </a:buClr>
              <a:buFont typeface="Arial"/>
              <a:buChar char="•"/>
              <a:defRPr/>
            </a:pPr>
            <a:r>
              <a:rPr lang="fr-FR" sz="1600" spc="-1">
                <a:latin typeface="Open Sans"/>
                <a:ea typeface="Open Sans"/>
                <a:cs typeface="Open Sans"/>
              </a:rPr>
              <a:t>Des informations liées au périmètre de la GS</a:t>
            </a:r>
            <a:endParaRPr lang="en-GB" sz="1600" spc="-1">
              <a:latin typeface="Open Sans"/>
              <a:ea typeface="Open Sans"/>
              <a:cs typeface="Open Sans"/>
            </a:endParaRPr>
          </a:p>
          <a:p>
            <a:pPr marL="536387" lvl="1" indent="-225713">
              <a:buClr>
                <a:srgbClr val="63003C"/>
              </a:buClr>
              <a:buFont typeface="Arial"/>
              <a:buChar char="•"/>
              <a:defRPr/>
            </a:pPr>
            <a:r>
              <a:rPr lang="fr-FR" sz="1600" spc="-1">
                <a:latin typeface="Open Sans"/>
                <a:ea typeface="Open Sans"/>
                <a:cs typeface="Open Sans"/>
              </a:rPr>
              <a:t>Un article ou vidéo qui nous a interpellés  « out of the box »</a:t>
            </a:r>
            <a:endParaRPr lang="en-GB" sz="1600" spc="-1">
              <a:latin typeface="Open Sans"/>
              <a:ea typeface="Open Sans"/>
              <a:cs typeface="Open Sans"/>
            </a:endParaRPr>
          </a:p>
          <a:p>
            <a:pPr marL="228594" indent="-225713">
              <a:buClr>
                <a:srgbClr val="63003C"/>
              </a:buClr>
              <a:buFont typeface="Wingdings"/>
              <a:buChar char=""/>
              <a:defRPr/>
            </a:pPr>
            <a:r>
              <a:rPr lang="fr-FR" sz="1600" spc="-1">
                <a:latin typeface="Open Sans"/>
                <a:ea typeface="Open Sans"/>
                <a:cs typeface="Open Sans"/>
              </a:rPr>
              <a:t>Public : ouvert à tous y compris aux étudiants !</a:t>
            </a:r>
            <a:endParaRPr lang="en-GB" sz="1600" spc="-1">
              <a:latin typeface="Open Sans"/>
              <a:ea typeface="Open Sans"/>
              <a:cs typeface="Open Sans"/>
            </a:endParaRPr>
          </a:p>
          <a:p>
            <a:pPr marL="228594" indent="-225713">
              <a:buClr>
                <a:srgbClr val="63003C"/>
              </a:buClr>
              <a:buFont typeface="Wingdings"/>
              <a:buChar char=""/>
              <a:defRPr/>
            </a:pPr>
            <a:r>
              <a:rPr lang="fr-FR" sz="1600" spc="-1">
                <a:latin typeface="Open Sans"/>
                <a:ea typeface="Open Sans"/>
                <a:cs typeface="Open Sans"/>
              </a:rPr>
              <a:t>Vous pouvez proposer des actualités en lien avec les thématiques de la GS Biosphera</a:t>
            </a:r>
            <a:endParaRPr lang="en-GB" sz="1600" spc="-1">
              <a:latin typeface="Open Sans"/>
              <a:ea typeface="Open Sans"/>
              <a:cs typeface="Open Sans"/>
            </a:endParaRPr>
          </a:p>
        </p:txBody>
      </p:sp>
      <p:sp>
        <p:nvSpPr>
          <p:cNvPr id="21" name="CustomShape 4"/>
          <p:cNvSpPr/>
          <p:nvPr/>
        </p:nvSpPr>
        <p:spPr bwMode="auto">
          <a:xfrm>
            <a:off x="242767" y="5972220"/>
            <a:ext cx="4016380" cy="337100"/>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marL="360">
              <a:defRPr/>
            </a:pPr>
            <a:r>
              <a:rPr lang="fr-FR" sz="1600" u="sng" spc="-1">
                <a:latin typeface="Open Sans"/>
                <a:ea typeface="Open Sans"/>
                <a:cs typeface="Open Sans"/>
                <a:hlinkClick r:id="rId7" tooltip="mailto:gs.biosphera@universite-paris-saclay.fr"/>
              </a:rPr>
              <a:t>gs.biosphera@universite-paris-saclay.fr</a:t>
            </a:r>
            <a:endParaRPr lang="en-GB" sz="1600" spc="-1">
              <a:latin typeface="Open Sans"/>
              <a:ea typeface="Open Sans"/>
              <a:cs typeface="Open Sans"/>
            </a:endParaRPr>
          </a:p>
        </p:txBody>
      </p:sp>
      <p:sp>
        <p:nvSpPr>
          <p:cNvPr id="19" name="CustomShape 4"/>
          <p:cNvSpPr/>
          <p:nvPr/>
        </p:nvSpPr>
        <p:spPr bwMode="auto">
          <a:xfrm>
            <a:off x="5999311" y="1038831"/>
            <a:ext cx="1941256" cy="490335"/>
          </a:xfrm>
          <a:prstGeom prst="round2DiagRect">
            <a:avLst>
              <a:gd name="adj1" fmla="val 16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tabLst>
                <a:tab pos="0" algn="l"/>
              </a:tabLst>
              <a:defRPr/>
            </a:pPr>
            <a:r>
              <a:rPr lang="fr-FR" sz="2000" spc="-1">
                <a:solidFill>
                  <a:srgbClr val="FFFFFF"/>
                </a:solidFill>
                <a:latin typeface="Open Sans"/>
                <a:ea typeface="DejaVu Sans"/>
              </a:rPr>
              <a:t>Newsletter</a:t>
            </a:r>
            <a:endParaRPr lang="en-GB" sz="2000" spc="-1">
              <a:latin typeface="Arial"/>
            </a:endParaRPr>
          </a:p>
        </p:txBody>
      </p:sp>
      <p:grpSp>
        <p:nvGrpSpPr>
          <p:cNvPr id="8" name="Groupe 7"/>
          <p:cNvGrpSpPr/>
          <p:nvPr/>
        </p:nvGrpSpPr>
        <p:grpSpPr bwMode="auto">
          <a:xfrm>
            <a:off x="9951850" y="4171244"/>
            <a:ext cx="1994221" cy="2126645"/>
            <a:chOff x="7308720" y="1124640"/>
            <a:chExt cx="4763520" cy="5472000"/>
          </a:xfrm>
        </p:grpSpPr>
        <p:pic>
          <p:nvPicPr>
            <p:cNvPr id="22" name="Image 3"/>
            <p:cNvPicPr/>
            <p:nvPr/>
          </p:nvPicPr>
          <p:blipFill>
            <a:blip r:embed="rId8"/>
            <a:stretch/>
          </p:blipFill>
          <p:spPr bwMode="auto">
            <a:xfrm>
              <a:off x="7308720" y="1124640"/>
              <a:ext cx="4763520" cy="2622960"/>
            </a:xfrm>
            <a:prstGeom prst="rect">
              <a:avLst/>
            </a:prstGeom>
            <a:ln w="0">
              <a:noFill/>
            </a:ln>
          </p:spPr>
        </p:pic>
        <p:pic>
          <p:nvPicPr>
            <p:cNvPr id="23" name="Image 4"/>
            <p:cNvPicPr/>
            <p:nvPr/>
          </p:nvPicPr>
          <p:blipFill>
            <a:blip r:embed="rId9"/>
            <a:stretch/>
          </p:blipFill>
          <p:spPr bwMode="auto">
            <a:xfrm>
              <a:off x="7308720" y="3748320"/>
              <a:ext cx="4763520" cy="2848320"/>
            </a:xfrm>
            <a:prstGeom prst="rect">
              <a:avLst/>
            </a:prstGeom>
            <a:ln w="0">
              <a:noFill/>
            </a:ln>
          </p:spPr>
        </p:pic>
      </p:grpSp>
      <p:sp>
        <p:nvSpPr>
          <p:cNvPr id="26" name="CustomShape 4"/>
          <p:cNvSpPr/>
          <p:nvPr/>
        </p:nvSpPr>
        <p:spPr bwMode="auto">
          <a:xfrm>
            <a:off x="5595779" y="4345941"/>
            <a:ext cx="2315279" cy="523220"/>
          </a:xfrm>
          <a:prstGeom prst="round2DiagRect">
            <a:avLst>
              <a:gd name="adj1" fmla="val 16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tabLst>
                <a:tab pos="0" algn="l"/>
              </a:tabLst>
              <a:defRPr/>
            </a:pPr>
            <a:r>
              <a:rPr lang="fr-FR" sz="2000" spc="-1" dirty="0">
                <a:solidFill>
                  <a:srgbClr val="FFFFFF"/>
                </a:solidFill>
                <a:latin typeface="Open Sans"/>
                <a:ea typeface="DejaVu Sans"/>
              </a:rPr>
              <a:t>Compte LinkedIn</a:t>
            </a:r>
            <a:endParaRPr lang="en-GB" sz="1600" spc="-1" dirty="0">
              <a:latin typeface="Arial"/>
            </a:endParaRPr>
          </a:p>
        </p:txBody>
      </p:sp>
      <p:pic>
        <p:nvPicPr>
          <p:cNvPr id="25" name="Picture 2" descr="LinkedIn: Recherche d'emploi – Applications sur Google Play"/>
          <p:cNvPicPr/>
          <p:nvPr/>
        </p:nvPicPr>
        <p:blipFill>
          <a:blip r:embed="rId10"/>
          <a:stretch/>
        </p:blipFill>
        <p:spPr bwMode="auto">
          <a:xfrm>
            <a:off x="7911057" y="4325560"/>
            <a:ext cx="543600" cy="543600"/>
          </a:xfrm>
          <a:prstGeom prst="rect">
            <a:avLst/>
          </a:prstGeom>
          <a:ln w="0">
            <a:noFill/>
          </a:ln>
        </p:spPr>
      </p:pic>
      <p:sp>
        <p:nvSpPr>
          <p:cNvPr id="9" name="Rectangle 8"/>
          <p:cNvSpPr/>
          <p:nvPr/>
        </p:nvSpPr>
        <p:spPr bwMode="auto">
          <a:xfrm>
            <a:off x="5584724" y="4863414"/>
            <a:ext cx="4373816" cy="1749197"/>
          </a:xfrm>
          <a:prstGeom prst="rect">
            <a:avLst/>
          </a:prstGeom>
          <a:ln>
            <a:solidFill>
              <a:srgbClr val="C00000"/>
            </a:solidFill>
          </a:ln>
        </p:spPr>
        <p:txBody>
          <a:bodyPr wrap="square">
            <a:spAutoFit/>
          </a:bodyPr>
          <a:lstStyle/>
          <a:p>
            <a:pPr>
              <a:spcBef>
                <a:spcPts val="1400"/>
              </a:spcBef>
              <a:defRPr/>
            </a:pPr>
            <a:r>
              <a:rPr lang="fr-FR" sz="1600" spc="-1" dirty="0">
                <a:latin typeface="Open Sans"/>
                <a:ea typeface="Open Sans"/>
                <a:cs typeface="Open Sans"/>
              </a:rPr>
              <a:t>Ce compte permet de partager les actualités de </a:t>
            </a:r>
            <a:r>
              <a:rPr lang="fr-FR" sz="1600" spc="-1" dirty="0" err="1">
                <a:latin typeface="Open Sans"/>
                <a:ea typeface="Open Sans"/>
                <a:cs typeface="Open Sans"/>
              </a:rPr>
              <a:t>Biosphera</a:t>
            </a:r>
            <a:r>
              <a:rPr lang="fr-FR" sz="1600" spc="-1" dirty="0">
                <a:latin typeface="Open Sans"/>
                <a:ea typeface="Open Sans"/>
                <a:cs typeface="Open Sans"/>
              </a:rPr>
              <a:t> et de relayer les articles, actualités, offres de formations, stages, emplois (thèses, postdocs, CDD etc.) de la communauté. </a:t>
            </a:r>
            <a:endParaRPr lang="en-GB" sz="1600" spc="-1" dirty="0">
              <a:latin typeface="Open Sans"/>
              <a:ea typeface="Open Sans"/>
              <a:cs typeface="Open Sans"/>
            </a:endParaRPr>
          </a:p>
          <a:p>
            <a:pPr>
              <a:spcBef>
                <a:spcPts val="1400"/>
              </a:spcBef>
              <a:defRPr/>
            </a:pPr>
            <a:r>
              <a:rPr lang="fr-FR" sz="1600" spc="-1" dirty="0">
                <a:latin typeface="Open Sans"/>
                <a:ea typeface="Open Sans"/>
                <a:cs typeface="Open Sans"/>
              </a:rPr>
              <a:t>N’hésitez pas à vous inscrire : </a:t>
            </a:r>
            <a:r>
              <a:rPr lang="fr-FR" sz="1600" u="sng" spc="-1" dirty="0">
                <a:latin typeface="Open Sans"/>
                <a:ea typeface="Open Sans"/>
                <a:cs typeface="Open Sans"/>
                <a:hlinkClick r:id="rId11" tooltip="file:///home/bgabrielle/Téléchargements/linkedin.com/in/graduate-school-biosphera-656910245"/>
              </a:rPr>
              <a:t>ICI</a:t>
            </a:r>
            <a:endParaRPr lang="en-GB" sz="1600" spc="-1" dirty="0">
              <a:latin typeface="Open Sans"/>
              <a:ea typeface="Open Sans"/>
              <a:cs typeface="Open Sans"/>
            </a:endParaRPr>
          </a:p>
        </p:txBody>
      </p:sp>
      <p:pic>
        <p:nvPicPr>
          <p:cNvPr id="11" name="Image 10"/>
          <p:cNvPicPr>
            <a:picLocks noChangeAspect="1"/>
          </p:cNvPicPr>
          <p:nvPr/>
        </p:nvPicPr>
        <p:blipFill>
          <a:blip r:embed="rId12"/>
          <a:stretch/>
        </p:blipFill>
        <p:spPr bwMode="auto">
          <a:xfrm>
            <a:off x="9363598" y="1479994"/>
            <a:ext cx="2609416" cy="846197"/>
          </a:xfrm>
          <a:prstGeom prst="rect">
            <a:avLst/>
          </a:prstGeom>
        </p:spPr>
      </p:pic>
      <p:sp>
        <p:nvSpPr>
          <p:cNvPr id="12" name="ZoneTexte 11"/>
          <p:cNvSpPr txBox="1"/>
          <p:nvPr/>
        </p:nvSpPr>
        <p:spPr bwMode="auto">
          <a:xfrm>
            <a:off x="181486" y="5610001"/>
            <a:ext cx="5203669" cy="369332"/>
          </a:xfrm>
          <a:prstGeom prst="rect">
            <a:avLst/>
          </a:prstGeom>
          <a:noFill/>
        </p:spPr>
        <p:txBody>
          <a:bodyPr wrap="none" rtlCol="0">
            <a:spAutoFit/>
          </a:bodyPr>
          <a:lstStyle/>
          <a:p>
            <a:pPr>
              <a:defRPr/>
            </a:pPr>
            <a:r>
              <a:rPr lang="fr-FR">
                <a:solidFill>
                  <a:schemeClr val="accent6">
                    <a:lumMod val="60000"/>
                    <a:lumOff val="40000"/>
                  </a:schemeClr>
                </a:solidFill>
                <a:latin typeface="Open Sans"/>
                <a:ea typeface="Open Sans"/>
                <a:cs typeface="Open Sans"/>
              </a:rPr>
              <a:t>Pour toute correspondance, une seule adresse</a:t>
            </a:r>
            <a:endParaRPr/>
          </a:p>
        </p:txBody>
      </p:sp>
      <p:sp>
        <p:nvSpPr>
          <p:cNvPr id="14" name="Forme en L 13"/>
          <p:cNvSpPr/>
          <p:nvPr/>
        </p:nvSpPr>
        <p:spPr bwMode="auto">
          <a:xfrm rot="5400000">
            <a:off x="68046" y="5443615"/>
            <a:ext cx="440903" cy="442429"/>
          </a:xfrm>
          <a:prstGeom prst="corner">
            <a:avLst>
              <a:gd name="adj1" fmla="val 23240"/>
              <a:gd name="adj2" fmla="val 210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0" name="Forme en L 29"/>
          <p:cNvSpPr/>
          <p:nvPr/>
        </p:nvSpPr>
        <p:spPr bwMode="auto">
          <a:xfrm rot="16199998">
            <a:off x="5056818" y="6069035"/>
            <a:ext cx="440903" cy="442429"/>
          </a:xfrm>
          <a:prstGeom prst="corner">
            <a:avLst>
              <a:gd name="adj1" fmla="val 23240"/>
              <a:gd name="adj2" fmla="val 210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
</file>

<file path=ppt/theme/theme1.xml><?xml version="1.0" encoding="utf-8"?>
<a:theme xmlns:a="http://schemas.openxmlformats.org/drawingml/2006/main" name="1_UPSACLAY">
  <a:themeElements>
    <a:clrScheme name="UPSACLAY">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 refaire" id="{94AEBCF8-AF65-4DB5-B259-1F3F1BE73777}" vid="{6FB0EB57-A501-4BEC-859A-9BC2B4F2B6C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A5375287F7B842B1714C41EEC5F404" ma:contentTypeVersion="4" ma:contentTypeDescription="Crée un document." ma:contentTypeScope="" ma:versionID="d1ef45c012eea0071ff951082d91b862">
  <xsd:schema xmlns:xsd="http://www.w3.org/2001/XMLSchema" xmlns:xs="http://www.w3.org/2001/XMLSchema" xmlns:p="http://schemas.microsoft.com/office/2006/metadata/properties" xmlns:ns2="http://schemas.microsoft.com/sharepoint/v3/fields" targetNamespace="http://schemas.microsoft.com/office/2006/metadata/properties" ma:root="true" ma:fieldsID="64e9bf36bc789e2afd72475ca03152d8" ns2:_="">
    <xsd:import namespace="http://schemas.microsoft.com/sharepoint/v3/fields"/>
    <xsd:element name="properties">
      <xsd:complexType>
        <xsd:sequence>
          <xsd:element name="documentManagement">
            <xsd:complexType>
              <xsd:all>
                <xsd:element ref="ns2: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8" nillable="true" ma:displayName="Format" ma:description="Type de support, format de fichier ou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ma:index="10" ma:displayName="Commentaires"/>
        <xsd:element name="keywords" minOccurs="0" maxOccurs="1" type="xsd:string"/>
        <xsd:element ref="dc:language" minOccurs="0" maxOccurs="1"/>
        <xsd:element name="category" minOccurs="0" maxOccurs="1" type="xsd:string" ma:index="9" ma:displayName="Type de document"/>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ormat xmlns="http://schemas.microsoft.com/sharepoint/v3/fields">pptx</_Format>
  </documentManagement>
</p:properties>
</file>

<file path=customXml/itemProps1.xml><?xml version="1.0" encoding="utf-8"?>
<ds:datastoreItem xmlns:ds="http://schemas.openxmlformats.org/officeDocument/2006/customXml" ds:itemID="{CB788CDB-BB5A-4B84-B786-16F818ED94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8988EB-1B67-4511-A161-FDEEE601E640}">
  <ds:schemaRefs>
    <ds:schemaRef ds:uri="http://schemas.microsoft.com/sharepoint/v3/contenttype/forms"/>
  </ds:schemaRefs>
</ds:datastoreItem>
</file>

<file path=customXml/itemProps3.xml><?xml version="1.0" encoding="utf-8"?>
<ds:datastoreItem xmlns:ds="http://schemas.openxmlformats.org/officeDocument/2006/customXml" ds:itemID="{49D711ED-3F11-4E62-B28E-923561B2176E}">
  <ds:schemaRefs>
    <ds:schemaRef ds:uri="http://purl.org/dc/dcmitype/"/>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
  <TotalTime>977</TotalTime>
  <Words>1874</Words>
  <Application>Microsoft Office PowerPoint</Application>
  <PresentationFormat>Grand écran</PresentationFormat>
  <Paragraphs>377</Paragraphs>
  <Slides>21</Slides>
  <Notes>9</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21</vt:i4>
      </vt:variant>
    </vt:vector>
  </HeadingPairs>
  <TitlesOfParts>
    <vt:vector size="33" baseType="lpstr">
      <vt:lpstr>Arial</vt:lpstr>
      <vt:lpstr>Arial Unicode MS</vt:lpstr>
      <vt:lpstr>Calibri</vt:lpstr>
      <vt:lpstr>Calibri Light</vt:lpstr>
      <vt:lpstr>Century Gothic</vt:lpstr>
      <vt:lpstr>DejaVu Sans</vt:lpstr>
      <vt:lpstr>Open Sans</vt:lpstr>
      <vt:lpstr>Symbol</vt:lpstr>
      <vt:lpstr>Times New Roman</vt:lpstr>
      <vt:lpstr>Wingdings</vt:lpstr>
      <vt:lpstr>1_UPSACLAY</vt:lpstr>
      <vt:lpstr>1_Office Theme</vt:lpstr>
      <vt:lpstr>   Graduate School Biosphera Journées Poursuite d’Etudes (JPE)  Mention : BEE (Biodiversité, Écologie, Évolution)</vt:lpstr>
      <vt:lpstr>Présentation de la Graduate School Biosphera</vt:lpstr>
      <vt:lpstr>Les 17 Graduate Schools, 1 institut, 3 domaines</vt:lpstr>
      <vt:lpstr>Présentation PowerPoint</vt:lpstr>
      <vt:lpstr>Présentation PowerPoint</vt:lpstr>
      <vt:lpstr>Présentation PowerPoint</vt:lpstr>
      <vt:lpstr>Présentation PowerPoint</vt:lpstr>
      <vt:lpstr>Présentation PowerPoint</vt:lpstr>
      <vt:lpstr>Présentation PowerPoint</vt:lpstr>
      <vt:lpstr>Mention BEE Biodiversité, Écologie, Évolution  Coordinateur : Stéphane BAZOT stephane.bazot@universite-paris-saclay.fr</vt:lpstr>
      <vt:lpstr>Pésentation du master</vt:lpstr>
      <vt:lpstr>Les débouchés</vt:lpstr>
      <vt:lpstr>Architecture BEE</vt:lpstr>
      <vt:lpstr>Architecture BEE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Paris</dc:creator>
  <dc:description>Modèle de présentation PowerPoint au format 16/9e</dc:description>
  <cp:lastModifiedBy>Sophie Timlin</cp:lastModifiedBy>
  <cp:revision>62</cp:revision>
  <dcterms:created xsi:type="dcterms:W3CDTF">2020-02-07T10:36:28Z</dcterms:created>
  <dcterms:modified xsi:type="dcterms:W3CDTF">2024-02-16T14:53:24Z</dcterms:modified>
  <cp:category>Présentation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0x01010014A5375287F7B842B1714C41EEC5F404</vt:lpwstr>
  </property>
</Properties>
</file>