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318"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805"/>
    <a:srgbClr val="000000"/>
    <a:srgbClr val="CCCC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48"/>
    <p:restoredTop sz="94670"/>
  </p:normalViewPr>
  <p:slideViewPr>
    <p:cSldViewPr snapToGrid="0" snapToObjects="1">
      <p:cViewPr varScale="1">
        <p:scale>
          <a:sx n="69" d="100"/>
          <a:sy n="69" d="100"/>
        </p:scale>
        <p:origin x="24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391309-20D6-324D-9701-8552DC7C68FB}" type="datetimeFigureOut">
              <a:rPr lang="fr-FR" smtClean="0"/>
              <a:t>21/06/2023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CD31FC-8ADD-7540-A392-34DB132DE2DD}" type="slidenum">
              <a:rPr lang="fr-FR" smtClean="0"/>
              <a:t>‹N°›</a:t>
            </a:fld>
            <a:endParaRPr lang="fr-FR"/>
          </a:p>
        </p:txBody>
      </p:sp>
    </p:spTree>
    <p:extLst>
      <p:ext uri="{BB962C8B-B14F-4D97-AF65-F5344CB8AC3E}">
        <p14:creationId xmlns:p14="http://schemas.microsoft.com/office/powerpoint/2010/main" val="514503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Le Comité de Direction (Co-</a:t>
            </a:r>
            <a:r>
              <a:rPr lang="fr-FR" sz="1200" kern="1200" dirty="0" err="1">
                <a:solidFill>
                  <a:schemeClr val="tx1"/>
                </a:solidFill>
                <a:effectLst/>
                <a:latin typeface="+mn-lt"/>
                <a:ea typeface="+mn-ea"/>
                <a:cs typeface="+mn-cs"/>
              </a:rPr>
              <a:t>Dir</a:t>
            </a:r>
            <a:r>
              <a:rPr lang="fr-FR" sz="1200" kern="1200" dirty="0">
                <a:solidFill>
                  <a:schemeClr val="tx1"/>
                </a:solidFill>
                <a:effectLst/>
                <a:latin typeface="+mn-lt"/>
                <a:ea typeface="+mn-ea"/>
                <a:cs typeface="+mn-cs"/>
              </a:rPr>
              <a:t>) aura pour mission de coordonner la stratégie d'ensemble et les actions associées, et de finaliser les décisions, en s'appuyant notamment sur le comité de pilotage et le COS.</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Le Co-</a:t>
            </a:r>
            <a:r>
              <a:rPr lang="fr-FR" sz="1200" kern="1200" dirty="0" err="1">
                <a:solidFill>
                  <a:schemeClr val="tx1"/>
                </a:solidFill>
                <a:effectLst/>
                <a:latin typeface="+mn-lt"/>
                <a:ea typeface="+mn-ea"/>
                <a:cs typeface="+mn-cs"/>
              </a:rPr>
              <a:t>Dir</a:t>
            </a:r>
            <a:r>
              <a:rPr lang="fr-FR" sz="1200" kern="1200" dirty="0">
                <a:solidFill>
                  <a:schemeClr val="tx1"/>
                </a:solidFill>
                <a:effectLst/>
                <a:latin typeface="+mn-lt"/>
                <a:ea typeface="+mn-ea"/>
                <a:cs typeface="+mn-cs"/>
              </a:rPr>
              <a:t> représentera la TF auprès des tutelles de l’</a:t>
            </a:r>
            <a:r>
              <a:rPr lang="fr-FR" sz="1200" kern="1200" dirty="0" err="1">
                <a:solidFill>
                  <a:schemeClr val="tx1"/>
                </a:solidFill>
                <a:effectLst/>
                <a:latin typeface="+mn-lt"/>
                <a:ea typeface="+mn-ea"/>
                <a:cs typeface="+mn-cs"/>
              </a:rPr>
              <a:t>UPSaclay</a:t>
            </a:r>
            <a:r>
              <a:rPr lang="fr-FR" sz="1200" kern="1200" dirty="0">
                <a:solidFill>
                  <a:schemeClr val="tx1"/>
                </a:solidFill>
                <a:effectLst/>
                <a:latin typeface="+mn-lt"/>
                <a:ea typeface="+mn-ea"/>
                <a:cs typeface="+mn-cs"/>
              </a:rPr>
              <a:t>.</a:t>
            </a:r>
          </a:p>
          <a:p>
            <a:endParaRPr lang="en-US" dirty="0"/>
          </a:p>
          <a:p>
            <a:r>
              <a:rPr lang="fr-FR" sz="1200" kern="1200" dirty="0">
                <a:solidFill>
                  <a:schemeClr val="tx1"/>
                </a:solidFill>
                <a:effectLst/>
                <a:latin typeface="+mn-lt"/>
                <a:ea typeface="+mn-ea"/>
                <a:cs typeface="+mn-cs"/>
              </a:rPr>
              <a:t>Le Comité de Pilotage (Co-</a:t>
            </a:r>
            <a:r>
              <a:rPr lang="fr-FR" sz="1200" kern="1200" dirty="0" err="1">
                <a:solidFill>
                  <a:schemeClr val="tx1"/>
                </a:solidFill>
                <a:effectLst/>
                <a:latin typeface="+mn-lt"/>
                <a:ea typeface="+mn-ea"/>
                <a:cs typeface="+mn-cs"/>
              </a:rPr>
              <a:t>Pil</a:t>
            </a:r>
            <a:r>
              <a:rPr lang="fr-FR" sz="1200" kern="1200" dirty="0">
                <a:solidFill>
                  <a:schemeClr val="tx1"/>
                </a:solidFill>
                <a:effectLst/>
                <a:latin typeface="+mn-lt"/>
                <a:ea typeface="+mn-ea"/>
                <a:cs typeface="+mn-cs"/>
              </a:rPr>
              <a:t>) aura pour mission de coordonner l’activité des groupes de travail de la TF, animés par des binômes interdisciplinaires. Ces groupes de travail seront organisés pour couvrir les actions d'enseignement et de formation, de recherche, d’innovation, de médiation et communication, pour promouvoir la visibilité à l’international, suivre l'avancement des projets et réseaux, élaborer les appels à proposition et évaluer les propositions soumises. Le Co-</a:t>
            </a:r>
            <a:r>
              <a:rPr lang="fr-FR" sz="1200" kern="1200" dirty="0" err="1">
                <a:solidFill>
                  <a:schemeClr val="tx1"/>
                </a:solidFill>
                <a:effectLst/>
                <a:latin typeface="+mn-lt"/>
                <a:ea typeface="+mn-ea"/>
                <a:cs typeface="+mn-cs"/>
              </a:rPr>
              <a:t>Pil</a:t>
            </a:r>
            <a:r>
              <a:rPr lang="fr-FR" sz="1200" kern="1200" dirty="0">
                <a:solidFill>
                  <a:schemeClr val="tx1"/>
                </a:solidFill>
                <a:effectLst/>
                <a:latin typeface="+mn-lt"/>
                <a:ea typeface="+mn-ea"/>
                <a:cs typeface="+mn-cs"/>
              </a:rPr>
              <a:t> sera constitué par les membres du Co-</a:t>
            </a:r>
            <a:r>
              <a:rPr lang="fr-FR" sz="1200" kern="1200" dirty="0" err="1">
                <a:solidFill>
                  <a:schemeClr val="tx1"/>
                </a:solidFill>
                <a:effectLst/>
                <a:latin typeface="+mn-lt"/>
                <a:ea typeface="+mn-ea"/>
                <a:cs typeface="+mn-cs"/>
              </a:rPr>
              <a:t>Dir</a:t>
            </a:r>
            <a:r>
              <a:rPr lang="fr-FR" sz="1200" kern="1200" dirty="0">
                <a:solidFill>
                  <a:schemeClr val="tx1"/>
                </a:solidFill>
                <a:effectLst/>
                <a:latin typeface="+mn-lt"/>
                <a:ea typeface="+mn-ea"/>
                <a:cs typeface="+mn-cs"/>
              </a:rPr>
              <a:t> et des animateurs des groupes de travail.</a:t>
            </a:r>
          </a:p>
          <a:p>
            <a:endParaRPr lang="en-US" dirty="0"/>
          </a:p>
          <a:p>
            <a:endParaRPr lang="en-US" dirty="0"/>
          </a:p>
          <a:p>
            <a:r>
              <a:rPr lang="en-US" dirty="0" err="1"/>
              <a:t>Décision</a:t>
            </a:r>
            <a:r>
              <a:rPr lang="en-US" dirty="0"/>
              <a:t> au </a:t>
            </a:r>
            <a:r>
              <a:rPr lang="en-US" dirty="0" err="1"/>
              <a:t>niveau</a:t>
            </a:r>
            <a:r>
              <a:rPr lang="en-US" dirty="0"/>
              <a:t> du </a:t>
            </a:r>
            <a:r>
              <a:rPr lang="en-US" dirty="0" err="1"/>
              <a:t>Copil</a:t>
            </a:r>
            <a:endParaRPr lang="en-US" dirty="0"/>
          </a:p>
        </p:txBody>
      </p:sp>
      <p:sp>
        <p:nvSpPr>
          <p:cNvPr id="4" name="Espace réservé du numéro de diapositive 3"/>
          <p:cNvSpPr>
            <a:spLocks noGrp="1"/>
          </p:cNvSpPr>
          <p:nvPr>
            <p:ph type="sldNum" sz="quarter" idx="5"/>
          </p:nvPr>
        </p:nvSpPr>
        <p:spPr/>
        <p:txBody>
          <a:bodyPr/>
          <a:lstStyle/>
          <a:p>
            <a:fld id="{B6F1C845-8143-334A-A2A1-5354D18FF94B}" type="slidenum">
              <a:rPr lang="fr-FR" smtClean="0"/>
              <a:t>1</a:t>
            </a:fld>
            <a:endParaRPr lang="fr-FR"/>
          </a:p>
        </p:txBody>
      </p:sp>
    </p:spTree>
    <p:extLst>
      <p:ext uri="{BB962C8B-B14F-4D97-AF65-F5344CB8AC3E}">
        <p14:creationId xmlns:p14="http://schemas.microsoft.com/office/powerpoint/2010/main" val="1036470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E16C24-E5B9-E145-B69F-35FB01E28FE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79ACB07-06D9-3B45-8227-00C420F26B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BDCDDEE-4A2F-FF40-8CBD-46DBC7BADF7D}"/>
              </a:ext>
            </a:extLst>
          </p:cNvPr>
          <p:cNvSpPr>
            <a:spLocks noGrp="1"/>
          </p:cNvSpPr>
          <p:nvPr>
            <p:ph type="dt" sz="half" idx="10"/>
          </p:nvPr>
        </p:nvSpPr>
        <p:spPr/>
        <p:txBody>
          <a:bodyPr/>
          <a:lstStyle/>
          <a:p>
            <a:fld id="{1F51AFEF-4066-914A-ACDE-3BDEDE9701C1}" type="datetimeFigureOut">
              <a:rPr lang="fr-FR" smtClean="0"/>
              <a:t>21/06/2023</a:t>
            </a:fld>
            <a:endParaRPr lang="fr-FR"/>
          </a:p>
        </p:txBody>
      </p:sp>
      <p:sp>
        <p:nvSpPr>
          <p:cNvPr id="5" name="Espace réservé du pied de page 4">
            <a:extLst>
              <a:ext uri="{FF2B5EF4-FFF2-40B4-BE49-F238E27FC236}">
                <a16:creationId xmlns:a16="http://schemas.microsoft.com/office/drawing/2014/main" id="{B921B2AD-8484-6C43-AF4C-E6C2D4BABC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4D274C9-1737-C146-BEBE-64D62B64A38C}"/>
              </a:ext>
            </a:extLst>
          </p:cNvPr>
          <p:cNvSpPr>
            <a:spLocks noGrp="1"/>
          </p:cNvSpPr>
          <p:nvPr>
            <p:ph type="sldNum" sz="quarter" idx="12"/>
          </p:nvPr>
        </p:nvSpPr>
        <p:spPr/>
        <p:txBody>
          <a:bodyPr/>
          <a:lstStyle/>
          <a:p>
            <a:fld id="{BD1C4329-CA7F-FC40-9676-B7F5A72C6B45}" type="slidenum">
              <a:rPr lang="fr-FR" smtClean="0"/>
              <a:t>‹N°›</a:t>
            </a:fld>
            <a:endParaRPr lang="fr-FR"/>
          </a:p>
        </p:txBody>
      </p:sp>
    </p:spTree>
    <p:extLst>
      <p:ext uri="{BB962C8B-B14F-4D97-AF65-F5344CB8AC3E}">
        <p14:creationId xmlns:p14="http://schemas.microsoft.com/office/powerpoint/2010/main" val="2939555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2D99DB-F968-1E43-952A-A68B7A55619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AC2E233-B8E4-8542-AEB6-F04374749FFF}"/>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0CE08FDA-3243-5847-BA9D-2EFBDC8F9676}"/>
              </a:ext>
            </a:extLst>
          </p:cNvPr>
          <p:cNvSpPr>
            <a:spLocks noGrp="1"/>
          </p:cNvSpPr>
          <p:nvPr>
            <p:ph type="dt" sz="half" idx="10"/>
          </p:nvPr>
        </p:nvSpPr>
        <p:spPr/>
        <p:txBody>
          <a:bodyPr/>
          <a:lstStyle/>
          <a:p>
            <a:fld id="{1F51AFEF-4066-914A-ACDE-3BDEDE9701C1}" type="datetimeFigureOut">
              <a:rPr lang="fr-FR" smtClean="0"/>
              <a:t>21/06/2023</a:t>
            </a:fld>
            <a:endParaRPr lang="fr-FR"/>
          </a:p>
        </p:txBody>
      </p:sp>
      <p:sp>
        <p:nvSpPr>
          <p:cNvPr id="5" name="Espace réservé du pied de page 4">
            <a:extLst>
              <a:ext uri="{FF2B5EF4-FFF2-40B4-BE49-F238E27FC236}">
                <a16:creationId xmlns:a16="http://schemas.microsoft.com/office/drawing/2014/main" id="{FB8A0BB4-9026-DF4D-A3A9-7A22F05CF33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57BB85A-AE56-9D4A-BDFE-2B54694ACDE5}"/>
              </a:ext>
            </a:extLst>
          </p:cNvPr>
          <p:cNvSpPr>
            <a:spLocks noGrp="1"/>
          </p:cNvSpPr>
          <p:nvPr>
            <p:ph type="sldNum" sz="quarter" idx="12"/>
          </p:nvPr>
        </p:nvSpPr>
        <p:spPr/>
        <p:txBody>
          <a:bodyPr/>
          <a:lstStyle/>
          <a:p>
            <a:fld id="{BD1C4329-CA7F-FC40-9676-B7F5A72C6B45}" type="slidenum">
              <a:rPr lang="fr-FR" smtClean="0"/>
              <a:t>‹N°›</a:t>
            </a:fld>
            <a:endParaRPr lang="fr-FR"/>
          </a:p>
        </p:txBody>
      </p:sp>
    </p:spTree>
    <p:extLst>
      <p:ext uri="{BB962C8B-B14F-4D97-AF65-F5344CB8AC3E}">
        <p14:creationId xmlns:p14="http://schemas.microsoft.com/office/powerpoint/2010/main" val="276609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F07B594-5A26-D647-8902-9E5E15846C3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01C5CA9-8FB1-D644-BC00-CC0AC80B5A86}"/>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B3E17F92-B0C7-574C-80B8-3091649773D8}"/>
              </a:ext>
            </a:extLst>
          </p:cNvPr>
          <p:cNvSpPr>
            <a:spLocks noGrp="1"/>
          </p:cNvSpPr>
          <p:nvPr>
            <p:ph type="dt" sz="half" idx="10"/>
          </p:nvPr>
        </p:nvSpPr>
        <p:spPr/>
        <p:txBody>
          <a:bodyPr/>
          <a:lstStyle/>
          <a:p>
            <a:fld id="{1F51AFEF-4066-914A-ACDE-3BDEDE9701C1}" type="datetimeFigureOut">
              <a:rPr lang="fr-FR" smtClean="0"/>
              <a:t>21/06/2023</a:t>
            </a:fld>
            <a:endParaRPr lang="fr-FR"/>
          </a:p>
        </p:txBody>
      </p:sp>
      <p:sp>
        <p:nvSpPr>
          <p:cNvPr id="5" name="Espace réservé du pied de page 4">
            <a:extLst>
              <a:ext uri="{FF2B5EF4-FFF2-40B4-BE49-F238E27FC236}">
                <a16:creationId xmlns:a16="http://schemas.microsoft.com/office/drawing/2014/main" id="{F1144EE3-5BE4-F447-80B6-64B865E9230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A55AF2A-1B66-CF4B-9DE5-599295AB525A}"/>
              </a:ext>
            </a:extLst>
          </p:cNvPr>
          <p:cNvSpPr>
            <a:spLocks noGrp="1"/>
          </p:cNvSpPr>
          <p:nvPr>
            <p:ph type="sldNum" sz="quarter" idx="12"/>
          </p:nvPr>
        </p:nvSpPr>
        <p:spPr/>
        <p:txBody>
          <a:bodyPr/>
          <a:lstStyle/>
          <a:p>
            <a:fld id="{BD1C4329-CA7F-FC40-9676-B7F5A72C6B45}" type="slidenum">
              <a:rPr lang="fr-FR" smtClean="0"/>
              <a:t>‹N°›</a:t>
            </a:fld>
            <a:endParaRPr lang="fr-FR"/>
          </a:p>
        </p:txBody>
      </p:sp>
    </p:spTree>
    <p:extLst>
      <p:ext uri="{BB962C8B-B14F-4D97-AF65-F5344CB8AC3E}">
        <p14:creationId xmlns:p14="http://schemas.microsoft.com/office/powerpoint/2010/main" val="3373529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D9B703-AEE8-FD48-B0EC-5FD38A2A85E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DD99EAC-1668-9E4D-92E3-3D5F3FE749EE}"/>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5A9A9894-FB51-8C4F-922B-0EA5809D9C48}"/>
              </a:ext>
            </a:extLst>
          </p:cNvPr>
          <p:cNvSpPr>
            <a:spLocks noGrp="1"/>
          </p:cNvSpPr>
          <p:nvPr>
            <p:ph type="dt" sz="half" idx="10"/>
          </p:nvPr>
        </p:nvSpPr>
        <p:spPr/>
        <p:txBody>
          <a:bodyPr/>
          <a:lstStyle/>
          <a:p>
            <a:fld id="{1F51AFEF-4066-914A-ACDE-3BDEDE9701C1}" type="datetimeFigureOut">
              <a:rPr lang="fr-FR" smtClean="0"/>
              <a:t>21/06/2023</a:t>
            </a:fld>
            <a:endParaRPr lang="fr-FR"/>
          </a:p>
        </p:txBody>
      </p:sp>
      <p:sp>
        <p:nvSpPr>
          <p:cNvPr id="5" name="Espace réservé du pied de page 4">
            <a:extLst>
              <a:ext uri="{FF2B5EF4-FFF2-40B4-BE49-F238E27FC236}">
                <a16:creationId xmlns:a16="http://schemas.microsoft.com/office/drawing/2014/main" id="{66CEC64E-461E-DA48-9804-4960BE05CFB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BD3B272-DD1F-5742-9140-F81D9480F777}"/>
              </a:ext>
            </a:extLst>
          </p:cNvPr>
          <p:cNvSpPr>
            <a:spLocks noGrp="1"/>
          </p:cNvSpPr>
          <p:nvPr>
            <p:ph type="sldNum" sz="quarter" idx="12"/>
          </p:nvPr>
        </p:nvSpPr>
        <p:spPr/>
        <p:txBody>
          <a:bodyPr/>
          <a:lstStyle/>
          <a:p>
            <a:fld id="{BD1C4329-CA7F-FC40-9676-B7F5A72C6B45}" type="slidenum">
              <a:rPr lang="fr-FR" smtClean="0"/>
              <a:t>‹N°›</a:t>
            </a:fld>
            <a:endParaRPr lang="fr-FR"/>
          </a:p>
        </p:txBody>
      </p:sp>
    </p:spTree>
    <p:extLst>
      <p:ext uri="{BB962C8B-B14F-4D97-AF65-F5344CB8AC3E}">
        <p14:creationId xmlns:p14="http://schemas.microsoft.com/office/powerpoint/2010/main" val="2828164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F0E70E-C3F4-8941-A16F-D7EBCBE2FE4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0C2D878-677B-9E45-AE9D-F21E755F45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6FE9A753-D89F-7142-9DA7-2304E8F6AA9A}"/>
              </a:ext>
            </a:extLst>
          </p:cNvPr>
          <p:cNvSpPr>
            <a:spLocks noGrp="1"/>
          </p:cNvSpPr>
          <p:nvPr>
            <p:ph type="dt" sz="half" idx="10"/>
          </p:nvPr>
        </p:nvSpPr>
        <p:spPr/>
        <p:txBody>
          <a:bodyPr/>
          <a:lstStyle/>
          <a:p>
            <a:fld id="{1F51AFEF-4066-914A-ACDE-3BDEDE9701C1}" type="datetimeFigureOut">
              <a:rPr lang="fr-FR" smtClean="0"/>
              <a:t>21/06/2023</a:t>
            </a:fld>
            <a:endParaRPr lang="fr-FR"/>
          </a:p>
        </p:txBody>
      </p:sp>
      <p:sp>
        <p:nvSpPr>
          <p:cNvPr id="5" name="Espace réservé du pied de page 4">
            <a:extLst>
              <a:ext uri="{FF2B5EF4-FFF2-40B4-BE49-F238E27FC236}">
                <a16:creationId xmlns:a16="http://schemas.microsoft.com/office/drawing/2014/main" id="{0FAF6E8E-8B58-1E43-A19E-BE11AFA1D02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532CE87-FA6A-4A4E-950A-A085A18FF738}"/>
              </a:ext>
            </a:extLst>
          </p:cNvPr>
          <p:cNvSpPr>
            <a:spLocks noGrp="1"/>
          </p:cNvSpPr>
          <p:nvPr>
            <p:ph type="sldNum" sz="quarter" idx="12"/>
          </p:nvPr>
        </p:nvSpPr>
        <p:spPr/>
        <p:txBody>
          <a:bodyPr/>
          <a:lstStyle/>
          <a:p>
            <a:fld id="{BD1C4329-CA7F-FC40-9676-B7F5A72C6B45}" type="slidenum">
              <a:rPr lang="fr-FR" smtClean="0"/>
              <a:t>‹N°›</a:t>
            </a:fld>
            <a:endParaRPr lang="fr-FR"/>
          </a:p>
        </p:txBody>
      </p:sp>
    </p:spTree>
    <p:extLst>
      <p:ext uri="{BB962C8B-B14F-4D97-AF65-F5344CB8AC3E}">
        <p14:creationId xmlns:p14="http://schemas.microsoft.com/office/powerpoint/2010/main" val="2375662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694B8D-4DD7-BA41-AF77-BDA1F092663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E13F281-C848-F14E-BE62-3595BDF911D7}"/>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95024020-F369-714D-9642-67D4A8A80CA7}"/>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15B4BDA8-15E0-8745-9D20-29832BA1EF0E}"/>
              </a:ext>
            </a:extLst>
          </p:cNvPr>
          <p:cNvSpPr>
            <a:spLocks noGrp="1"/>
          </p:cNvSpPr>
          <p:nvPr>
            <p:ph type="dt" sz="half" idx="10"/>
          </p:nvPr>
        </p:nvSpPr>
        <p:spPr/>
        <p:txBody>
          <a:bodyPr/>
          <a:lstStyle/>
          <a:p>
            <a:fld id="{1F51AFEF-4066-914A-ACDE-3BDEDE9701C1}" type="datetimeFigureOut">
              <a:rPr lang="fr-FR" smtClean="0"/>
              <a:t>21/06/2023</a:t>
            </a:fld>
            <a:endParaRPr lang="fr-FR"/>
          </a:p>
        </p:txBody>
      </p:sp>
      <p:sp>
        <p:nvSpPr>
          <p:cNvPr id="6" name="Espace réservé du pied de page 5">
            <a:extLst>
              <a:ext uri="{FF2B5EF4-FFF2-40B4-BE49-F238E27FC236}">
                <a16:creationId xmlns:a16="http://schemas.microsoft.com/office/drawing/2014/main" id="{9FA1F0D0-755A-0E45-8B9C-329431A3604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DDA4AF2-715C-6146-87B7-40DDB6B22C56}"/>
              </a:ext>
            </a:extLst>
          </p:cNvPr>
          <p:cNvSpPr>
            <a:spLocks noGrp="1"/>
          </p:cNvSpPr>
          <p:nvPr>
            <p:ph type="sldNum" sz="quarter" idx="12"/>
          </p:nvPr>
        </p:nvSpPr>
        <p:spPr/>
        <p:txBody>
          <a:bodyPr/>
          <a:lstStyle/>
          <a:p>
            <a:fld id="{BD1C4329-CA7F-FC40-9676-B7F5A72C6B45}" type="slidenum">
              <a:rPr lang="fr-FR" smtClean="0"/>
              <a:t>‹N°›</a:t>
            </a:fld>
            <a:endParaRPr lang="fr-FR"/>
          </a:p>
        </p:txBody>
      </p:sp>
    </p:spTree>
    <p:extLst>
      <p:ext uri="{BB962C8B-B14F-4D97-AF65-F5344CB8AC3E}">
        <p14:creationId xmlns:p14="http://schemas.microsoft.com/office/powerpoint/2010/main" val="1222105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98C352-016D-2342-9279-BD1ECA5DCFCC}"/>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268F6A3-A40E-F247-A4D4-459444999C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B626AD52-A305-5743-817F-CCEF5D1C9274}"/>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AC237F72-6FBE-EE46-A6FB-D892BA2464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537EE270-D92D-A24B-842A-7A27AED0D903}"/>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FBEA19F8-487B-484E-8573-E5CFFEE8129D}"/>
              </a:ext>
            </a:extLst>
          </p:cNvPr>
          <p:cNvSpPr>
            <a:spLocks noGrp="1"/>
          </p:cNvSpPr>
          <p:nvPr>
            <p:ph type="dt" sz="half" idx="10"/>
          </p:nvPr>
        </p:nvSpPr>
        <p:spPr/>
        <p:txBody>
          <a:bodyPr/>
          <a:lstStyle/>
          <a:p>
            <a:fld id="{1F51AFEF-4066-914A-ACDE-3BDEDE9701C1}" type="datetimeFigureOut">
              <a:rPr lang="fr-FR" smtClean="0"/>
              <a:t>21/06/2023</a:t>
            </a:fld>
            <a:endParaRPr lang="fr-FR"/>
          </a:p>
        </p:txBody>
      </p:sp>
      <p:sp>
        <p:nvSpPr>
          <p:cNvPr id="8" name="Espace réservé du pied de page 7">
            <a:extLst>
              <a:ext uri="{FF2B5EF4-FFF2-40B4-BE49-F238E27FC236}">
                <a16:creationId xmlns:a16="http://schemas.microsoft.com/office/drawing/2014/main" id="{3844EDDE-892A-C042-971A-B492438A959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CAAEC7B-2296-0746-B675-F3BE6FBBAF37}"/>
              </a:ext>
            </a:extLst>
          </p:cNvPr>
          <p:cNvSpPr>
            <a:spLocks noGrp="1"/>
          </p:cNvSpPr>
          <p:nvPr>
            <p:ph type="sldNum" sz="quarter" idx="12"/>
          </p:nvPr>
        </p:nvSpPr>
        <p:spPr/>
        <p:txBody>
          <a:bodyPr/>
          <a:lstStyle/>
          <a:p>
            <a:fld id="{BD1C4329-CA7F-FC40-9676-B7F5A72C6B45}" type="slidenum">
              <a:rPr lang="fr-FR" smtClean="0"/>
              <a:t>‹N°›</a:t>
            </a:fld>
            <a:endParaRPr lang="fr-FR"/>
          </a:p>
        </p:txBody>
      </p:sp>
    </p:spTree>
    <p:extLst>
      <p:ext uri="{BB962C8B-B14F-4D97-AF65-F5344CB8AC3E}">
        <p14:creationId xmlns:p14="http://schemas.microsoft.com/office/powerpoint/2010/main" val="457261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EBC181-6FA8-AA49-875A-5F0F6FA54E4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4B9A746-27A5-9041-B80B-B2962E0EAE33}"/>
              </a:ext>
            </a:extLst>
          </p:cNvPr>
          <p:cNvSpPr>
            <a:spLocks noGrp="1"/>
          </p:cNvSpPr>
          <p:nvPr>
            <p:ph type="dt" sz="half" idx="10"/>
          </p:nvPr>
        </p:nvSpPr>
        <p:spPr/>
        <p:txBody>
          <a:bodyPr/>
          <a:lstStyle/>
          <a:p>
            <a:fld id="{1F51AFEF-4066-914A-ACDE-3BDEDE9701C1}" type="datetimeFigureOut">
              <a:rPr lang="fr-FR" smtClean="0"/>
              <a:t>21/06/2023</a:t>
            </a:fld>
            <a:endParaRPr lang="fr-FR"/>
          </a:p>
        </p:txBody>
      </p:sp>
      <p:sp>
        <p:nvSpPr>
          <p:cNvPr id="4" name="Espace réservé du pied de page 3">
            <a:extLst>
              <a:ext uri="{FF2B5EF4-FFF2-40B4-BE49-F238E27FC236}">
                <a16:creationId xmlns:a16="http://schemas.microsoft.com/office/drawing/2014/main" id="{136F64FC-7192-3F40-A27A-E667F286BBE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23B9860-8202-8644-A9F9-CC5DDCBD7B13}"/>
              </a:ext>
            </a:extLst>
          </p:cNvPr>
          <p:cNvSpPr>
            <a:spLocks noGrp="1"/>
          </p:cNvSpPr>
          <p:nvPr>
            <p:ph type="sldNum" sz="quarter" idx="12"/>
          </p:nvPr>
        </p:nvSpPr>
        <p:spPr/>
        <p:txBody>
          <a:bodyPr/>
          <a:lstStyle/>
          <a:p>
            <a:fld id="{BD1C4329-CA7F-FC40-9676-B7F5A72C6B45}" type="slidenum">
              <a:rPr lang="fr-FR" smtClean="0"/>
              <a:t>‹N°›</a:t>
            </a:fld>
            <a:endParaRPr lang="fr-FR"/>
          </a:p>
        </p:txBody>
      </p:sp>
    </p:spTree>
    <p:extLst>
      <p:ext uri="{BB962C8B-B14F-4D97-AF65-F5344CB8AC3E}">
        <p14:creationId xmlns:p14="http://schemas.microsoft.com/office/powerpoint/2010/main" val="1899401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E437DBC-A017-1A41-90B4-9DA6F3C2A43F}"/>
              </a:ext>
            </a:extLst>
          </p:cNvPr>
          <p:cNvSpPr>
            <a:spLocks noGrp="1"/>
          </p:cNvSpPr>
          <p:nvPr>
            <p:ph type="dt" sz="half" idx="10"/>
          </p:nvPr>
        </p:nvSpPr>
        <p:spPr/>
        <p:txBody>
          <a:bodyPr/>
          <a:lstStyle/>
          <a:p>
            <a:fld id="{1F51AFEF-4066-914A-ACDE-3BDEDE9701C1}" type="datetimeFigureOut">
              <a:rPr lang="fr-FR" smtClean="0"/>
              <a:t>21/06/2023</a:t>
            </a:fld>
            <a:endParaRPr lang="fr-FR"/>
          </a:p>
        </p:txBody>
      </p:sp>
      <p:sp>
        <p:nvSpPr>
          <p:cNvPr id="3" name="Espace réservé du pied de page 2">
            <a:extLst>
              <a:ext uri="{FF2B5EF4-FFF2-40B4-BE49-F238E27FC236}">
                <a16:creationId xmlns:a16="http://schemas.microsoft.com/office/drawing/2014/main" id="{6EDB85D0-F9C4-914F-8FF6-55B90A22CAA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A705823-2D11-0247-A4B5-021FD3B74C9F}"/>
              </a:ext>
            </a:extLst>
          </p:cNvPr>
          <p:cNvSpPr>
            <a:spLocks noGrp="1"/>
          </p:cNvSpPr>
          <p:nvPr>
            <p:ph type="sldNum" sz="quarter" idx="12"/>
          </p:nvPr>
        </p:nvSpPr>
        <p:spPr/>
        <p:txBody>
          <a:bodyPr/>
          <a:lstStyle/>
          <a:p>
            <a:fld id="{BD1C4329-CA7F-FC40-9676-B7F5A72C6B45}" type="slidenum">
              <a:rPr lang="fr-FR" smtClean="0"/>
              <a:t>‹N°›</a:t>
            </a:fld>
            <a:endParaRPr lang="fr-FR"/>
          </a:p>
        </p:txBody>
      </p:sp>
    </p:spTree>
    <p:extLst>
      <p:ext uri="{BB962C8B-B14F-4D97-AF65-F5344CB8AC3E}">
        <p14:creationId xmlns:p14="http://schemas.microsoft.com/office/powerpoint/2010/main" val="62104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C39E62-5FBA-DE4B-BC62-03D9AD77D84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399A737-9435-1448-9E47-62A7ED4195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48A6A0E1-97FB-794C-BBBA-7FA4C940EB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AA0D30A7-F760-E246-93F8-6A5B22F0361B}"/>
              </a:ext>
            </a:extLst>
          </p:cNvPr>
          <p:cNvSpPr>
            <a:spLocks noGrp="1"/>
          </p:cNvSpPr>
          <p:nvPr>
            <p:ph type="dt" sz="half" idx="10"/>
          </p:nvPr>
        </p:nvSpPr>
        <p:spPr/>
        <p:txBody>
          <a:bodyPr/>
          <a:lstStyle/>
          <a:p>
            <a:fld id="{1F51AFEF-4066-914A-ACDE-3BDEDE9701C1}" type="datetimeFigureOut">
              <a:rPr lang="fr-FR" smtClean="0"/>
              <a:t>21/06/2023</a:t>
            </a:fld>
            <a:endParaRPr lang="fr-FR"/>
          </a:p>
        </p:txBody>
      </p:sp>
      <p:sp>
        <p:nvSpPr>
          <p:cNvPr id="6" name="Espace réservé du pied de page 5">
            <a:extLst>
              <a:ext uri="{FF2B5EF4-FFF2-40B4-BE49-F238E27FC236}">
                <a16:creationId xmlns:a16="http://schemas.microsoft.com/office/drawing/2014/main" id="{6C2BA490-0270-C643-BA12-A1853943162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71CE01A-0F84-FD4F-8C38-EA9018ACB8F8}"/>
              </a:ext>
            </a:extLst>
          </p:cNvPr>
          <p:cNvSpPr>
            <a:spLocks noGrp="1"/>
          </p:cNvSpPr>
          <p:nvPr>
            <p:ph type="sldNum" sz="quarter" idx="12"/>
          </p:nvPr>
        </p:nvSpPr>
        <p:spPr/>
        <p:txBody>
          <a:bodyPr/>
          <a:lstStyle/>
          <a:p>
            <a:fld id="{BD1C4329-CA7F-FC40-9676-B7F5A72C6B45}" type="slidenum">
              <a:rPr lang="fr-FR" smtClean="0"/>
              <a:t>‹N°›</a:t>
            </a:fld>
            <a:endParaRPr lang="fr-FR"/>
          </a:p>
        </p:txBody>
      </p:sp>
    </p:spTree>
    <p:extLst>
      <p:ext uri="{BB962C8B-B14F-4D97-AF65-F5344CB8AC3E}">
        <p14:creationId xmlns:p14="http://schemas.microsoft.com/office/powerpoint/2010/main" val="4052571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3EB18E-3806-FC42-81E5-CCE8387BB3A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1A1CDF5-C89A-A444-862C-AC7853E9E2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C8F13ED-728E-C64F-B466-4564A01B93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9911B373-0AF4-DB44-B613-690DE5A852FB}"/>
              </a:ext>
            </a:extLst>
          </p:cNvPr>
          <p:cNvSpPr>
            <a:spLocks noGrp="1"/>
          </p:cNvSpPr>
          <p:nvPr>
            <p:ph type="dt" sz="half" idx="10"/>
          </p:nvPr>
        </p:nvSpPr>
        <p:spPr/>
        <p:txBody>
          <a:bodyPr/>
          <a:lstStyle/>
          <a:p>
            <a:fld id="{1F51AFEF-4066-914A-ACDE-3BDEDE9701C1}" type="datetimeFigureOut">
              <a:rPr lang="fr-FR" smtClean="0"/>
              <a:t>21/06/2023</a:t>
            </a:fld>
            <a:endParaRPr lang="fr-FR"/>
          </a:p>
        </p:txBody>
      </p:sp>
      <p:sp>
        <p:nvSpPr>
          <p:cNvPr id="6" name="Espace réservé du pied de page 5">
            <a:extLst>
              <a:ext uri="{FF2B5EF4-FFF2-40B4-BE49-F238E27FC236}">
                <a16:creationId xmlns:a16="http://schemas.microsoft.com/office/drawing/2014/main" id="{36F56AAA-E357-194A-BB10-8A540707522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4F3AEEA-60C8-A042-80CA-F5C5459E1164}"/>
              </a:ext>
            </a:extLst>
          </p:cNvPr>
          <p:cNvSpPr>
            <a:spLocks noGrp="1"/>
          </p:cNvSpPr>
          <p:nvPr>
            <p:ph type="sldNum" sz="quarter" idx="12"/>
          </p:nvPr>
        </p:nvSpPr>
        <p:spPr/>
        <p:txBody>
          <a:bodyPr/>
          <a:lstStyle/>
          <a:p>
            <a:fld id="{BD1C4329-CA7F-FC40-9676-B7F5A72C6B45}" type="slidenum">
              <a:rPr lang="fr-FR" smtClean="0"/>
              <a:t>‹N°›</a:t>
            </a:fld>
            <a:endParaRPr lang="fr-FR"/>
          </a:p>
        </p:txBody>
      </p:sp>
    </p:spTree>
    <p:extLst>
      <p:ext uri="{BB962C8B-B14F-4D97-AF65-F5344CB8AC3E}">
        <p14:creationId xmlns:p14="http://schemas.microsoft.com/office/powerpoint/2010/main" val="47478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EBD45B5-E7C9-6B49-B9DA-FD6AB2550E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10E0E9-2327-5848-AD06-0921DB7286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F0F4618F-7028-0C44-B5D1-4F6CEFA547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51AFEF-4066-914A-ACDE-3BDEDE9701C1}" type="datetimeFigureOut">
              <a:rPr lang="fr-FR" smtClean="0"/>
              <a:t>21/06/2023</a:t>
            </a:fld>
            <a:endParaRPr lang="fr-FR"/>
          </a:p>
        </p:txBody>
      </p:sp>
      <p:sp>
        <p:nvSpPr>
          <p:cNvPr id="5" name="Espace réservé du pied de page 4">
            <a:extLst>
              <a:ext uri="{FF2B5EF4-FFF2-40B4-BE49-F238E27FC236}">
                <a16:creationId xmlns:a16="http://schemas.microsoft.com/office/drawing/2014/main" id="{76BC015E-4E3F-4848-BAC8-EC925E03E5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2A807ABF-7B6E-A043-B4F5-265C43FEFA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1C4329-CA7F-FC40-9676-B7F5A72C6B45}" type="slidenum">
              <a:rPr lang="fr-FR" smtClean="0"/>
              <a:t>‹N°›</a:t>
            </a:fld>
            <a:endParaRPr lang="fr-FR"/>
          </a:p>
        </p:txBody>
      </p:sp>
    </p:spTree>
    <p:extLst>
      <p:ext uri="{BB962C8B-B14F-4D97-AF65-F5344CB8AC3E}">
        <p14:creationId xmlns:p14="http://schemas.microsoft.com/office/powerpoint/2010/main" val="1723915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3959155" y="3532859"/>
            <a:ext cx="4409254" cy="3864812"/>
          </a:xfrm>
          <a:prstGeom prst="rect">
            <a:avLst/>
          </a:prstGeom>
          <a:noFill/>
          <a:ln w="9525" cmpd="sng">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latin typeface="Helvetica" pitchFamily="2" charset="0"/>
            </a:endParaRPr>
          </a:p>
        </p:txBody>
      </p:sp>
      <p:sp>
        <p:nvSpPr>
          <p:cNvPr id="20" name="Rectangle 19">
            <a:extLst>
              <a:ext uri="{FF2B5EF4-FFF2-40B4-BE49-F238E27FC236}">
                <a16:creationId xmlns:a16="http://schemas.microsoft.com/office/drawing/2014/main" id="{9A4B0ED8-7DA8-4E80-AB57-DB32585B96D7}"/>
              </a:ext>
            </a:extLst>
          </p:cNvPr>
          <p:cNvSpPr/>
          <p:nvPr/>
        </p:nvSpPr>
        <p:spPr>
          <a:xfrm>
            <a:off x="266911" y="193675"/>
            <a:ext cx="11570862" cy="571500"/>
          </a:xfrm>
          <a:prstGeom prst="rect">
            <a:avLst/>
          </a:prstGeom>
          <a:gradFill>
            <a:gsLst>
              <a:gs pos="0">
                <a:srgbClr val="63003C"/>
              </a:gs>
              <a:gs pos="100000">
                <a:schemeClr val="tx1"/>
              </a:gs>
            </a:gsLst>
            <a:lin ang="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prstClr val="white"/>
              </a:solidFill>
            </a:endParaRPr>
          </a:p>
        </p:txBody>
      </p:sp>
      <p:sp>
        <p:nvSpPr>
          <p:cNvPr id="27" name="ZoneTexte 26">
            <a:extLst>
              <a:ext uri="{FF2B5EF4-FFF2-40B4-BE49-F238E27FC236}">
                <a16:creationId xmlns:a16="http://schemas.microsoft.com/office/drawing/2014/main" id="{16570040-D407-42B0-984D-B2FA3641BE0C}"/>
              </a:ext>
            </a:extLst>
          </p:cNvPr>
          <p:cNvSpPr txBox="1"/>
          <p:nvPr/>
        </p:nvSpPr>
        <p:spPr>
          <a:xfrm>
            <a:off x="1787372" y="248593"/>
            <a:ext cx="4555799" cy="461665"/>
          </a:xfrm>
          <a:prstGeom prst="rect">
            <a:avLst/>
          </a:prstGeom>
          <a:noFill/>
        </p:spPr>
        <p:txBody>
          <a:bodyPr wrap="none" rtlCol="0">
            <a:spAutoFit/>
          </a:bodyPr>
          <a:lstStyle/>
          <a:p>
            <a:r>
              <a:rPr lang="fr-FR" sz="2400" b="1" i="1" dirty="0">
                <a:solidFill>
                  <a:schemeClr val="bg1"/>
                </a:solidFill>
                <a:latin typeface="Helvetica" pitchFamily="2" charset="0"/>
              </a:rPr>
              <a:t>Gouvernance METABIODIVEX</a:t>
            </a:r>
            <a:endParaRPr lang="en-US" sz="2400" i="1" dirty="0">
              <a:solidFill>
                <a:schemeClr val="bg1"/>
              </a:solidFill>
            </a:endParaRPr>
          </a:p>
        </p:txBody>
      </p:sp>
      <p:pic>
        <p:nvPicPr>
          <p:cNvPr id="51" name="Image 50">
            <a:extLst>
              <a:ext uri="{FF2B5EF4-FFF2-40B4-BE49-F238E27FC236}">
                <a16:creationId xmlns:a16="http://schemas.microsoft.com/office/drawing/2014/main" id="{29DF36A4-C6FE-4A7C-91B4-218136ADD3AC}"/>
              </a:ext>
            </a:extLst>
          </p:cNvPr>
          <p:cNvPicPr>
            <a:picLocks noChangeAspect="1"/>
          </p:cNvPicPr>
          <p:nvPr/>
        </p:nvPicPr>
        <p:blipFill>
          <a:blip r:embed="rId3"/>
          <a:stretch>
            <a:fillRect/>
          </a:stretch>
        </p:blipFill>
        <p:spPr>
          <a:xfrm>
            <a:off x="429732" y="158950"/>
            <a:ext cx="1159566" cy="521153"/>
          </a:xfrm>
          <a:prstGeom prst="rect">
            <a:avLst/>
          </a:prstGeom>
        </p:spPr>
      </p:pic>
      <p:grpSp>
        <p:nvGrpSpPr>
          <p:cNvPr id="11" name="Groupe 10">
            <a:extLst>
              <a:ext uri="{FF2B5EF4-FFF2-40B4-BE49-F238E27FC236}">
                <a16:creationId xmlns:a16="http://schemas.microsoft.com/office/drawing/2014/main" id="{081CD6C5-5177-2421-9544-1CE85DBCC385}"/>
              </a:ext>
            </a:extLst>
          </p:cNvPr>
          <p:cNvGrpSpPr/>
          <p:nvPr/>
        </p:nvGrpSpPr>
        <p:grpSpPr>
          <a:xfrm>
            <a:off x="747411" y="1116049"/>
            <a:ext cx="10832742" cy="4723786"/>
            <a:chOff x="1225617" y="807177"/>
            <a:chExt cx="10832742" cy="4723786"/>
          </a:xfrm>
        </p:grpSpPr>
        <p:grpSp>
          <p:nvGrpSpPr>
            <p:cNvPr id="19" name="Groupe 18">
              <a:extLst>
                <a:ext uri="{FF2B5EF4-FFF2-40B4-BE49-F238E27FC236}">
                  <a16:creationId xmlns:a16="http://schemas.microsoft.com/office/drawing/2014/main" id="{7324FCCE-A572-124B-9F05-02722FAA42BE}"/>
                </a:ext>
              </a:extLst>
            </p:cNvPr>
            <p:cNvGrpSpPr/>
            <p:nvPr/>
          </p:nvGrpSpPr>
          <p:grpSpPr>
            <a:xfrm>
              <a:off x="1225617" y="807177"/>
              <a:ext cx="10832742" cy="4723786"/>
              <a:chOff x="1524001" y="807177"/>
              <a:chExt cx="10832742" cy="4723786"/>
            </a:xfrm>
          </p:grpSpPr>
          <p:sp>
            <p:nvSpPr>
              <p:cNvPr id="35" name="Organigramme : Alternative 34">
                <a:extLst>
                  <a:ext uri="{FF2B5EF4-FFF2-40B4-BE49-F238E27FC236}">
                    <a16:creationId xmlns:a16="http://schemas.microsoft.com/office/drawing/2014/main" id="{EBAADB85-2685-409B-BC97-F9EC8331C2D0}"/>
                  </a:ext>
                </a:extLst>
              </p:cNvPr>
              <p:cNvSpPr/>
              <p:nvPr/>
            </p:nvSpPr>
            <p:spPr>
              <a:xfrm>
                <a:off x="1524001" y="2528997"/>
                <a:ext cx="6658578" cy="1795916"/>
              </a:xfrm>
              <a:prstGeom prst="flowChartAlternateProcess">
                <a:avLst/>
              </a:prstGeom>
              <a:solidFill>
                <a:srgbClr val="FF6805">
                  <a:alpha val="20000"/>
                </a:srgbClr>
              </a:solidFill>
              <a:ln w="22225">
                <a:solidFill>
                  <a:srgbClr val="6300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3" name="Groupe 12">
                <a:extLst>
                  <a:ext uri="{FF2B5EF4-FFF2-40B4-BE49-F238E27FC236}">
                    <a16:creationId xmlns:a16="http://schemas.microsoft.com/office/drawing/2014/main" id="{3F9FE827-B421-3440-923C-3D5CC48E96B9}"/>
                  </a:ext>
                </a:extLst>
              </p:cNvPr>
              <p:cNvGrpSpPr/>
              <p:nvPr/>
            </p:nvGrpSpPr>
            <p:grpSpPr>
              <a:xfrm>
                <a:off x="1524001" y="807177"/>
                <a:ext cx="6658575" cy="1496660"/>
                <a:chOff x="2586543" y="624003"/>
                <a:chExt cx="6658575" cy="1496660"/>
              </a:xfrm>
            </p:grpSpPr>
            <p:sp>
              <p:nvSpPr>
                <p:cNvPr id="6" name="Organigramme : Alternative 5">
                  <a:extLst>
                    <a:ext uri="{FF2B5EF4-FFF2-40B4-BE49-F238E27FC236}">
                      <a16:creationId xmlns:a16="http://schemas.microsoft.com/office/drawing/2014/main" id="{3936D10D-8ECF-4210-B675-EA9ED79C1711}"/>
                    </a:ext>
                  </a:extLst>
                </p:cNvPr>
                <p:cNvSpPr/>
                <p:nvPr/>
              </p:nvSpPr>
              <p:spPr>
                <a:xfrm>
                  <a:off x="2586543" y="632098"/>
                  <a:ext cx="6658575" cy="1488565"/>
                </a:xfrm>
                <a:prstGeom prst="flowChartAlternateProcess">
                  <a:avLst/>
                </a:prstGeom>
                <a:solidFill>
                  <a:srgbClr val="FF6600"/>
                </a:solidFill>
                <a:ln w="22225">
                  <a:solidFill>
                    <a:srgbClr val="6300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 name="ZoneTexte 3">
                  <a:extLst>
                    <a:ext uri="{FF2B5EF4-FFF2-40B4-BE49-F238E27FC236}">
                      <a16:creationId xmlns:a16="http://schemas.microsoft.com/office/drawing/2014/main" id="{B6169496-3D21-4738-AE40-9CEBC5DD06F8}"/>
                    </a:ext>
                  </a:extLst>
                </p:cNvPr>
                <p:cNvSpPr txBox="1"/>
                <p:nvPr/>
              </p:nvSpPr>
              <p:spPr>
                <a:xfrm>
                  <a:off x="4649535" y="624003"/>
                  <a:ext cx="2826415" cy="369332"/>
                </a:xfrm>
                <a:prstGeom prst="rect">
                  <a:avLst/>
                </a:prstGeom>
                <a:noFill/>
              </p:spPr>
              <p:txBody>
                <a:bodyPr wrap="none" rtlCol="0">
                  <a:spAutoFit/>
                </a:bodyPr>
                <a:lstStyle/>
                <a:p>
                  <a:pPr algn="ctr"/>
                  <a:r>
                    <a:rPr lang="en-US" b="1" dirty="0">
                      <a:latin typeface="Helvetica" panose="020B0604020202020204" pitchFamily="34" charset="0"/>
                      <a:cs typeface="Helvetica" panose="020B0604020202020204" pitchFamily="34" charset="0"/>
                    </a:rPr>
                    <a:t>Steering </a:t>
                  </a:r>
                  <a:r>
                    <a:rPr lang="en-US" b="1" dirty="0" err="1">
                      <a:latin typeface="Helvetica" panose="020B0604020202020204" pitchFamily="34" charset="0"/>
                      <a:cs typeface="Helvetica" panose="020B0604020202020204" pitchFamily="34" charset="0"/>
                    </a:rPr>
                    <a:t>Commitee</a:t>
                  </a:r>
                  <a:r>
                    <a:rPr lang="en-US" b="1" dirty="0">
                      <a:latin typeface="Helvetica" panose="020B0604020202020204" pitchFamily="34" charset="0"/>
                      <a:cs typeface="Helvetica" panose="020B0604020202020204" pitchFamily="34" charset="0"/>
                    </a:rPr>
                    <a:t> (SC)</a:t>
                  </a:r>
                </a:p>
              </p:txBody>
            </p:sp>
          </p:grpSp>
          <p:grpSp>
            <p:nvGrpSpPr>
              <p:cNvPr id="15" name="Groupe 14">
                <a:extLst>
                  <a:ext uri="{FF2B5EF4-FFF2-40B4-BE49-F238E27FC236}">
                    <a16:creationId xmlns:a16="http://schemas.microsoft.com/office/drawing/2014/main" id="{415648B1-F58A-4F4F-AC25-1C635AE52459}"/>
                  </a:ext>
                </a:extLst>
              </p:cNvPr>
              <p:cNvGrpSpPr/>
              <p:nvPr/>
            </p:nvGrpSpPr>
            <p:grpSpPr>
              <a:xfrm>
                <a:off x="8574159" y="1544060"/>
                <a:ext cx="3782584" cy="669213"/>
                <a:chOff x="10345929" y="1351439"/>
                <a:chExt cx="3782584" cy="669213"/>
              </a:xfrm>
            </p:grpSpPr>
            <p:sp>
              <p:nvSpPr>
                <p:cNvPr id="28" name="Organigramme : Alternative 27">
                  <a:extLst>
                    <a:ext uri="{FF2B5EF4-FFF2-40B4-BE49-F238E27FC236}">
                      <a16:creationId xmlns:a16="http://schemas.microsoft.com/office/drawing/2014/main" id="{15C767A0-A073-4242-A174-759186D5E659}"/>
                    </a:ext>
                  </a:extLst>
                </p:cNvPr>
                <p:cNvSpPr/>
                <p:nvPr/>
              </p:nvSpPr>
              <p:spPr>
                <a:xfrm>
                  <a:off x="10542146" y="1351439"/>
                  <a:ext cx="3453097" cy="669213"/>
                </a:xfrm>
                <a:prstGeom prst="flowChartAlternateProcess">
                  <a:avLst/>
                </a:prstGeom>
                <a:solidFill>
                  <a:srgbClr val="FF6600"/>
                </a:solidFill>
                <a:ln w="22225">
                  <a:solidFill>
                    <a:srgbClr val="6300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 name="ZoneTexte 28">
                  <a:extLst>
                    <a:ext uri="{FF2B5EF4-FFF2-40B4-BE49-F238E27FC236}">
                      <a16:creationId xmlns:a16="http://schemas.microsoft.com/office/drawing/2014/main" id="{D23DC65B-3C62-4DF1-B61F-3EC21C85BDA1}"/>
                    </a:ext>
                  </a:extLst>
                </p:cNvPr>
                <p:cNvSpPr txBox="1"/>
                <p:nvPr/>
              </p:nvSpPr>
              <p:spPr>
                <a:xfrm>
                  <a:off x="10345929" y="1362881"/>
                  <a:ext cx="3782584" cy="646331"/>
                </a:xfrm>
                <a:prstGeom prst="rect">
                  <a:avLst/>
                </a:prstGeom>
                <a:noFill/>
              </p:spPr>
              <p:txBody>
                <a:bodyPr wrap="square" rtlCol="0">
                  <a:spAutoFit/>
                </a:bodyPr>
                <a:lstStyle/>
                <a:p>
                  <a:pPr algn="ctr"/>
                  <a:r>
                    <a:rPr lang="en-US" b="1" dirty="0">
                      <a:latin typeface="Helvetica" panose="020B0604020202020204" pitchFamily="34" charset="0"/>
                      <a:cs typeface="Helvetica" panose="020B0604020202020204" pitchFamily="34" charset="0"/>
                    </a:rPr>
                    <a:t>Scientific and Educational</a:t>
                  </a:r>
                </a:p>
                <a:p>
                  <a:pPr algn="ctr"/>
                  <a:r>
                    <a:rPr lang="en-US" b="1" dirty="0">
                      <a:latin typeface="Helvetica" panose="020B0604020202020204" pitchFamily="34" charset="0"/>
                      <a:cs typeface="Helvetica" panose="020B0604020202020204" pitchFamily="34" charset="0"/>
                    </a:rPr>
                    <a:t> Advisory Board (SEAB)</a:t>
                  </a:r>
                </a:p>
              </p:txBody>
            </p:sp>
          </p:grpSp>
          <p:grpSp>
            <p:nvGrpSpPr>
              <p:cNvPr id="8" name="Groupe 7">
                <a:extLst>
                  <a:ext uri="{FF2B5EF4-FFF2-40B4-BE49-F238E27FC236}">
                    <a16:creationId xmlns:a16="http://schemas.microsoft.com/office/drawing/2014/main" id="{EE4DE3D9-DFE2-0646-8F17-BAE4153E94E5}"/>
                  </a:ext>
                </a:extLst>
              </p:cNvPr>
              <p:cNvGrpSpPr/>
              <p:nvPr/>
            </p:nvGrpSpPr>
            <p:grpSpPr>
              <a:xfrm>
                <a:off x="2664668" y="2718905"/>
                <a:ext cx="4236004" cy="669213"/>
                <a:chOff x="7871390" y="2449463"/>
                <a:chExt cx="4323560" cy="669213"/>
              </a:xfrm>
            </p:grpSpPr>
            <p:sp>
              <p:nvSpPr>
                <p:cNvPr id="32" name="Organigramme : Alternative 31">
                  <a:extLst>
                    <a:ext uri="{FF2B5EF4-FFF2-40B4-BE49-F238E27FC236}">
                      <a16:creationId xmlns:a16="http://schemas.microsoft.com/office/drawing/2014/main" id="{B4DEDE4C-FA20-4D55-866A-4C8B85489B53}"/>
                    </a:ext>
                  </a:extLst>
                </p:cNvPr>
                <p:cNvSpPr/>
                <p:nvPr/>
              </p:nvSpPr>
              <p:spPr>
                <a:xfrm>
                  <a:off x="7872255" y="2449463"/>
                  <a:ext cx="4322695" cy="669213"/>
                </a:xfrm>
                <a:prstGeom prst="flowChartAlternateProcess">
                  <a:avLst/>
                </a:prstGeom>
                <a:solidFill>
                  <a:srgbClr val="FF6805">
                    <a:alpha val="50196"/>
                  </a:srgbClr>
                </a:solidFill>
                <a:ln w="22225">
                  <a:solidFill>
                    <a:srgbClr val="6300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3" name="ZoneTexte 32">
                  <a:extLst>
                    <a:ext uri="{FF2B5EF4-FFF2-40B4-BE49-F238E27FC236}">
                      <a16:creationId xmlns:a16="http://schemas.microsoft.com/office/drawing/2014/main" id="{63827D2A-7AC2-462B-8D44-5EC30708847D}"/>
                    </a:ext>
                  </a:extLst>
                </p:cNvPr>
                <p:cNvSpPr txBox="1"/>
                <p:nvPr/>
              </p:nvSpPr>
              <p:spPr>
                <a:xfrm>
                  <a:off x="7871390" y="2478404"/>
                  <a:ext cx="4322695" cy="615553"/>
                </a:xfrm>
                <a:prstGeom prst="rect">
                  <a:avLst/>
                </a:prstGeom>
                <a:noFill/>
              </p:spPr>
              <p:txBody>
                <a:bodyPr wrap="square" rtlCol="0">
                  <a:spAutoFit/>
                </a:bodyPr>
                <a:lstStyle/>
                <a:p>
                  <a:pPr algn="ctr"/>
                  <a:r>
                    <a:rPr lang="en-US" b="1" dirty="0">
                      <a:latin typeface="Helvetica" panose="020B0604020202020204" pitchFamily="34" charset="0"/>
                      <a:cs typeface="Helvetica" panose="020B0604020202020204" pitchFamily="34" charset="0"/>
                    </a:rPr>
                    <a:t>Executive Board (EB)</a:t>
                  </a:r>
                </a:p>
                <a:p>
                  <a:pPr algn="ctr"/>
                  <a:r>
                    <a:rPr lang="en-US" sz="1600" b="1" dirty="0">
                      <a:latin typeface="Helvetica" panose="020B0604020202020204" pitchFamily="34" charset="0"/>
                      <a:cs typeface="Helvetica" panose="020B0604020202020204" pitchFamily="34" charset="0"/>
                    </a:rPr>
                    <a:t>M. Litaudon, G. Mouille, E. Poupon</a:t>
                  </a:r>
                </a:p>
              </p:txBody>
            </p:sp>
          </p:grpSp>
          <p:sp>
            <p:nvSpPr>
              <p:cNvPr id="42" name="Organigramme : Alternative 41">
                <a:extLst>
                  <a:ext uri="{FF2B5EF4-FFF2-40B4-BE49-F238E27FC236}">
                    <a16:creationId xmlns:a16="http://schemas.microsoft.com/office/drawing/2014/main" id="{3F244092-BC4F-4B4D-A829-8821D8F13DD9}"/>
                  </a:ext>
                </a:extLst>
              </p:cNvPr>
              <p:cNvSpPr/>
              <p:nvPr/>
            </p:nvSpPr>
            <p:spPr>
              <a:xfrm>
                <a:off x="1881523" y="3545451"/>
                <a:ext cx="1967263" cy="1985512"/>
              </a:xfrm>
              <a:prstGeom prst="flowChartAlternateProcess">
                <a:avLst/>
              </a:prstGeom>
              <a:solidFill>
                <a:srgbClr val="FF6805">
                  <a:alpha val="50196"/>
                </a:srgbClr>
              </a:solidFill>
              <a:ln w="22225">
                <a:solidFill>
                  <a:srgbClr val="6300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6" name="ZoneTexte 35">
                <a:extLst>
                  <a:ext uri="{FF2B5EF4-FFF2-40B4-BE49-F238E27FC236}">
                    <a16:creationId xmlns:a16="http://schemas.microsoft.com/office/drawing/2014/main" id="{B5159C8A-BDD6-457C-A414-87C79CEA71D3}"/>
                  </a:ext>
                </a:extLst>
              </p:cNvPr>
              <p:cNvSpPr txBox="1"/>
              <p:nvPr/>
            </p:nvSpPr>
            <p:spPr>
              <a:xfrm>
                <a:off x="2047435" y="3704737"/>
                <a:ext cx="1510350" cy="1754326"/>
              </a:xfrm>
              <a:prstGeom prst="rect">
                <a:avLst/>
              </a:prstGeom>
              <a:noFill/>
            </p:spPr>
            <p:txBody>
              <a:bodyPr wrap="none" rtlCol="0">
                <a:spAutoFit/>
              </a:bodyPr>
              <a:lstStyle/>
              <a:p>
                <a:pPr algn="ctr"/>
                <a:r>
                  <a:rPr lang="en-US" sz="1400" b="1" dirty="0">
                    <a:solidFill>
                      <a:srgbClr val="000000"/>
                    </a:solidFill>
                    <a:latin typeface="Helvetica" panose="020B0604020202020204" pitchFamily="34" charset="0"/>
                    <a:cs typeface="Helvetica" panose="020B0604020202020204" pitchFamily="34" charset="0"/>
                  </a:rPr>
                  <a:t>WG1</a:t>
                </a:r>
              </a:p>
              <a:p>
                <a:pPr algn="ctr"/>
                <a:r>
                  <a:rPr lang="en-US" sz="1400" b="1" dirty="0">
                    <a:solidFill>
                      <a:srgbClr val="000000"/>
                    </a:solidFill>
                    <a:latin typeface="Helvetica" panose="020B0604020202020204" pitchFamily="34" charset="0"/>
                    <a:cs typeface="Helvetica" panose="020B0604020202020204" pitchFamily="34" charset="0"/>
                  </a:rPr>
                  <a:t>Education</a:t>
                </a:r>
              </a:p>
              <a:p>
                <a:pPr algn="ctr"/>
                <a:endParaRPr lang="en-US" sz="1400" b="1" dirty="0">
                  <a:solidFill>
                    <a:srgbClr val="000000"/>
                  </a:solidFill>
                  <a:latin typeface="Helvetica" panose="020B0604020202020204" pitchFamily="34" charset="0"/>
                  <a:cs typeface="Helvetica" panose="020B0604020202020204" pitchFamily="34" charset="0"/>
                </a:endParaRPr>
              </a:p>
              <a:p>
                <a:pPr>
                  <a:lnSpc>
                    <a:spcPct val="150000"/>
                  </a:lnSpc>
                </a:pPr>
                <a:r>
                  <a:rPr lang="en-US" sz="1100" b="1" dirty="0">
                    <a:solidFill>
                      <a:srgbClr val="000000"/>
                    </a:solidFill>
                    <a:latin typeface="Helvetica" panose="020B0604020202020204" pitchFamily="34" charset="0"/>
                    <a:cs typeface="Helvetica" panose="020B0604020202020204" pitchFamily="34" charset="0"/>
                  </a:rPr>
                  <a:t>JL </a:t>
                </a:r>
                <a:r>
                  <a:rPr lang="en-US" sz="1100" b="1" dirty="0" err="1">
                    <a:solidFill>
                      <a:srgbClr val="000000"/>
                    </a:solidFill>
                    <a:latin typeface="Helvetica" panose="020B0604020202020204" pitchFamily="34" charset="0"/>
                    <a:cs typeface="Helvetica" panose="020B0604020202020204" pitchFamily="34" charset="0"/>
                  </a:rPr>
                  <a:t>Cacas</a:t>
                </a:r>
                <a:r>
                  <a:rPr lang="en-US" sz="1100" b="1" dirty="0">
                    <a:solidFill>
                      <a:srgbClr val="000000"/>
                    </a:solidFill>
                    <a:latin typeface="Helvetica" panose="020B0604020202020204" pitchFamily="34" charset="0"/>
                    <a:cs typeface="Helvetica" panose="020B0604020202020204" pitchFamily="34" charset="0"/>
                  </a:rPr>
                  <a:t> (IJPB)</a:t>
                </a:r>
              </a:p>
              <a:p>
                <a:pPr marL="228600" indent="-228600">
                  <a:lnSpc>
                    <a:spcPct val="150000"/>
                  </a:lnSpc>
                  <a:buAutoNum type="alphaUcPeriod"/>
                </a:pPr>
                <a:r>
                  <a:rPr lang="en-US" sz="1100" b="1" dirty="0" smtClean="0">
                    <a:solidFill>
                      <a:srgbClr val="000000"/>
                    </a:solidFill>
                    <a:latin typeface="Helvetica" panose="020B0604020202020204" pitchFamily="34" charset="0"/>
                    <a:cs typeface="Helvetica" panose="020B0604020202020204" pitchFamily="34" charset="0"/>
                  </a:rPr>
                  <a:t>Maciuk </a:t>
                </a:r>
                <a:r>
                  <a:rPr lang="en-US" sz="1100" b="1" dirty="0">
                    <a:solidFill>
                      <a:srgbClr val="000000"/>
                    </a:solidFill>
                    <a:latin typeface="Helvetica" panose="020B0604020202020204" pitchFamily="34" charset="0"/>
                    <a:cs typeface="Helvetica" panose="020B0604020202020204" pitchFamily="34" charset="0"/>
                  </a:rPr>
                  <a:t>(BIOCIS</a:t>
                </a:r>
                <a:r>
                  <a:rPr lang="en-US" sz="1100" b="1" dirty="0" smtClean="0">
                    <a:solidFill>
                      <a:srgbClr val="000000"/>
                    </a:solidFill>
                    <a:latin typeface="Helvetica" panose="020B0604020202020204" pitchFamily="34" charset="0"/>
                    <a:cs typeface="Helvetica" panose="020B0604020202020204" pitchFamily="34" charset="0"/>
                  </a:rPr>
                  <a:t>)</a:t>
                </a:r>
              </a:p>
              <a:p>
                <a:pPr>
                  <a:lnSpc>
                    <a:spcPct val="150000"/>
                  </a:lnSpc>
                </a:pPr>
                <a:r>
                  <a:rPr lang="en-US" sz="1100" b="1" dirty="0">
                    <a:solidFill>
                      <a:srgbClr val="000000"/>
                    </a:solidFill>
                    <a:latin typeface="Helvetica" panose="020B0604020202020204" pitchFamily="34" charset="0"/>
                    <a:cs typeface="Helvetica" panose="020B0604020202020204" pitchFamily="34" charset="0"/>
                  </a:rPr>
                  <a:t>G. </a:t>
                </a:r>
                <a:r>
                  <a:rPr lang="en-US" sz="1100" b="1" dirty="0" smtClean="0">
                    <a:solidFill>
                      <a:srgbClr val="000000"/>
                    </a:solidFill>
                    <a:latin typeface="Helvetica" panose="020B0604020202020204" pitchFamily="34" charset="0"/>
                    <a:cs typeface="Helvetica" panose="020B0604020202020204" pitchFamily="34" charset="0"/>
                  </a:rPr>
                  <a:t>Le Goff </a:t>
                </a:r>
                <a:r>
                  <a:rPr lang="en-US" sz="1100" b="1" dirty="0">
                    <a:solidFill>
                      <a:srgbClr val="000000"/>
                    </a:solidFill>
                    <a:latin typeface="Helvetica" panose="020B0604020202020204" pitchFamily="34" charset="0"/>
                    <a:cs typeface="Helvetica" panose="020B0604020202020204" pitchFamily="34" charset="0"/>
                  </a:rPr>
                  <a:t>(ICSN)</a:t>
                </a:r>
              </a:p>
              <a:p>
                <a:pPr marL="228600" indent="-228600">
                  <a:lnSpc>
                    <a:spcPct val="150000"/>
                  </a:lnSpc>
                  <a:buAutoNum type="alphaUcPeriod"/>
                </a:pPr>
                <a:endParaRPr lang="en-US" sz="1100" b="1" dirty="0">
                  <a:solidFill>
                    <a:srgbClr val="000000"/>
                  </a:solidFill>
                  <a:latin typeface="Helvetica" panose="020B0604020202020204" pitchFamily="34" charset="0"/>
                  <a:cs typeface="Helvetica" panose="020B0604020202020204" pitchFamily="34" charset="0"/>
                </a:endParaRPr>
              </a:p>
            </p:txBody>
          </p:sp>
          <p:sp>
            <p:nvSpPr>
              <p:cNvPr id="41" name="Organigramme : Alternative 41">
                <a:extLst>
                  <a:ext uri="{FF2B5EF4-FFF2-40B4-BE49-F238E27FC236}">
                    <a16:creationId xmlns:a16="http://schemas.microsoft.com/office/drawing/2014/main" id="{ABD71C6F-9EA9-C446-8CC8-9BACB6318162}"/>
                  </a:ext>
                </a:extLst>
              </p:cNvPr>
              <p:cNvSpPr/>
              <p:nvPr/>
            </p:nvSpPr>
            <p:spPr>
              <a:xfrm>
                <a:off x="3946272" y="3540827"/>
                <a:ext cx="1967263" cy="1983721"/>
              </a:xfrm>
              <a:prstGeom prst="flowChartAlternateProcess">
                <a:avLst/>
              </a:prstGeom>
              <a:solidFill>
                <a:srgbClr val="FF6805">
                  <a:alpha val="50196"/>
                </a:srgbClr>
              </a:solidFill>
              <a:ln w="22225">
                <a:solidFill>
                  <a:srgbClr val="6300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3" name="ZoneTexte 42">
                <a:extLst>
                  <a:ext uri="{FF2B5EF4-FFF2-40B4-BE49-F238E27FC236}">
                    <a16:creationId xmlns:a16="http://schemas.microsoft.com/office/drawing/2014/main" id="{66FC8C55-C528-3240-92EF-D9E2D324251A}"/>
                  </a:ext>
                </a:extLst>
              </p:cNvPr>
              <p:cNvSpPr txBox="1"/>
              <p:nvPr/>
            </p:nvSpPr>
            <p:spPr>
              <a:xfrm>
                <a:off x="3897451" y="3704737"/>
                <a:ext cx="2016084" cy="1500411"/>
              </a:xfrm>
              <a:prstGeom prst="rect">
                <a:avLst/>
              </a:prstGeom>
              <a:noFill/>
            </p:spPr>
            <p:txBody>
              <a:bodyPr wrap="square" rtlCol="0">
                <a:spAutoFit/>
              </a:bodyPr>
              <a:lstStyle/>
              <a:p>
                <a:pPr algn="ctr"/>
                <a:r>
                  <a:rPr lang="en-US" sz="1400" b="1" dirty="0">
                    <a:solidFill>
                      <a:srgbClr val="000000"/>
                    </a:solidFill>
                    <a:latin typeface="Helvetica" panose="020B0604020202020204" pitchFamily="34" charset="0"/>
                    <a:cs typeface="Helvetica" panose="020B0604020202020204" pitchFamily="34" charset="0"/>
                  </a:rPr>
                  <a:t>WG2</a:t>
                </a:r>
              </a:p>
              <a:p>
                <a:pPr algn="ctr"/>
                <a:r>
                  <a:rPr lang="en-US" sz="1400" b="1" dirty="0">
                    <a:solidFill>
                      <a:srgbClr val="000000"/>
                    </a:solidFill>
                    <a:latin typeface="Helvetica" panose="020B0604020202020204" pitchFamily="34" charset="0"/>
                    <a:cs typeface="Helvetica" panose="020B0604020202020204" pitchFamily="34" charset="0"/>
                  </a:rPr>
                  <a:t>Research</a:t>
                </a:r>
              </a:p>
              <a:p>
                <a:pPr algn="ctr"/>
                <a:endParaRPr lang="en-US" sz="1400" b="1" dirty="0">
                  <a:solidFill>
                    <a:srgbClr val="000000"/>
                  </a:solidFill>
                  <a:latin typeface="Helvetica" panose="020B0604020202020204" pitchFamily="34" charset="0"/>
                  <a:cs typeface="Helvetica" panose="020B0604020202020204" pitchFamily="34" charset="0"/>
                </a:endParaRPr>
              </a:p>
              <a:p>
                <a:pPr>
                  <a:lnSpc>
                    <a:spcPct val="150000"/>
                  </a:lnSpc>
                </a:pPr>
                <a:r>
                  <a:rPr lang="en-US" sz="1100" b="1" dirty="0">
                    <a:solidFill>
                      <a:srgbClr val="000000"/>
                    </a:solidFill>
                    <a:latin typeface="Helvetica" panose="020B0604020202020204" pitchFamily="34" charset="0"/>
                    <a:cs typeface="Helvetica" panose="020B0604020202020204" pitchFamily="34" charset="0"/>
                  </a:rPr>
                  <a:t>M. </a:t>
                </a:r>
                <a:r>
                  <a:rPr lang="en-US" sz="1100" b="1" dirty="0" err="1">
                    <a:solidFill>
                      <a:srgbClr val="000000"/>
                    </a:solidFill>
                    <a:latin typeface="Helvetica" panose="020B0604020202020204" pitchFamily="34" charset="0"/>
                    <a:cs typeface="Helvetica" panose="020B0604020202020204" pitchFamily="34" charset="0"/>
                  </a:rPr>
                  <a:t>Beniddir</a:t>
                </a:r>
                <a:r>
                  <a:rPr lang="en-US" sz="1100" b="1" dirty="0">
                    <a:solidFill>
                      <a:srgbClr val="000000"/>
                    </a:solidFill>
                    <a:latin typeface="Helvetica" panose="020B0604020202020204" pitchFamily="34" charset="0"/>
                    <a:cs typeface="Helvetica" panose="020B0604020202020204" pitchFamily="34" charset="0"/>
                  </a:rPr>
                  <a:t> (BIOCIS)</a:t>
                </a:r>
              </a:p>
              <a:p>
                <a:pPr>
                  <a:lnSpc>
                    <a:spcPct val="150000"/>
                  </a:lnSpc>
                </a:pPr>
                <a:r>
                  <a:rPr lang="en-US" sz="1100" b="1" dirty="0">
                    <a:solidFill>
                      <a:srgbClr val="000000"/>
                    </a:solidFill>
                    <a:latin typeface="Helvetica" panose="020B0604020202020204" pitchFamily="34" charset="0"/>
                    <a:cs typeface="Helvetica" panose="020B0604020202020204" pitchFamily="34" charset="0"/>
                  </a:rPr>
                  <a:t>V. </a:t>
                </a:r>
                <a:r>
                  <a:rPr lang="en-US" sz="1100" b="1" dirty="0" err="1">
                    <a:solidFill>
                      <a:srgbClr val="000000"/>
                    </a:solidFill>
                    <a:latin typeface="Helvetica" panose="020B0604020202020204" pitchFamily="34" charset="0"/>
                    <a:cs typeface="Helvetica" panose="020B0604020202020204" pitchFamily="34" charset="0"/>
                  </a:rPr>
                  <a:t>E</a:t>
                </a:r>
                <a:r>
                  <a:rPr lang="en-US" sz="1100" b="1" dirty="0" err="1" smtClean="0">
                    <a:solidFill>
                      <a:srgbClr val="000000"/>
                    </a:solidFill>
                    <a:latin typeface="Helvetica" panose="020B0604020202020204" pitchFamily="34" charset="0"/>
                    <a:cs typeface="Helvetica" panose="020B0604020202020204" pitchFamily="34" charset="0"/>
                  </a:rPr>
                  <a:t>parvier</a:t>
                </a:r>
                <a:r>
                  <a:rPr lang="en-US" sz="1100" b="1" dirty="0" smtClean="0">
                    <a:solidFill>
                      <a:srgbClr val="000000"/>
                    </a:solidFill>
                    <a:latin typeface="Helvetica" panose="020B0604020202020204" pitchFamily="34" charset="0"/>
                    <a:cs typeface="Helvetica" panose="020B0604020202020204" pitchFamily="34" charset="0"/>
                  </a:rPr>
                  <a:t> </a:t>
                </a:r>
                <a:r>
                  <a:rPr lang="en-US" sz="1100" b="1" dirty="0">
                    <a:solidFill>
                      <a:srgbClr val="000000"/>
                    </a:solidFill>
                    <a:latin typeface="Helvetica" panose="020B0604020202020204" pitchFamily="34" charset="0"/>
                    <a:cs typeface="Helvetica" panose="020B0604020202020204" pitchFamily="34" charset="0"/>
                  </a:rPr>
                  <a:t>(ICSN)</a:t>
                </a:r>
              </a:p>
              <a:p>
                <a:pPr>
                  <a:lnSpc>
                    <a:spcPct val="150000"/>
                  </a:lnSpc>
                </a:pPr>
                <a:r>
                  <a:rPr lang="en-US" sz="1100" b="1" dirty="0" smtClean="0">
                    <a:solidFill>
                      <a:srgbClr val="000000"/>
                    </a:solidFill>
                    <a:latin typeface="Helvetica" panose="020B0604020202020204" pitchFamily="34" charset="0"/>
                    <a:cs typeface="Helvetica" panose="020B0604020202020204" pitchFamily="34" charset="0"/>
                  </a:rPr>
                  <a:t>A. de </a:t>
                </a:r>
                <a:r>
                  <a:rPr lang="en-US" sz="1100" b="1" dirty="0" smtClean="0">
                    <a:solidFill>
                      <a:srgbClr val="000000"/>
                    </a:solidFill>
                    <a:latin typeface="Helvetica" panose="020B0604020202020204" pitchFamily="34" charset="0"/>
                    <a:cs typeface="Helvetica" panose="020B0604020202020204" pitchFamily="34" charset="0"/>
                  </a:rPr>
                  <a:t>Saint </a:t>
                </a:r>
                <a:r>
                  <a:rPr lang="en-US" sz="1100" b="1" dirty="0" err="1" smtClean="0">
                    <a:solidFill>
                      <a:srgbClr val="000000"/>
                    </a:solidFill>
                    <a:latin typeface="Helvetica" panose="020B0604020202020204" pitchFamily="34" charset="0"/>
                    <a:cs typeface="Helvetica" panose="020B0604020202020204" pitchFamily="34" charset="0"/>
                  </a:rPr>
                  <a:t>Germain</a:t>
                </a:r>
                <a:r>
                  <a:rPr lang="en-US" sz="1100" b="1" dirty="0" smtClean="0">
                    <a:solidFill>
                      <a:srgbClr val="000000"/>
                    </a:solidFill>
                    <a:latin typeface="Helvetica" panose="020B0604020202020204" pitchFamily="34" charset="0"/>
                    <a:cs typeface="Helvetica" panose="020B0604020202020204" pitchFamily="34" charset="0"/>
                  </a:rPr>
                  <a:t> </a:t>
                </a:r>
                <a:r>
                  <a:rPr lang="en-US" sz="1100" b="1" dirty="0" smtClean="0">
                    <a:solidFill>
                      <a:srgbClr val="000000"/>
                    </a:solidFill>
                    <a:latin typeface="Helvetica" panose="020B0604020202020204" pitchFamily="34" charset="0"/>
                    <a:cs typeface="Helvetica" panose="020B0604020202020204" pitchFamily="34" charset="0"/>
                  </a:rPr>
                  <a:t>(IJPB)</a:t>
                </a:r>
              </a:p>
            </p:txBody>
          </p:sp>
          <p:sp>
            <p:nvSpPr>
              <p:cNvPr id="45" name="Organigramme : Alternative 41">
                <a:extLst>
                  <a:ext uri="{FF2B5EF4-FFF2-40B4-BE49-F238E27FC236}">
                    <a16:creationId xmlns:a16="http://schemas.microsoft.com/office/drawing/2014/main" id="{E8A875A8-33C1-CF46-9F3E-906F6323EDC7}"/>
                  </a:ext>
                </a:extLst>
              </p:cNvPr>
              <p:cNvSpPr/>
              <p:nvPr/>
            </p:nvSpPr>
            <p:spPr>
              <a:xfrm>
                <a:off x="5962199" y="3545450"/>
                <a:ext cx="1840614" cy="1983721"/>
              </a:xfrm>
              <a:prstGeom prst="flowChartAlternateProcess">
                <a:avLst/>
              </a:prstGeom>
              <a:solidFill>
                <a:srgbClr val="FF6805">
                  <a:alpha val="50196"/>
                </a:srgbClr>
              </a:solidFill>
              <a:ln w="22225">
                <a:solidFill>
                  <a:srgbClr val="63003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8" name="ZoneTexte 47">
                <a:extLst>
                  <a:ext uri="{FF2B5EF4-FFF2-40B4-BE49-F238E27FC236}">
                    <a16:creationId xmlns:a16="http://schemas.microsoft.com/office/drawing/2014/main" id="{3F4B4174-75EA-334C-A4BF-6C0998EAB394}"/>
                  </a:ext>
                </a:extLst>
              </p:cNvPr>
              <p:cNvSpPr txBox="1"/>
              <p:nvPr/>
            </p:nvSpPr>
            <p:spPr>
              <a:xfrm>
                <a:off x="6008616" y="3704737"/>
                <a:ext cx="1794197" cy="1715854"/>
              </a:xfrm>
              <a:prstGeom prst="rect">
                <a:avLst/>
              </a:prstGeom>
              <a:noFill/>
            </p:spPr>
            <p:txBody>
              <a:bodyPr wrap="square" rtlCol="0">
                <a:spAutoFit/>
              </a:bodyPr>
              <a:lstStyle/>
              <a:p>
                <a:pPr algn="ctr"/>
                <a:r>
                  <a:rPr lang="en-US" sz="1400" b="1" dirty="0">
                    <a:solidFill>
                      <a:srgbClr val="000000"/>
                    </a:solidFill>
                    <a:latin typeface="Helvetica" panose="020B0604020202020204" pitchFamily="34" charset="0"/>
                    <a:cs typeface="Helvetica" panose="020B0604020202020204" pitchFamily="34" charset="0"/>
                  </a:rPr>
                  <a:t>WG3</a:t>
                </a:r>
              </a:p>
              <a:p>
                <a:pPr algn="ctr"/>
                <a:r>
                  <a:rPr lang="en-US" sz="1400" b="1" dirty="0">
                    <a:solidFill>
                      <a:srgbClr val="000000"/>
                    </a:solidFill>
                    <a:latin typeface="Helvetica" panose="020B0604020202020204" pitchFamily="34" charset="0"/>
                    <a:cs typeface="Helvetica" panose="020B0604020202020204" pitchFamily="34" charset="0"/>
                  </a:rPr>
                  <a:t>Innovation</a:t>
                </a:r>
              </a:p>
              <a:p>
                <a:pPr algn="ctr"/>
                <a:endParaRPr lang="en-US" sz="1400" b="1" dirty="0">
                  <a:solidFill>
                    <a:srgbClr val="000000"/>
                  </a:solidFill>
                  <a:latin typeface="Helvetica" panose="020B0604020202020204" pitchFamily="34" charset="0"/>
                  <a:cs typeface="Helvetica" panose="020B0604020202020204" pitchFamily="34" charset="0"/>
                </a:endParaRPr>
              </a:p>
              <a:p>
                <a:pPr>
                  <a:lnSpc>
                    <a:spcPct val="150000"/>
                  </a:lnSpc>
                </a:pPr>
                <a:r>
                  <a:rPr lang="en-US" sz="1100" b="1" dirty="0">
                    <a:solidFill>
                      <a:srgbClr val="000000"/>
                    </a:solidFill>
                    <a:latin typeface="Helvetica" panose="020B0604020202020204" pitchFamily="34" charset="0"/>
                    <a:cs typeface="Helvetica" panose="020B0604020202020204" pitchFamily="34" charset="0"/>
                  </a:rPr>
                  <a:t>P. Champy (BIOCIS</a:t>
                </a:r>
                <a:r>
                  <a:rPr lang="en-US" sz="1100" b="1" dirty="0" smtClean="0">
                    <a:solidFill>
                      <a:srgbClr val="000000"/>
                    </a:solidFill>
                    <a:latin typeface="Helvetica" panose="020B0604020202020204" pitchFamily="34" charset="0"/>
                    <a:cs typeface="Helvetica" panose="020B0604020202020204" pitchFamily="34" charset="0"/>
                  </a:rPr>
                  <a:t>)</a:t>
                </a:r>
              </a:p>
              <a:p>
                <a:pPr>
                  <a:lnSpc>
                    <a:spcPct val="150000"/>
                  </a:lnSpc>
                </a:pPr>
                <a:r>
                  <a:rPr lang="en-US" sz="1100" b="1" dirty="0">
                    <a:solidFill>
                      <a:srgbClr val="000000"/>
                    </a:solidFill>
                    <a:latin typeface="Helvetica" panose="020B0604020202020204" pitchFamily="34" charset="0"/>
                    <a:cs typeface="Helvetica" panose="020B0604020202020204" pitchFamily="34" charset="0"/>
                  </a:rPr>
                  <a:t>F.D. Boyer (ICSN)</a:t>
                </a:r>
              </a:p>
              <a:p>
                <a:pPr>
                  <a:lnSpc>
                    <a:spcPct val="150000"/>
                  </a:lnSpc>
                </a:pPr>
                <a:r>
                  <a:rPr lang="en-US" sz="1100" b="1" dirty="0" smtClean="0">
                    <a:solidFill>
                      <a:srgbClr val="000000"/>
                    </a:solidFill>
                    <a:latin typeface="Helvetica" panose="020B0604020202020204" pitchFamily="34" charset="0"/>
                    <a:cs typeface="Helvetica" panose="020B0604020202020204" pitchFamily="34" charset="0"/>
                  </a:rPr>
                  <a:t>L</a:t>
                </a:r>
                <a:r>
                  <a:rPr lang="en-US" sz="1100" b="1" dirty="0">
                    <a:solidFill>
                      <a:srgbClr val="000000"/>
                    </a:solidFill>
                    <a:latin typeface="Helvetica" panose="020B0604020202020204" pitchFamily="34" charset="0"/>
                    <a:cs typeface="Helvetica" panose="020B0604020202020204" pitchFamily="34" charset="0"/>
                  </a:rPr>
                  <a:t>. </a:t>
                </a:r>
                <a:r>
                  <a:rPr lang="en-US" sz="1100" b="1" smtClean="0">
                    <a:solidFill>
                      <a:srgbClr val="000000"/>
                    </a:solidFill>
                    <a:latin typeface="Helvetica" panose="020B0604020202020204" pitchFamily="34" charset="0"/>
                    <a:cs typeface="Helvetica" panose="020B0604020202020204" pitchFamily="34" charset="0"/>
                  </a:rPr>
                  <a:t>Rajjou </a:t>
                </a:r>
                <a:r>
                  <a:rPr lang="en-US" sz="1100" b="1" dirty="0">
                    <a:solidFill>
                      <a:srgbClr val="000000"/>
                    </a:solidFill>
                    <a:latin typeface="Helvetica" panose="020B0604020202020204" pitchFamily="34" charset="0"/>
                    <a:cs typeface="Helvetica" panose="020B0604020202020204" pitchFamily="34" charset="0"/>
                  </a:rPr>
                  <a:t>(IJPB)</a:t>
                </a:r>
              </a:p>
              <a:p>
                <a:pPr algn="ctr"/>
                <a:endParaRPr lang="en-US" sz="1400" b="1" dirty="0">
                  <a:solidFill>
                    <a:srgbClr val="000000"/>
                  </a:solidFill>
                  <a:latin typeface="Helvetica" panose="020B0604020202020204" pitchFamily="34" charset="0"/>
                  <a:cs typeface="Helvetica" panose="020B0604020202020204" pitchFamily="34" charset="0"/>
                </a:endParaRPr>
              </a:p>
            </p:txBody>
          </p:sp>
          <p:sp>
            <p:nvSpPr>
              <p:cNvPr id="16" name="Double flèche verticale 15">
                <a:extLst>
                  <a:ext uri="{FF2B5EF4-FFF2-40B4-BE49-F238E27FC236}">
                    <a16:creationId xmlns:a16="http://schemas.microsoft.com/office/drawing/2014/main" id="{4F696B24-0CAD-E548-B8F5-5ECC04858A1F}"/>
                  </a:ext>
                </a:extLst>
              </p:cNvPr>
              <p:cNvSpPr/>
              <p:nvPr/>
            </p:nvSpPr>
            <p:spPr>
              <a:xfrm>
                <a:off x="4478430" y="2302764"/>
                <a:ext cx="337242" cy="417527"/>
              </a:xfrm>
              <a:prstGeom prst="upDownArrow">
                <a:avLst/>
              </a:prstGeom>
              <a:solidFill>
                <a:srgbClr val="FF68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Double flèche verticale 48">
                <a:extLst>
                  <a:ext uri="{FF2B5EF4-FFF2-40B4-BE49-F238E27FC236}">
                    <a16:creationId xmlns:a16="http://schemas.microsoft.com/office/drawing/2014/main" id="{4C8BEA38-9D17-F14C-8F34-DA8D910AF54F}"/>
                  </a:ext>
                </a:extLst>
              </p:cNvPr>
              <p:cNvSpPr/>
              <p:nvPr/>
            </p:nvSpPr>
            <p:spPr>
              <a:xfrm rot="3634529">
                <a:off x="8379333" y="2190163"/>
                <a:ext cx="337242" cy="648759"/>
              </a:xfrm>
              <a:prstGeom prst="upDownArrow">
                <a:avLst/>
              </a:prstGeom>
              <a:solidFill>
                <a:srgbClr val="FF68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0" name="Groupe 9">
              <a:extLst>
                <a:ext uri="{FF2B5EF4-FFF2-40B4-BE49-F238E27FC236}">
                  <a16:creationId xmlns:a16="http://schemas.microsoft.com/office/drawing/2014/main" id="{04B999C8-2397-1691-5E52-973FFD7B15F6}"/>
                </a:ext>
              </a:extLst>
            </p:cNvPr>
            <p:cNvGrpSpPr/>
            <p:nvPr/>
          </p:nvGrpSpPr>
          <p:grpSpPr>
            <a:xfrm>
              <a:off x="1326081" y="1127072"/>
              <a:ext cx="6558110" cy="1450525"/>
              <a:chOff x="1326081" y="1127072"/>
              <a:chExt cx="6558110" cy="1450525"/>
            </a:xfrm>
          </p:grpSpPr>
          <p:sp>
            <p:nvSpPr>
              <p:cNvPr id="5" name="ZoneTexte 4">
                <a:extLst>
                  <a:ext uri="{FF2B5EF4-FFF2-40B4-BE49-F238E27FC236}">
                    <a16:creationId xmlns:a16="http://schemas.microsoft.com/office/drawing/2014/main" id="{8A13FD45-DFBA-7386-BD14-25E7AAE737A9}"/>
                  </a:ext>
                </a:extLst>
              </p:cNvPr>
              <p:cNvSpPr txBox="1"/>
              <p:nvPr/>
            </p:nvSpPr>
            <p:spPr>
              <a:xfrm>
                <a:off x="3334996" y="1127072"/>
                <a:ext cx="2986094" cy="1173526"/>
              </a:xfrm>
              <a:prstGeom prst="rect">
                <a:avLst/>
              </a:prstGeom>
              <a:noFill/>
            </p:spPr>
            <p:txBody>
              <a:bodyPr wrap="square">
                <a:spAutoFit/>
              </a:bodyPr>
              <a:lstStyle/>
              <a:p>
                <a:pPr>
                  <a:lnSpc>
                    <a:spcPct val="150000"/>
                  </a:lnSpc>
                </a:pPr>
                <a:r>
                  <a:rPr lang="en-US" sz="1200" b="1" dirty="0">
                    <a:solidFill>
                      <a:srgbClr val="000000"/>
                    </a:solidFill>
                    <a:latin typeface="Helvetica" panose="020B0604020202020204" pitchFamily="34" charset="0"/>
                    <a:cs typeface="Helvetica" panose="020B0604020202020204" pitchFamily="34" charset="0"/>
                  </a:rPr>
                  <a:t>R. Haddad (LSH)		</a:t>
                </a:r>
              </a:p>
              <a:p>
                <a:pPr>
                  <a:lnSpc>
                    <a:spcPct val="150000"/>
                  </a:lnSpc>
                </a:pPr>
                <a:r>
                  <a:rPr lang="en-US" sz="1200" b="1" dirty="0">
                    <a:solidFill>
                      <a:srgbClr val="000000"/>
                    </a:solidFill>
                    <a:latin typeface="Helvetica" panose="020B0604020202020204" pitchFamily="34" charset="0"/>
                    <a:cs typeface="Helvetica" panose="020B0604020202020204" pitchFamily="34" charset="0"/>
                  </a:rPr>
                  <a:t>P. Noirot (LSH)</a:t>
                </a:r>
              </a:p>
              <a:p>
                <a:pPr>
                  <a:lnSpc>
                    <a:spcPct val="150000"/>
                  </a:lnSpc>
                </a:pPr>
                <a:r>
                  <a:rPr lang="en-US" sz="1200" b="1" dirty="0">
                    <a:solidFill>
                      <a:srgbClr val="000000"/>
                    </a:solidFill>
                    <a:latin typeface="Helvetica" panose="020B0604020202020204" pitchFamily="34" charset="0"/>
                    <a:cs typeface="Helvetica" panose="020B0604020202020204" pitchFamily="34" charset="0"/>
                  </a:rPr>
                  <a:t>O. </a:t>
                </a:r>
                <a:r>
                  <a:rPr lang="en-US" sz="1200" b="1" dirty="0" err="1">
                    <a:solidFill>
                      <a:srgbClr val="000000"/>
                    </a:solidFill>
                    <a:latin typeface="Helvetica" panose="020B0604020202020204" pitchFamily="34" charset="0"/>
                    <a:cs typeface="Helvetica" panose="020B0604020202020204" pitchFamily="34" charset="0"/>
                  </a:rPr>
                  <a:t>Dellis</a:t>
                </a:r>
                <a:r>
                  <a:rPr lang="en-US" sz="1200" b="1" dirty="0">
                    <a:solidFill>
                      <a:srgbClr val="000000"/>
                    </a:solidFill>
                    <a:latin typeface="Helvetica" panose="020B0604020202020204" pitchFamily="34" charset="0"/>
                    <a:cs typeface="Helvetica" panose="020B0604020202020204" pitchFamily="34" charset="0"/>
                  </a:rPr>
                  <a:t> (LSH)</a:t>
                </a:r>
              </a:p>
              <a:p>
                <a:pPr>
                  <a:lnSpc>
                    <a:spcPct val="150000"/>
                  </a:lnSpc>
                </a:pPr>
                <a:r>
                  <a:rPr lang="en-US" sz="1200" b="1" dirty="0">
                    <a:solidFill>
                      <a:srgbClr val="000000"/>
                    </a:solidFill>
                    <a:latin typeface="Helvetica" panose="020B0604020202020204" pitchFamily="34" charset="0"/>
                    <a:cs typeface="Helvetica" panose="020B0604020202020204" pitchFamily="34" charset="0"/>
                  </a:rPr>
                  <a:t>J.-Y </a:t>
                </a:r>
                <a:r>
                  <a:rPr lang="en-US" sz="1200" b="1" dirty="0" err="1">
                    <a:solidFill>
                      <a:srgbClr val="000000"/>
                    </a:solidFill>
                    <a:latin typeface="Helvetica" panose="020B0604020202020204" pitchFamily="34" charset="0"/>
                    <a:cs typeface="Helvetica" panose="020B0604020202020204" pitchFamily="34" charset="0"/>
                  </a:rPr>
                  <a:t>Salpin</a:t>
                </a:r>
                <a:r>
                  <a:rPr lang="en-US" sz="1200" b="1" dirty="0">
                    <a:solidFill>
                      <a:srgbClr val="000000"/>
                    </a:solidFill>
                    <a:latin typeface="Helvetica" panose="020B0604020202020204" pitchFamily="34" charset="0"/>
                    <a:cs typeface="Helvetica" panose="020B0604020202020204" pitchFamily="34" charset="0"/>
                  </a:rPr>
                  <a:t> (</a:t>
                </a:r>
                <a:r>
                  <a:rPr lang="en-US" sz="1200" b="1" dirty="0" err="1">
                    <a:solidFill>
                      <a:srgbClr val="000000"/>
                    </a:solidFill>
                    <a:latin typeface="Helvetica" panose="020B0604020202020204" pitchFamily="34" charset="0"/>
                    <a:cs typeface="Helvetica" panose="020B0604020202020204" pitchFamily="34" charset="0"/>
                  </a:rPr>
                  <a:t>Chimie</a:t>
                </a:r>
                <a:r>
                  <a:rPr lang="en-US" sz="1200" b="1" dirty="0">
                    <a:solidFill>
                      <a:srgbClr val="000000"/>
                    </a:solidFill>
                    <a:latin typeface="Helvetica" panose="020B0604020202020204" pitchFamily="34" charset="0"/>
                    <a:cs typeface="Helvetica" panose="020B0604020202020204" pitchFamily="34" charset="0"/>
                  </a:rPr>
                  <a:t>)</a:t>
                </a:r>
              </a:p>
            </p:txBody>
          </p:sp>
          <p:sp>
            <p:nvSpPr>
              <p:cNvPr id="7" name="ZoneTexte 6">
                <a:extLst>
                  <a:ext uri="{FF2B5EF4-FFF2-40B4-BE49-F238E27FC236}">
                    <a16:creationId xmlns:a16="http://schemas.microsoft.com/office/drawing/2014/main" id="{1AB5843D-4B5B-3E0A-54F4-ECFF9CFBF836}"/>
                  </a:ext>
                </a:extLst>
              </p:cNvPr>
              <p:cNvSpPr txBox="1"/>
              <p:nvPr/>
            </p:nvSpPr>
            <p:spPr>
              <a:xfrm>
                <a:off x="1326081" y="1127072"/>
                <a:ext cx="2986094" cy="1200329"/>
              </a:xfrm>
              <a:prstGeom prst="rect">
                <a:avLst/>
              </a:prstGeom>
              <a:noFill/>
            </p:spPr>
            <p:txBody>
              <a:bodyPr wrap="square">
                <a:spAutoFit/>
              </a:bodyPr>
              <a:lstStyle/>
              <a:p>
                <a:pPr>
                  <a:lnSpc>
                    <a:spcPct val="150000"/>
                  </a:lnSpc>
                </a:pPr>
                <a:r>
                  <a:rPr lang="en-US" sz="1200" b="1" dirty="0" smtClean="0">
                    <a:solidFill>
                      <a:srgbClr val="000000"/>
                    </a:solidFill>
                    <a:latin typeface="Helvetica" panose="020B0604020202020204" pitchFamily="34" charset="0"/>
                    <a:cs typeface="Helvetica" panose="020B0604020202020204" pitchFamily="34" charset="0"/>
                  </a:rPr>
                  <a:t>S. Nadot (Biosphera</a:t>
                </a:r>
                <a:r>
                  <a:rPr lang="en-US" sz="1200" b="1" dirty="0">
                    <a:solidFill>
                      <a:srgbClr val="000000"/>
                    </a:solidFill>
                    <a:latin typeface="Helvetica" panose="020B0604020202020204" pitchFamily="34" charset="0"/>
                    <a:cs typeface="Helvetica" panose="020B0604020202020204" pitchFamily="34" charset="0"/>
                  </a:rPr>
                  <a:t>)		</a:t>
                </a:r>
              </a:p>
              <a:p>
                <a:pPr>
                  <a:lnSpc>
                    <a:spcPct val="150000"/>
                  </a:lnSpc>
                </a:pPr>
                <a:r>
                  <a:rPr lang="en-US" sz="1200" b="1" dirty="0">
                    <a:solidFill>
                      <a:srgbClr val="000000"/>
                    </a:solidFill>
                    <a:latin typeface="Helvetica" panose="020B0604020202020204" pitchFamily="34" charset="0"/>
                    <a:cs typeface="Helvetica" panose="020B0604020202020204" pitchFamily="34" charset="0"/>
                  </a:rPr>
                  <a:t>D. Joseph (Heads)</a:t>
                </a:r>
              </a:p>
              <a:p>
                <a:pPr>
                  <a:lnSpc>
                    <a:spcPct val="150000"/>
                  </a:lnSpc>
                </a:pPr>
                <a:r>
                  <a:rPr lang="en-US" sz="1200" b="1" dirty="0">
                    <a:solidFill>
                      <a:srgbClr val="000000"/>
                    </a:solidFill>
                    <a:latin typeface="Helvetica" panose="020B0604020202020204" pitchFamily="34" charset="0"/>
                    <a:cs typeface="Helvetica" panose="020B0604020202020204" pitchFamily="34" charset="0"/>
                  </a:rPr>
                  <a:t>F. </a:t>
                </a:r>
                <a:r>
                  <a:rPr lang="en-US" sz="1200" b="1" dirty="0" err="1">
                    <a:solidFill>
                      <a:srgbClr val="000000"/>
                    </a:solidFill>
                    <a:latin typeface="Helvetica" panose="020B0604020202020204" pitchFamily="34" charset="0"/>
                    <a:cs typeface="Helvetica" panose="020B0604020202020204" pitchFamily="34" charset="0"/>
                  </a:rPr>
                  <a:t>Roussi</a:t>
                </a:r>
                <a:r>
                  <a:rPr lang="en-US" sz="1200" b="1" dirty="0">
                    <a:solidFill>
                      <a:srgbClr val="000000"/>
                    </a:solidFill>
                    <a:latin typeface="Helvetica" panose="020B0604020202020204" pitchFamily="34" charset="0"/>
                    <a:cs typeface="Helvetica" panose="020B0604020202020204" pitchFamily="34" charset="0"/>
                  </a:rPr>
                  <a:t> (Heads)</a:t>
                </a:r>
              </a:p>
              <a:p>
                <a:pPr>
                  <a:lnSpc>
                    <a:spcPct val="150000"/>
                  </a:lnSpc>
                </a:pPr>
                <a:r>
                  <a:rPr lang="en-US" sz="1200" b="1" dirty="0">
                    <a:solidFill>
                      <a:srgbClr val="000000"/>
                    </a:solidFill>
                    <a:latin typeface="Helvetica" panose="020B0604020202020204" pitchFamily="34" charset="0"/>
                    <a:cs typeface="Helvetica" panose="020B0604020202020204" pitchFamily="34" charset="0"/>
                  </a:rPr>
                  <a:t>C. Bouton (Heads)</a:t>
                </a:r>
              </a:p>
            </p:txBody>
          </p:sp>
          <p:sp>
            <p:nvSpPr>
              <p:cNvPr id="9" name="ZoneTexte 8">
                <a:extLst>
                  <a:ext uri="{FF2B5EF4-FFF2-40B4-BE49-F238E27FC236}">
                    <a16:creationId xmlns:a16="http://schemas.microsoft.com/office/drawing/2014/main" id="{643007B8-5ADA-D663-ED56-D12C05715223}"/>
                  </a:ext>
                </a:extLst>
              </p:cNvPr>
              <p:cNvSpPr txBox="1"/>
              <p:nvPr/>
            </p:nvSpPr>
            <p:spPr>
              <a:xfrm>
                <a:off x="5105086" y="1127072"/>
                <a:ext cx="2779105" cy="1450525"/>
              </a:xfrm>
              <a:prstGeom prst="rect">
                <a:avLst/>
              </a:prstGeom>
              <a:noFill/>
            </p:spPr>
            <p:txBody>
              <a:bodyPr wrap="square">
                <a:spAutoFit/>
              </a:bodyPr>
              <a:lstStyle/>
              <a:p>
                <a:pPr>
                  <a:lnSpc>
                    <a:spcPct val="150000"/>
                  </a:lnSpc>
                </a:pPr>
                <a:r>
                  <a:rPr lang="en-US" sz="1200" b="1" dirty="0">
                    <a:solidFill>
                      <a:srgbClr val="000000"/>
                    </a:solidFill>
                    <a:latin typeface="Helvetica" panose="020B0604020202020204" pitchFamily="34" charset="0"/>
                    <a:cs typeface="Helvetica" panose="020B0604020202020204" pitchFamily="34" charset="0"/>
                  </a:rPr>
                  <a:t>S. Le-</a:t>
                </a:r>
                <a:r>
                  <a:rPr lang="en-US" sz="1200" b="1" dirty="0" err="1">
                    <a:solidFill>
                      <a:srgbClr val="000000"/>
                    </a:solidFill>
                    <a:latin typeface="Helvetica" panose="020B0604020202020204" pitchFamily="34" charset="0"/>
                    <a:cs typeface="Helvetica" panose="020B0604020202020204" pitchFamily="34" charset="0"/>
                  </a:rPr>
                  <a:t>Hegarat</a:t>
                </a:r>
                <a:r>
                  <a:rPr lang="en-US" sz="1200" b="1" dirty="0">
                    <a:solidFill>
                      <a:srgbClr val="000000"/>
                    </a:solidFill>
                    <a:latin typeface="Helvetica" panose="020B0604020202020204" pitchFamily="34" charset="0"/>
                    <a:cs typeface="Helvetica" panose="020B0604020202020204" pitchFamily="34" charset="0"/>
                  </a:rPr>
                  <a:t> (Info. et Sc du Num)</a:t>
                </a:r>
              </a:p>
              <a:p>
                <a:pPr>
                  <a:lnSpc>
                    <a:spcPct val="150000"/>
                  </a:lnSpc>
                </a:pPr>
                <a:r>
                  <a:rPr lang="en-US" sz="1200" b="1" dirty="0">
                    <a:solidFill>
                      <a:srgbClr val="000000"/>
                    </a:solidFill>
                    <a:latin typeface="Helvetica" panose="020B0604020202020204" pitchFamily="34" charset="0"/>
                    <a:cs typeface="Helvetica" panose="020B0604020202020204" pitchFamily="34" charset="0"/>
                  </a:rPr>
                  <a:t>A-H. </a:t>
                </a:r>
                <a:r>
                  <a:rPr lang="en-US" sz="1200" b="1" dirty="0" err="1">
                    <a:solidFill>
                      <a:srgbClr val="000000"/>
                    </a:solidFill>
                    <a:latin typeface="Helvetica" panose="020B0604020202020204" pitchFamily="34" charset="0"/>
                    <a:cs typeface="Helvetica" panose="020B0604020202020204" pitchFamily="34" charset="0"/>
                  </a:rPr>
                  <a:t>Monsoro-Burq</a:t>
                </a:r>
                <a:r>
                  <a:rPr lang="en-US" sz="1200" b="1" dirty="0">
                    <a:solidFill>
                      <a:srgbClr val="000000"/>
                    </a:solidFill>
                    <a:latin typeface="Helvetica" panose="020B0604020202020204" pitchFamily="34" charset="0"/>
                    <a:cs typeface="Helvetica" panose="020B0604020202020204" pitchFamily="34" charset="0"/>
                  </a:rPr>
                  <a:t> (VP Recherche)</a:t>
                </a:r>
              </a:p>
              <a:p>
                <a:pPr>
                  <a:lnSpc>
                    <a:spcPct val="150000"/>
                  </a:lnSpc>
                </a:pPr>
                <a:r>
                  <a:rPr lang="en-US" sz="1200" b="1" dirty="0">
                    <a:solidFill>
                      <a:srgbClr val="000000"/>
                    </a:solidFill>
                    <a:latin typeface="Helvetica" panose="020B0604020202020204" pitchFamily="34" charset="0"/>
                    <a:cs typeface="Helvetica" panose="020B0604020202020204" pitchFamily="34" charset="0"/>
                  </a:rPr>
                  <a:t>E. Dufour-</a:t>
                </a:r>
                <a:r>
                  <a:rPr lang="en-US" sz="1200" b="1" dirty="0" err="1">
                    <a:solidFill>
                      <a:srgbClr val="000000"/>
                    </a:solidFill>
                    <a:latin typeface="Helvetica" panose="020B0604020202020204" pitchFamily="34" charset="0"/>
                    <a:cs typeface="Helvetica" panose="020B0604020202020204" pitchFamily="34" charset="0"/>
                  </a:rPr>
                  <a:t>Gergam</a:t>
                </a:r>
                <a:r>
                  <a:rPr lang="en-US" sz="1200" b="1" dirty="0">
                    <a:solidFill>
                      <a:srgbClr val="000000"/>
                    </a:solidFill>
                    <a:latin typeface="Helvetica" panose="020B0604020202020204" pitchFamily="34" charset="0"/>
                    <a:cs typeface="Helvetica" panose="020B0604020202020204" pitchFamily="34" charset="0"/>
                  </a:rPr>
                  <a:t> (VP Formation transverses et </a:t>
                </a:r>
                <a:r>
                  <a:rPr lang="en-US" sz="1200" b="1" dirty="0" err="1">
                    <a:solidFill>
                      <a:srgbClr val="000000"/>
                    </a:solidFill>
                    <a:latin typeface="Helvetica" panose="020B0604020202020204" pitchFamily="34" charset="0"/>
                    <a:cs typeface="Helvetica" panose="020B0604020202020204" pitchFamily="34" charset="0"/>
                  </a:rPr>
                  <a:t>prosp</a:t>
                </a:r>
                <a:r>
                  <a:rPr lang="en-US" sz="1200" b="1" dirty="0">
                    <a:solidFill>
                      <a:srgbClr val="000000"/>
                    </a:solidFill>
                    <a:latin typeface="Helvetica" panose="020B0604020202020204" pitchFamily="34" charset="0"/>
                    <a:cs typeface="Helvetica" panose="020B0604020202020204" pitchFamily="34" charset="0"/>
                  </a:rPr>
                  <a:t>. métiers)	</a:t>
                </a:r>
              </a:p>
            </p:txBody>
          </p:sp>
        </p:grpSp>
      </p:grpSp>
    </p:spTree>
    <p:extLst>
      <p:ext uri="{BB962C8B-B14F-4D97-AF65-F5344CB8AC3E}">
        <p14:creationId xmlns:p14="http://schemas.microsoft.com/office/powerpoint/2010/main" val="83863320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1031</TotalTime>
  <Words>325</Words>
  <Application>Microsoft Office PowerPoint</Application>
  <PresentationFormat>Grand écran</PresentationFormat>
  <Paragraphs>43</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Helvetica</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Microsoft Office</dc:creator>
  <cp:lastModifiedBy>Gregory Mouille</cp:lastModifiedBy>
  <cp:revision>21</cp:revision>
  <dcterms:created xsi:type="dcterms:W3CDTF">2021-04-19T14:13:42Z</dcterms:created>
  <dcterms:modified xsi:type="dcterms:W3CDTF">2023-06-21T09:27:20Z</dcterms:modified>
</cp:coreProperties>
</file>