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  <p:sldMasterId id="214748367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49"/>
  </p:normalViewPr>
  <p:slideViewPr>
    <p:cSldViewPr snapToGrid="0">
      <p:cViewPr varScale="1">
        <p:scale>
          <a:sx n="66" d="100"/>
          <a:sy n="66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7f92b9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b7f92b92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2c2ae75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6000" lvl="0" indent="-2788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∙"/>
            </a:pPr>
            <a:endParaRPr/>
          </a:p>
        </p:txBody>
      </p:sp>
      <p:sp>
        <p:nvSpPr>
          <p:cNvPr id="171" name="Google Shape;171;g6f2c2ae75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2c2ae75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6000" lvl="0" indent="-2788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∙"/>
            </a:pPr>
            <a:endParaRPr/>
          </a:p>
        </p:txBody>
      </p:sp>
      <p:sp>
        <p:nvSpPr>
          <p:cNvPr id="177" name="Google Shape;177;g6f2c2ae75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 ce que le mot “besoin” est adapté ? Serait-il perçu de manière positive par les acteurs (ex: est ce que les chercheurs ne se sentiraient pas Bureau d’études)</a:t>
            </a: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 Besoin de valorisation sur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Besoin de connaissances sur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Besoin de mise en lien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2c2ae7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6f2c2ae7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2c2ae7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6f2c2ae7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2c2ae7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f2c2ae7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61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321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01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96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232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17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91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56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6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95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477880" y="415800"/>
            <a:ext cx="624240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4"/>
          <p:cNvSpPr/>
          <p:nvPr/>
        </p:nvSpPr>
        <p:spPr>
          <a:xfrm>
            <a:off x="425160" y="415800"/>
            <a:ext cx="18144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660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ctrTitle"/>
          </p:nvPr>
        </p:nvSpPr>
        <p:spPr>
          <a:xfrm>
            <a:off x="499462" y="264670"/>
            <a:ext cx="8528588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VivAgriLab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-FR" sz="3100" i="1" dirty="0">
                <a:latin typeface="Calibri"/>
                <a:ea typeface="Calibri"/>
                <a:cs typeface="Calibri"/>
                <a:sym typeface="Calibri"/>
              </a:rPr>
              <a:t>Relier ville et vivant dans le </a:t>
            </a:r>
            <a:endParaRPr sz="3100" i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fr-FR" sz="3100" i="1" dirty="0">
                <a:latin typeface="Calibri"/>
                <a:ea typeface="Calibri"/>
                <a:cs typeface="Calibri"/>
                <a:sym typeface="Calibri"/>
              </a:rPr>
              <a:t>sud-ouest francilien</a:t>
            </a:r>
            <a:br>
              <a:rPr lang="fr-FR" sz="3100" i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fr-FR" sz="310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/>
              <a:t>CR de l’atelier agriculteurs du 30.01.2020 - problématiques rencontrées par les agriculteurs qui pourraient faire l’objet de projets de recherche</a:t>
            </a:r>
            <a:br>
              <a:rPr lang="fr-FR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sz="31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 l="9995" t="35020" r="9915" b="26248"/>
          <a:stretch/>
        </p:blipFill>
        <p:spPr>
          <a:xfrm>
            <a:off x="1453350" y="3177350"/>
            <a:ext cx="7690648" cy="196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/>
          <p:nvPr/>
        </p:nvSpPr>
        <p:spPr>
          <a:xfrm>
            <a:off x="2400120" y="539640"/>
            <a:ext cx="631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Paysage et Cadre de vie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433450" y="936000"/>
            <a:ext cx="835050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protéger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fermes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fragiles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face à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l’urbanisation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pallier au manque/aux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difficultés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d’accès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au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foncier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faire cohabiter les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fermes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urbaines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péri-urbaines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avec les habitants ? (insertion dans le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paysage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, ex :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serre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…)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coordonner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la gestion et le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contrôle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espaces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boisés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privés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et publics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limitrophes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parcelles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agricoles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l’impact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de la pollution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lumineuse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sur la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biodiversité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répercussions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implanter des </a:t>
            </a:r>
            <a:r>
              <a:rPr lang="fr-F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batiments</a:t>
            </a: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 d’élevage en site classé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/>
          <p:nvPr/>
        </p:nvSpPr>
        <p:spPr>
          <a:xfrm>
            <a:off x="2400120" y="539640"/>
            <a:ext cx="631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Politique et Juridique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7"/>
          <p:cNvSpPr/>
          <p:nvPr/>
        </p:nvSpPr>
        <p:spPr>
          <a:xfrm>
            <a:off x="433450" y="936000"/>
            <a:ext cx="835050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travail de lobbying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pourrait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être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envisagé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pour faire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connaître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ces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préoccupations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aux politiques ?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Comment faire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évoluer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les structures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juridiques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qui ne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pas </a:t>
            </a:r>
            <a:r>
              <a:rPr lang="en-GB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adaptées</a:t>
            </a:r>
            <a:r>
              <a:rPr lang="en-GB" sz="1600" dirty="0">
                <a:latin typeface="Times New Roman"/>
                <a:ea typeface="Times New Roman"/>
                <a:cs typeface="Times New Roman"/>
                <a:sym typeface="Times New Roman"/>
              </a:rPr>
              <a:t> aux petites structures ?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l’impact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changements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politiques et comment influencer le politique, au vu de la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différence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temporalité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le politique et le monde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agricole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∙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adapter les aides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financières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aux productions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spécifiques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(ex : arboriculture :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décalage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temps de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récolte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justification de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revenus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∙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369360" y="539640"/>
            <a:ext cx="8350560" cy="31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CONTEXTE</a:t>
            </a: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433440" y="972000"/>
            <a:ext cx="835056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jeudi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Janvier 2020, des ateliers avec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agriculteurs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agricultrices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Plaine de Versailles, du Plateau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Saclay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du Triangle Vert du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Hurepoix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organisés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dans le cadre de la démarche Living Lab.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binômes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constitués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questions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suivantes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préoccupations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futures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concernant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agricole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problèmes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rencontrez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travail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quotidien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percevez-vous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nouveaux dans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questions que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posez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fonctionnement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ferme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son insertion dans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territoire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 un second atelier,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thématiques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générales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abordées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Agronomie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pratiques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agricoles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Climate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biodiversité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Services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écosystémiques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Alimentation; Social/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Déchets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recyclage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Cycle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l’eau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Paysage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cadre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vie. 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restitution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plénière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rassembler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 confronter les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questionnement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présentés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dans les diapositives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suivantes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20" y="4575600"/>
            <a:ext cx="6186240" cy="46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000" y="4608000"/>
            <a:ext cx="2590560" cy="34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2400120" y="539640"/>
            <a:ext cx="631980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Agronomie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pratiques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agricoles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433440" y="936000"/>
            <a:ext cx="835056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1" dirty="0">
                <a:latin typeface="Times New Roman"/>
                <a:ea typeface="Times New Roman"/>
                <a:cs typeface="Times New Roman"/>
                <a:sym typeface="Times New Roman"/>
              </a:rPr>
              <a:t>Retours </a:t>
            </a:r>
            <a:r>
              <a:rPr lang="en-GB" sz="1494" b="1" dirty="0" err="1">
                <a:latin typeface="Times New Roman"/>
                <a:ea typeface="Times New Roman"/>
                <a:cs typeface="Times New Roman"/>
                <a:sym typeface="Times New Roman"/>
              </a:rPr>
              <a:t>concrets</a:t>
            </a:r>
            <a:r>
              <a:rPr lang="en-GB" sz="1494" b="1" dirty="0"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b="1" dirty="0" err="1"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GB" sz="1494" b="1" dirty="0">
                <a:latin typeface="Times New Roman"/>
                <a:ea typeface="Times New Roman"/>
                <a:cs typeface="Times New Roman"/>
                <a:sym typeface="Times New Roman"/>
              </a:rPr>
              <a:t> d’appui sur la gestion de la matière </a:t>
            </a:r>
            <a:r>
              <a:rPr lang="en-GB" sz="1494" b="1" dirty="0" err="1">
                <a:latin typeface="Times New Roman"/>
                <a:ea typeface="Times New Roman"/>
                <a:cs typeface="Times New Roman"/>
                <a:sym typeface="Times New Roman"/>
              </a:rPr>
              <a:t>organique</a:t>
            </a:r>
            <a:r>
              <a:rPr lang="en-GB" sz="1494" b="1" dirty="0">
                <a:latin typeface="Times New Roman"/>
                <a:ea typeface="Times New Roman"/>
                <a:cs typeface="Times New Roman"/>
                <a:sym typeface="Times New Roman"/>
              </a:rPr>
              <a:t> et sur la gestion de </a:t>
            </a:r>
            <a:r>
              <a:rPr lang="en-GB" sz="1494" b="1" dirty="0" err="1">
                <a:latin typeface="Times New Roman"/>
                <a:ea typeface="Times New Roman"/>
                <a:cs typeface="Times New Roman"/>
                <a:sym typeface="Times New Roman"/>
              </a:rPr>
              <a:t>l’azote</a:t>
            </a:r>
            <a:endParaRPr sz="1494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gestion de la matière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organique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l’azote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retours des études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réalisées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itinéraires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techniques à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mettre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place ? (comment,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 travail du sol : gestion, matériel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outils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techniques pour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maraîchage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petites surfaces</a:t>
            </a: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94" dirty="0">
                <a:latin typeface="Times New Roman"/>
                <a:cs typeface="Times New Roman"/>
              </a:rPr>
              <a:t>Interaction et complémentarité polyculture élevage – transfert de fertilité</a:t>
            </a:r>
            <a:endParaRPr sz="1494" dirty="0">
              <a:latin typeface="Times New Roman"/>
              <a:cs typeface="Times New Roman"/>
            </a:endParaRPr>
          </a:p>
          <a:p>
            <a:pPr marL="216000" marR="0" lvl="0" indent="-173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None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connaissances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: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GB" sz="1494" dirty="0">
              <a:solidFill>
                <a:srgbClr val="000000"/>
              </a:solidFill>
              <a:ea typeface="Times New Roman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fr-FR" sz="1494" dirty="0">
                <a:latin typeface="Times New Roman"/>
                <a:ea typeface="Times New Roman"/>
                <a:cs typeface="Times New Roman"/>
                <a:sym typeface="Times New Roman"/>
              </a:rPr>
              <a:t>comment améliorer l’activité et connaissance biologique des sols pour la gestion des exploitations (travail du sol et matériel) et dans le cadre de nouvelles installations agricoles ?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gestion des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rémanentes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agriculture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biologique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(ex :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rumex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couverts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végétaux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intéractions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complémentarité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production : polyculture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élevage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fertilité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173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None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d’évaluation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: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indent="-216000"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fr-FR" sz="1494" dirty="0">
                <a:latin typeface="Times New Roman"/>
                <a:ea typeface="Times New Roman"/>
                <a:cs typeface="Times New Roman"/>
                <a:sym typeface="Times New Roman"/>
              </a:rPr>
              <a:t> les outils d’analyse des bilans carbone</a:t>
            </a:r>
            <a:endParaRPr lang="fr-FR" sz="1494" dirty="0"/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culture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aval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2400120" y="539640"/>
            <a:ext cx="631980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 et biodiversité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433440" y="936000"/>
            <a:ext cx="835056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Changement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climatique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seraient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pratiques les plus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adaptées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l’impact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insectes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ravageurs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nouvelles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maladies ? Comment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prévenir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variétés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adaptées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lutter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parasitisme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ravageurs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maladies et les impacts du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changement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climatique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recherche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variétale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notamment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fruits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légumes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GB" sz="1494" dirty="0">
              <a:solidFill>
                <a:srgbClr val="000000"/>
              </a:solidFill>
              <a:ea typeface="Times New Roman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gérer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l’impact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variations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températures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extrêmes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(ex : gel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sécheresse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même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impacts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visibles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invisibles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l’évolution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173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None/>
            </a:pP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Biodiversité</a:t>
            </a:r>
            <a:r>
              <a:rPr lang="en-GB" sz="1494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gestion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adaptée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nuisibles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les cultures (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céréalières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maraichères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péri-urbain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lisière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forestière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l’impact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broyage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la micro-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faune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les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insectes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2"/>
              <a:buFont typeface="Noto Sans Symbols"/>
              <a:buChar char="∙"/>
            </a:pP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Abeille noire : quelle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place sur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territoire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Y-a-t-il de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suivis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le </a:t>
            </a:r>
            <a:r>
              <a:rPr lang="en-GB" sz="1494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territoire</a:t>
            </a:r>
            <a:r>
              <a:rPr lang="en-GB" sz="1494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494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681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4"/>
              <a:buFont typeface="Times New Roman"/>
              <a:buChar char="∙"/>
            </a:pP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Variété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paysanne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: Comment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soutenir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l’utilisation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variétés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paysannes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résistantes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interdites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agriculture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biologique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  <a:p>
            <a:pPr marL="216000" marR="0" lvl="0" indent="-2681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4"/>
              <a:buFont typeface="Times New Roman"/>
              <a:buChar char="∙"/>
            </a:pP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Disparition</a:t>
            </a:r>
            <a:r>
              <a:rPr lang="en-GB" sz="1494" dirty="0">
                <a:latin typeface="Times New Roman"/>
                <a:ea typeface="Times New Roman"/>
                <a:cs typeface="Times New Roman"/>
                <a:sym typeface="Times New Roman"/>
              </a:rPr>
              <a:t> des habitats </a:t>
            </a:r>
            <a:r>
              <a:rPr lang="en-GB" sz="1494" dirty="0" err="1">
                <a:latin typeface="Times New Roman"/>
                <a:ea typeface="Times New Roman"/>
                <a:cs typeface="Times New Roman"/>
                <a:sym typeface="Times New Roman"/>
              </a:rPr>
              <a:t>naturels</a:t>
            </a:r>
            <a:endParaRPr sz="1494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/>
          <p:nvPr/>
        </p:nvSpPr>
        <p:spPr>
          <a:xfrm>
            <a:off x="2400120" y="539640"/>
            <a:ext cx="631980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 écosystémiques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1"/>
          <p:cNvSpPr/>
          <p:nvPr/>
        </p:nvSpPr>
        <p:spPr>
          <a:xfrm>
            <a:off x="433440" y="936000"/>
            <a:ext cx="835056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SES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rendus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Et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notamment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l’élevage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Comment les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articuler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aux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autres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productions ?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l’intérêt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l’arbre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Dans les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fermes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gestions y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l’apport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Comparer les pratiques entre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l’entretien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gratuit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du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territoire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les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agriculteurs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rapport à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celui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entreprises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d’espaces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verts : quelle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valorisation possible de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cette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valeur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ajoutée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rôle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lutter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l’érosion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sols ?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Amélioration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qualité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l’alimentation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l’entretien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paysage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ajoute-elle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plus value au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paysage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services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rendus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les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agriculteurs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(financière,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...)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>
            <a:off x="2400120" y="539640"/>
            <a:ext cx="631980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Alimentation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433440" y="936000"/>
            <a:ext cx="835056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gérer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la production avec des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règlementations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d’hygiène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très (trop)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strictes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dans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volonté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réduction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d’intrants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et de production à petite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échelle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Demande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de passage de ventes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direct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plutôt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que de passer par des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appels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d’offre</a:t>
            </a: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-on optimiser la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logistitique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dans la distribution des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produits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Quel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accompagnement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et/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mutualisation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disponible et/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à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mettre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place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/>
          <p:nvPr/>
        </p:nvSpPr>
        <p:spPr>
          <a:xfrm>
            <a:off x="2400120" y="539640"/>
            <a:ext cx="631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Social et économie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/>
          <p:nvPr/>
        </p:nvSpPr>
        <p:spPr>
          <a:xfrm>
            <a:off x="433450" y="936000"/>
            <a:ext cx="835050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encadrer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l’échange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matériel entre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agriculteurs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manière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ponctuelle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 (qui,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règlementation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…)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pallier au manque de main d’oeuvre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qualifiée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 (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attractivité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région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hébergements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…)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mettre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valeur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l’expertise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scientifique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 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peut-elle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contribuer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à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sortir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l’agribashing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permettre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meilleure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connaissance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ferme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et du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végétal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aux habitants ?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seraient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outils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communication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adaptés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éviter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risque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l’opposition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entre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différents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types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d’agriculture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lutter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contre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les vols dans les exploitations 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risques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perte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d’autosuffisance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alimentaire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à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l’échelle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française ?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stratégies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adopter 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Revenus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liés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à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française</a:t>
            </a: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Comment sensibiliser le monde de la chasse sur les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équilibres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nécessaires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agriculture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biologique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informations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disponibles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53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∙"/>
            </a:pP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Question de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l’acte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produire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décrié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perte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sens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de la production, on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trouve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des gens pour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commercialiser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moins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produire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: revalorisation du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métier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/>
          <p:nvPr/>
        </p:nvSpPr>
        <p:spPr>
          <a:xfrm>
            <a:off x="2400120" y="539640"/>
            <a:ext cx="631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Déchets et recyclage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4"/>
          <p:cNvSpPr/>
          <p:nvPr/>
        </p:nvSpPr>
        <p:spPr>
          <a:xfrm>
            <a:off x="433450" y="936000"/>
            <a:ext cx="835050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le marc de café ? Quelle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filière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pourrait-être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mise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place ?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valoriser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déchets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verts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Comment optimiser les flux à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l’échelle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territoire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au service de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l’agriculture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aspects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positifs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négatifs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méthaniseurs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Gestion des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polluants</a:t>
            </a:r>
            <a:r>
              <a:rPr lang="en-GB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dans la matière </a:t>
            </a:r>
            <a:r>
              <a:rPr lang="en-GB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organique</a:t>
            </a: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/>
          <p:nvPr/>
        </p:nvSpPr>
        <p:spPr>
          <a:xfrm>
            <a:off x="2400120" y="539640"/>
            <a:ext cx="631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Cycle de l’eau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433450" y="936000"/>
            <a:ext cx="835050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64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Comment optimiser la gestion de l’eau pour l’activité agricole ? (accès, stockage et forage)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78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∙"/>
            </a:pPr>
            <a:r>
              <a:rPr lang="en-GB" sz="1800" i="1">
                <a:latin typeface="Times New Roman"/>
                <a:ea typeface="Times New Roman"/>
                <a:cs typeface="Times New Roman"/>
                <a:sym typeface="Times New Roman"/>
              </a:rPr>
              <a:t>Lessivage en cas de pluie</a:t>
            </a: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1216</Words>
  <Application>Microsoft Macintosh PowerPoint</Application>
  <PresentationFormat>Affichage à l'écran (16:9)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Calibri</vt:lpstr>
      <vt:lpstr>Arial</vt:lpstr>
      <vt:lpstr>Raleway</vt:lpstr>
      <vt:lpstr>Noto Sans Symbols</vt:lpstr>
      <vt:lpstr>Times New Roman</vt:lpstr>
      <vt:lpstr>Lato</vt:lpstr>
      <vt:lpstr>Office Theme</vt:lpstr>
      <vt:lpstr>Swiss</vt:lpstr>
      <vt:lpstr>VivAgriLab Relier ville et vivant dans le  sud-ouest francilien  CR de l’atelier agriculteurs du 30.01.2020 - problématiques rencontrées par les agriculteurs qui pourraient faire l’objet de projets de recherche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Maëlis Pouzet</dc:creator>
  <cp:lastModifiedBy>Microsoft Office User</cp:lastModifiedBy>
  <cp:revision>2</cp:revision>
  <dcterms:modified xsi:type="dcterms:W3CDTF">2021-12-17T11:23:26Z</dcterms:modified>
</cp:coreProperties>
</file>