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81" r:id="rId4"/>
    <p:sldId id="275" r:id="rId5"/>
    <p:sldId id="276" r:id="rId6"/>
    <p:sldId id="277" r:id="rId7"/>
    <p:sldId id="278" r:id="rId8"/>
    <p:sldId id="279" r:id="rId9"/>
    <p:sldId id="280"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736AE8-41C8-7A58-3DCB-F5276E2B079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596276F-9736-14F8-247F-D5520B4BF6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A6A9D5C-32F7-AE76-7FF1-A90BF6EF4063}"/>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4BAC819C-9A9D-C3CB-032D-F60FABB61A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5B2D30-37FF-E08A-CBED-C6657DE8A6BE}"/>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120845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1B9BDD-0088-23B5-3220-03C438F8572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EF1B4E-01DC-217E-FFF3-20E4C1BA074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8787AB9-0BC3-E3A1-0EBE-430DB105A29C}"/>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14DB1D46-CDFD-F7BA-257D-3EAA956815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E5B6FBA-FA65-7736-DDF7-F2BD491738C7}"/>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201901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6F87F6F-B589-7DF2-7244-07A5577A501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838D186-0782-C489-FF99-1556E467FF1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A932E6-3131-E45F-21AA-C82875CA8DE2}"/>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A353226C-9B55-3AFF-4946-011E076CE7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F33665C-98E2-D40D-5930-76D7CCF36733}"/>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4191500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Contenu">
    <p:spTree>
      <p:nvGrpSpPr>
        <p:cNvPr id="1" name=""/>
        <p:cNvGrpSpPr/>
        <p:nvPr/>
      </p:nvGrpSpPr>
      <p:grpSpPr bwMode="auto">
        <a:xfrm>
          <a:off x="0" y="0"/>
          <a:ext cx="0" cy="0"/>
          <a:chOff x="0" y="0"/>
          <a:chExt cx="0" cy="0"/>
        </a:xfrm>
      </p:grpSpPr>
      <p:sp>
        <p:nvSpPr>
          <p:cNvPr id="14" name="Titre 1"/>
          <p:cNvSpPr>
            <a:spLocks noGrp="1"/>
          </p:cNvSpPr>
          <p:nvPr>
            <p:ph type="title"/>
          </p:nvPr>
        </p:nvSpPr>
        <p:spPr bwMode="auto">
          <a:xfrm>
            <a:off x="623391" y="274638"/>
            <a:ext cx="10177131" cy="562074"/>
          </a:xfrm>
          <a:prstGeom prst="rect">
            <a:avLst/>
          </a:prstGeom>
          <a:noFill/>
        </p:spPr>
        <p:txBody>
          <a:bodyPr>
            <a:normAutofit/>
          </a:bodyPr>
          <a:lstStyle>
            <a:lvl1pPr>
              <a:defRPr lang="fr-FR" sz="3400">
                <a:solidFill>
                  <a:schemeClr val="tx2"/>
                </a:solidFill>
              </a:defRPr>
            </a:lvl1pPr>
          </a:lstStyle>
          <a:p>
            <a:pPr>
              <a:defRPr/>
            </a:pPr>
            <a:r>
              <a:rPr lang="fr-FR"/>
              <a:t>Modifiez le style du titre</a:t>
            </a:r>
            <a:endParaRPr/>
          </a:p>
        </p:txBody>
      </p:sp>
      <p:sp>
        <p:nvSpPr>
          <p:cNvPr id="19" name="Espace réservé du contenu 2"/>
          <p:cNvSpPr>
            <a:spLocks noGrp="1"/>
          </p:cNvSpPr>
          <p:nvPr>
            <p:ph idx="1"/>
          </p:nvPr>
        </p:nvSpPr>
        <p:spPr bwMode="auto">
          <a:xfrm>
            <a:off x="623393" y="1556793"/>
            <a:ext cx="10177132" cy="4366930"/>
          </a:xfrm>
          <a:prstGeom prst="rect">
            <a:avLst/>
          </a:prstGeom>
          <a:solidFill>
            <a:schemeClr val="accent3"/>
          </a:solidFill>
        </p:spPr>
        <p:txBody>
          <a:bodyPr>
            <a:normAutofit/>
          </a:bodyPr>
          <a:lstStyle>
            <a:lvl1pPr>
              <a:defRPr sz="2800"/>
            </a:lvl1pPr>
            <a:lvl2pPr>
              <a:defRPr sz="2400"/>
            </a:lvl2pPr>
            <a:lvl3pPr marL="1143000" indent="-228600">
              <a:buFont typeface="Arial"/>
              <a:buChar char="•"/>
              <a:defRPr sz="2000"/>
            </a:lvl3pPr>
            <a:lvl4pPr>
              <a:defRPr sz="1800"/>
            </a:lvl4pPr>
            <a:lvl5pPr>
              <a:defRPr sz="1800"/>
            </a:lvl5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Tree>
    <p:extLst>
      <p:ext uri="{BB962C8B-B14F-4D97-AF65-F5344CB8AC3E}">
        <p14:creationId xmlns:p14="http://schemas.microsoft.com/office/powerpoint/2010/main" val="2403521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userDrawn="1">
  <p:cSld name="Chapitre_text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362838" y="1360159"/>
            <a:ext cx="11073789" cy="3252160"/>
          </a:xfrm>
        </p:spPr>
        <p:txBody>
          <a:bodyPr anchor="b">
            <a:normAutofit/>
          </a:bodyPr>
          <a:lstStyle>
            <a:lvl1pPr algn="l">
              <a:defRPr sz="4000" b="1">
                <a:solidFill>
                  <a:schemeClr val="tx1"/>
                </a:solidFill>
              </a:defRPr>
            </a:lvl1pPr>
          </a:lstStyle>
          <a:p>
            <a:pPr>
              <a:defRPr/>
            </a:pPr>
            <a:r>
              <a:rPr lang="fr-FR"/>
              <a:t>Modifiez le style du titre</a:t>
            </a:r>
            <a:endParaRPr lang="en-US"/>
          </a:p>
        </p:txBody>
      </p:sp>
      <p:pic>
        <p:nvPicPr>
          <p:cNvPr id="9" name="Image 6"/>
          <p:cNvPicPr>
            <a:picLocks noChangeAspect="1"/>
          </p:cNvPicPr>
          <p:nvPr userDrawn="1"/>
        </p:nvPicPr>
        <p:blipFill>
          <a:blip r:embed="rId2"/>
          <a:stretch/>
        </p:blipFill>
        <p:spPr bwMode="auto">
          <a:xfrm rot="16199999">
            <a:off x="5983654" y="649654"/>
            <a:ext cx="224692" cy="12192000"/>
          </a:xfrm>
          <a:prstGeom prst="rect">
            <a:avLst/>
          </a:prstGeom>
        </p:spPr>
      </p:pic>
    </p:spTree>
    <p:extLst>
      <p:ext uri="{BB962C8B-B14F-4D97-AF65-F5344CB8AC3E}">
        <p14:creationId xmlns:p14="http://schemas.microsoft.com/office/powerpoint/2010/main" val="81133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5216D9-955A-2CA3-61CA-4358A9A2279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917DB9F-1EEA-34DF-0287-0EE04DF5735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DCCB23-8610-0AC7-6619-592F9CEEE7C4}"/>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833D9E10-FF06-19C7-C09E-847BC360A56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597A71-EE9B-32D0-30AE-50FA001C6645}"/>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181077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CC4E13-A57C-C81D-ACA0-8A381BDFA99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5BD1ED1-4A78-B01E-E14E-1EA39998CF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73A4F4B-8679-574E-30A1-00D62AA1240F}"/>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800FEE12-08B5-763D-A793-EAA7383A15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0C96E0C-8DEF-31C4-CC02-3C3ACE010927}"/>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362874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978052-5D9B-D8EA-3437-D3B610A7370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8504118-9C62-95A0-7B02-349F2ED3FFE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25CEEA6-1F49-BC43-E965-633B235C4DC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869301B-9C17-E508-A5AE-E90174491D24}"/>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6" name="Espace réservé du pied de page 5">
            <a:extLst>
              <a:ext uri="{FF2B5EF4-FFF2-40B4-BE49-F238E27FC236}">
                <a16:creationId xmlns:a16="http://schemas.microsoft.com/office/drawing/2014/main" id="{65B2235E-9251-35C3-3E68-4E2EA04D1BB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99DA4D-353B-FCAC-7DEC-A4D7E8748EEF}"/>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409128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A70FB4-F433-D7E1-8C45-98BE48EB61A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41DB48D-CEAA-C663-0ED7-FD192C7D8C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0E02741-F2D2-7793-6ED1-E34A607411E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7392C4C-287D-BD03-0A52-01E852FF9B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896B4B5-562B-6D46-B80E-DB01DDDC190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406977C-75AE-DF29-079B-F7EC72BE3838}"/>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8" name="Espace réservé du pied de page 7">
            <a:extLst>
              <a:ext uri="{FF2B5EF4-FFF2-40B4-BE49-F238E27FC236}">
                <a16:creationId xmlns:a16="http://schemas.microsoft.com/office/drawing/2014/main" id="{0C21B0DE-6527-2F43-0D15-62FD1196E44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E71CE9B-8A69-E292-6C05-EE6B02F4787C}"/>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261022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559E93-6EBF-29D6-BDB9-E926561DAAB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F080E29-04DA-9D48-9897-3D67013B6B1E}"/>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4" name="Espace réservé du pied de page 3">
            <a:extLst>
              <a:ext uri="{FF2B5EF4-FFF2-40B4-BE49-F238E27FC236}">
                <a16:creationId xmlns:a16="http://schemas.microsoft.com/office/drawing/2014/main" id="{A7B67DD2-311C-4B02-06BF-96FEEFE6FAF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F1146F1-E433-DD8C-C728-88845408A4A2}"/>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297105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8A714E-26A3-9082-973D-9CF18BFC6832}"/>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3" name="Espace réservé du pied de page 2">
            <a:extLst>
              <a:ext uri="{FF2B5EF4-FFF2-40B4-BE49-F238E27FC236}">
                <a16:creationId xmlns:a16="http://schemas.microsoft.com/office/drawing/2014/main" id="{CBF6A23C-D339-3F57-541A-E1D50CC2965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B58C505-B8C5-1155-C1D5-9E88B390FE8E}"/>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2366277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B3897-C230-30FF-8E0D-68682FB0483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19AFF28-7FAC-F1CA-C898-776A1DB4AD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A00F763-D287-9A3B-EF0E-9D93CBC3C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F0B4E5A-83B1-3D82-9F56-799021B757D3}"/>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6" name="Espace réservé du pied de page 5">
            <a:extLst>
              <a:ext uri="{FF2B5EF4-FFF2-40B4-BE49-F238E27FC236}">
                <a16:creationId xmlns:a16="http://schemas.microsoft.com/office/drawing/2014/main" id="{7F5251B9-90DD-0556-601B-0558186031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A0DFA3E-BB0C-45AA-4EE9-3D037F3BE1EC}"/>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85044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FB8F8C-6481-AE5F-9842-84120DEC3C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7E5A5A6-68D2-CDF3-FE4C-3D8C349AA0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B3EEDDE-7A44-C29A-333F-424685678C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4B6249B-D3F9-21E0-B6D4-1C19698A484E}"/>
              </a:ext>
            </a:extLst>
          </p:cNvPr>
          <p:cNvSpPr>
            <a:spLocks noGrp="1"/>
          </p:cNvSpPr>
          <p:nvPr>
            <p:ph type="dt" sz="half" idx="10"/>
          </p:nvPr>
        </p:nvSpPr>
        <p:spPr/>
        <p:txBody>
          <a:bodyPr/>
          <a:lstStyle/>
          <a:p>
            <a:fld id="{79EA6E73-7415-4A74-98C1-3B9EB78AA23E}" type="datetimeFigureOut">
              <a:rPr lang="fr-FR" smtClean="0"/>
              <a:t>28/02/2024</a:t>
            </a:fld>
            <a:endParaRPr lang="fr-FR"/>
          </a:p>
        </p:txBody>
      </p:sp>
      <p:sp>
        <p:nvSpPr>
          <p:cNvPr id="6" name="Espace réservé du pied de page 5">
            <a:extLst>
              <a:ext uri="{FF2B5EF4-FFF2-40B4-BE49-F238E27FC236}">
                <a16:creationId xmlns:a16="http://schemas.microsoft.com/office/drawing/2014/main" id="{7A7C4064-5996-F819-4702-649734AE4E7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1382506-5C7F-1DBE-43D9-D4D1433D879D}"/>
              </a:ext>
            </a:extLst>
          </p:cNvPr>
          <p:cNvSpPr>
            <a:spLocks noGrp="1"/>
          </p:cNvSpPr>
          <p:nvPr>
            <p:ph type="sldNum" sz="quarter" idx="12"/>
          </p:nvPr>
        </p:nvSpPr>
        <p:spPr/>
        <p:txBody>
          <a:bodyPr/>
          <a:lstStyle/>
          <a:p>
            <a:fld id="{A8A34843-7E77-44FC-862A-6FD585522819}" type="slidenum">
              <a:rPr lang="fr-FR" smtClean="0"/>
              <a:t>‹N°›</a:t>
            </a:fld>
            <a:endParaRPr lang="fr-FR"/>
          </a:p>
        </p:txBody>
      </p:sp>
    </p:spTree>
    <p:extLst>
      <p:ext uri="{BB962C8B-B14F-4D97-AF65-F5344CB8AC3E}">
        <p14:creationId xmlns:p14="http://schemas.microsoft.com/office/powerpoint/2010/main" val="2398266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AF642DB-B5CD-B567-E476-B2ECD6B344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32A0163-D282-0254-0F35-7C29CE969F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22E0EC0-305C-D5EF-CDE4-7413A48C56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A6E73-7415-4A74-98C1-3B9EB78AA23E}"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E180328F-1D2F-DA3A-993E-154E09B00C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6713B88-4E6F-16E1-FE76-BCE996BF2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34843-7E77-44FC-862A-6FD585522819}" type="slidenum">
              <a:rPr lang="fr-FR" smtClean="0"/>
              <a:t>‹N°›</a:t>
            </a:fld>
            <a:endParaRPr lang="fr-FR"/>
          </a:p>
        </p:txBody>
      </p:sp>
    </p:spTree>
    <p:extLst>
      <p:ext uri="{BB962C8B-B14F-4D97-AF65-F5344CB8AC3E}">
        <p14:creationId xmlns:p14="http://schemas.microsoft.com/office/powerpoint/2010/main" val="1607680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2177432" y="-78377"/>
            <a:ext cx="8089860" cy="812290"/>
          </a:xfrm>
        </p:spPr>
        <p:txBody>
          <a:bodyPr>
            <a:normAutofit/>
          </a:bodyPr>
          <a:lstStyle/>
          <a:p>
            <a:pPr algn="ctr">
              <a:defRPr/>
            </a:pPr>
            <a:r>
              <a:rPr lang="fr-FR" sz="2800">
                <a:solidFill>
                  <a:schemeClr val="accent6">
                    <a:lumMod val="75000"/>
                  </a:schemeClr>
                </a:solidFill>
              </a:rPr>
              <a:t>Les catégories de formation</a:t>
            </a:r>
            <a:endParaRPr/>
          </a:p>
        </p:txBody>
      </p:sp>
      <p:pic>
        <p:nvPicPr>
          <p:cNvPr id="10" name="Image 9"/>
          <p:cNvPicPr>
            <a:picLocks noChangeAspect="1"/>
          </p:cNvPicPr>
          <p:nvPr/>
        </p:nvPicPr>
        <p:blipFill>
          <a:blip r:embed="rId2"/>
          <a:stretch/>
        </p:blipFill>
        <p:spPr bwMode="auto">
          <a:xfrm>
            <a:off x="1145464" y="584615"/>
            <a:ext cx="9901072" cy="627338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p:nvPr/>
        </p:nvSpPr>
        <p:spPr bwMode="auto">
          <a:xfrm>
            <a:off x="367646" y="232644"/>
            <a:ext cx="11650182" cy="6392712"/>
          </a:xfrm>
          <a:prstGeom prst="rect">
            <a:avLst/>
          </a:prstGeom>
        </p:spPr>
        <p:txBody>
          <a:bodyPr wrap="square">
            <a:spAutoFit/>
          </a:bodyPr>
          <a:lstStyle/>
          <a:p>
            <a:pPr algn="ctr">
              <a:lnSpc>
                <a:spcPct val="114999"/>
              </a:lnSpc>
              <a:defRPr/>
            </a:pPr>
            <a:r>
              <a:rPr lang="fr-FR" sz="1400" b="1" dirty="0">
                <a:solidFill>
                  <a:srgbClr val="00807A"/>
                </a:solidFill>
                <a:latin typeface="Segoe UI"/>
                <a:ea typeface="Times New Roman"/>
                <a:cs typeface="Open Sans"/>
              </a:rPr>
              <a:t>Un plan de formation à équilibrer entre des enjeux à court, moyen et long terme et les 6 blocs de compétences</a:t>
            </a:r>
            <a:endParaRPr dirty="0"/>
          </a:p>
          <a:p>
            <a:pPr>
              <a:lnSpc>
                <a:spcPct val="114999"/>
              </a:lnSpc>
              <a:defRPr/>
            </a:pPr>
            <a:endParaRPr lang="fr-FR" sz="1400" b="1" dirty="0">
              <a:solidFill>
                <a:srgbClr val="00807A"/>
              </a:solidFill>
              <a:latin typeface="Segoe UI"/>
              <a:ea typeface="Times New Roman"/>
              <a:cs typeface="Open Sans"/>
            </a:endParaRPr>
          </a:p>
          <a:p>
            <a:pPr algn="ctr">
              <a:lnSpc>
                <a:spcPct val="114999"/>
              </a:lnSpc>
              <a:defRPr/>
            </a:pPr>
            <a:r>
              <a:rPr lang="fr-FR" sz="1400" b="1" dirty="0">
                <a:solidFill>
                  <a:srgbClr val="00807A"/>
                </a:solidFill>
                <a:latin typeface="Segoe UI"/>
                <a:ea typeface="Times New Roman"/>
                <a:cs typeface="Open Sans"/>
              </a:rPr>
              <a:t>180 points pour l’obtention du doctorat dont 160 points à acquérir à travers les travaux de recherche et 20 à acquérir à travers des formations collectives à répartir entre les 3 ensembles: enjeux à court, moyen et long terme</a:t>
            </a:r>
            <a:endParaRPr dirty="0"/>
          </a:p>
          <a:p>
            <a:pPr algn="ctr">
              <a:lnSpc>
                <a:spcPct val="114999"/>
              </a:lnSpc>
              <a:defRPr/>
            </a:pPr>
            <a:endParaRPr lang="fr-FR" sz="1200" b="1" dirty="0">
              <a:solidFill>
                <a:srgbClr val="00807A"/>
              </a:solidFill>
              <a:latin typeface="Segoe UI"/>
              <a:ea typeface="Times New Roman"/>
              <a:cs typeface="Open Sans"/>
            </a:endParaRPr>
          </a:p>
          <a:p>
            <a:pPr algn="just">
              <a:lnSpc>
                <a:spcPct val="114999"/>
              </a:lnSpc>
              <a:spcBef>
                <a:spcPts val="563"/>
              </a:spcBef>
              <a:defRPr/>
            </a:pPr>
            <a:r>
              <a:rPr lang="fr-FR" sz="1200" b="1" dirty="0">
                <a:solidFill>
                  <a:srgbClr val="00807A"/>
                </a:solidFill>
                <a:latin typeface="Segoe UI"/>
                <a:ea typeface="Times New Roman"/>
                <a:cs typeface="Open Sans"/>
              </a:rPr>
              <a:t>6 à 15 points</a:t>
            </a:r>
            <a:r>
              <a:rPr lang="fr-FR" sz="1200" dirty="0">
                <a:solidFill>
                  <a:srgbClr val="00807A"/>
                </a:solidFill>
                <a:latin typeface="Segoe UI"/>
                <a:ea typeface="Times New Roman"/>
                <a:cs typeface="Open Sans"/>
              </a:rPr>
              <a:t> </a:t>
            </a:r>
            <a:r>
              <a:rPr lang="fr-FR" sz="1200" dirty="0">
                <a:solidFill>
                  <a:srgbClr val="63003C"/>
                </a:solidFill>
                <a:latin typeface="Segoe UI"/>
                <a:ea typeface="Times New Roman"/>
                <a:cs typeface="Open Sans"/>
              </a:rPr>
              <a:t>de formations et activités complémentaires</a:t>
            </a:r>
            <a:endParaRPr dirty="0"/>
          </a:p>
          <a:p>
            <a:pPr algn="just">
              <a:lnSpc>
                <a:spcPct val="114999"/>
              </a:lnSpc>
              <a:defRPr/>
            </a:pPr>
            <a:r>
              <a:rPr lang="fr-FR" sz="1200" b="1" dirty="0">
                <a:solidFill>
                  <a:srgbClr val="63003C"/>
                </a:solidFill>
                <a:latin typeface="Segoe UI"/>
                <a:ea typeface="Times New Roman"/>
                <a:cs typeface="Open Sans"/>
              </a:rPr>
              <a:t>Mobilisables dès le début du doctorat</a:t>
            </a:r>
            <a:endParaRPr lang="fr-FR" sz="1200" dirty="0">
              <a:solidFill>
                <a:srgbClr val="63003C"/>
              </a:solidFill>
              <a:latin typeface="Segoe UI"/>
              <a:ea typeface="Times New Roman"/>
              <a:cs typeface="Open Sans"/>
            </a:endParaRPr>
          </a:p>
          <a:p>
            <a:pPr marL="192881" indent="-192881" algn="just">
              <a:lnSpc>
                <a:spcPct val="114999"/>
              </a:lnSpc>
              <a:buClr>
                <a:srgbClr val="00807A"/>
              </a:buClr>
              <a:buFont typeface="Calibri"/>
              <a:buChar char="→"/>
              <a:defRPr/>
            </a:pPr>
            <a:r>
              <a:rPr lang="fr-FR" sz="1200" dirty="0">
                <a:solidFill>
                  <a:srgbClr val="63003C"/>
                </a:solidFill>
                <a:latin typeface="Segoe UI"/>
                <a:cs typeface="Segoe UI"/>
              </a:rPr>
              <a:t>Méthodes, outils, techniques et concepts mobilisables pour la réalisation des travaux de recherche doctoraux</a:t>
            </a:r>
            <a:endParaRPr dirty="0"/>
          </a:p>
          <a:p>
            <a:pPr marL="192881" indent="-192881" algn="just">
              <a:lnSpc>
                <a:spcPct val="114999"/>
              </a:lnSpc>
              <a:buClr>
                <a:srgbClr val="00807A"/>
              </a:buClr>
              <a:buFont typeface="Calibri"/>
              <a:buChar char="→"/>
              <a:defRPr/>
            </a:pPr>
            <a:r>
              <a:rPr lang="fr-FR" sz="1200" u="sng" dirty="0">
                <a:solidFill>
                  <a:srgbClr val="63003C"/>
                </a:solidFill>
                <a:latin typeface="Segoe UI"/>
                <a:cs typeface="Segoe UI"/>
              </a:rPr>
              <a:t>Se former à l’éthique de la recherche et l’intégrité scientifique</a:t>
            </a:r>
            <a:endParaRPr dirty="0"/>
          </a:p>
          <a:p>
            <a:pPr marL="192881" indent="-192881" algn="just">
              <a:lnSpc>
                <a:spcPct val="114999"/>
              </a:lnSpc>
              <a:buClr>
                <a:srgbClr val="00807A"/>
              </a:buClr>
              <a:buFont typeface="Calibri"/>
              <a:buChar char="→"/>
              <a:defRPr/>
            </a:pPr>
            <a:r>
              <a:rPr lang="fr-FR" sz="1200" dirty="0">
                <a:solidFill>
                  <a:srgbClr val="63003C"/>
                </a:solidFill>
                <a:latin typeface="Segoe UI"/>
                <a:cs typeface="Segoe UI"/>
              </a:rPr>
              <a:t>Rédaction de la thèse ou exposition orale ou écrite des travaux de recherche</a:t>
            </a:r>
            <a:r>
              <a:rPr lang="fr-FR" sz="1200" dirty="0">
                <a:solidFill>
                  <a:srgbClr val="63003C"/>
                </a:solidFill>
                <a:latin typeface="Segoe UI"/>
                <a:ea typeface="Times New Roman"/>
                <a:cs typeface="Segoe UI"/>
              </a:rPr>
              <a:t>,</a:t>
            </a:r>
            <a:endParaRPr dirty="0"/>
          </a:p>
          <a:p>
            <a:pPr marL="192881" indent="-192881" algn="just">
              <a:lnSpc>
                <a:spcPct val="114999"/>
              </a:lnSpc>
              <a:spcAft>
                <a:spcPts val="563"/>
              </a:spcAft>
              <a:buClr>
                <a:srgbClr val="00807A"/>
              </a:buClr>
              <a:buFont typeface="Calibri"/>
              <a:buChar char="→"/>
              <a:defRPr/>
            </a:pPr>
            <a:r>
              <a:rPr lang="fr-FR" sz="1200" u="sng" dirty="0">
                <a:solidFill>
                  <a:srgbClr val="63003C"/>
                </a:solidFill>
                <a:latin typeface="Segoe UI"/>
                <a:cs typeface="Segoe UI"/>
              </a:rPr>
              <a:t>Se former à la science ouverte et aux données de la recherche</a:t>
            </a:r>
            <a:r>
              <a:rPr lang="fr-FR" sz="1200" dirty="0">
                <a:solidFill>
                  <a:srgbClr val="63003C"/>
                </a:solidFill>
                <a:latin typeface="Segoe UI"/>
                <a:ea typeface="Times New Roman"/>
                <a:cs typeface="Segoe UI"/>
              </a:rPr>
              <a:t>.</a:t>
            </a:r>
            <a:endParaRPr dirty="0"/>
          </a:p>
          <a:p>
            <a:pPr algn="just">
              <a:lnSpc>
                <a:spcPct val="114999"/>
              </a:lnSpc>
              <a:spcAft>
                <a:spcPts val="563"/>
              </a:spcAft>
              <a:buClr>
                <a:srgbClr val="00807A"/>
              </a:buClr>
              <a:defRPr/>
            </a:pPr>
            <a:endParaRPr lang="fr-FR" sz="1200" dirty="0">
              <a:solidFill>
                <a:srgbClr val="63003C"/>
              </a:solidFill>
              <a:latin typeface="Segoe UI"/>
              <a:ea typeface="Times New Roman"/>
              <a:cs typeface="Segoe UI"/>
            </a:endParaRPr>
          </a:p>
          <a:p>
            <a:pPr algn="just">
              <a:lnSpc>
                <a:spcPct val="114999"/>
              </a:lnSpc>
              <a:defRPr/>
            </a:pPr>
            <a:r>
              <a:rPr lang="fr-FR" sz="1200" b="1" dirty="0">
                <a:solidFill>
                  <a:srgbClr val="C60B46"/>
                </a:solidFill>
                <a:latin typeface="Segoe UI"/>
                <a:ea typeface="Times New Roman"/>
                <a:cs typeface="Open Sans"/>
              </a:rPr>
              <a:t>6 à 15 points</a:t>
            </a:r>
            <a:r>
              <a:rPr lang="fr-FR" sz="1200" dirty="0">
                <a:solidFill>
                  <a:srgbClr val="C60B46"/>
                </a:solidFill>
                <a:latin typeface="Segoe UI"/>
                <a:ea typeface="Times New Roman"/>
                <a:cs typeface="Open Sans"/>
              </a:rPr>
              <a:t> </a:t>
            </a:r>
            <a:r>
              <a:rPr lang="fr-FR" sz="1200" dirty="0">
                <a:solidFill>
                  <a:srgbClr val="63003C"/>
                </a:solidFill>
                <a:latin typeface="Segoe UI"/>
                <a:ea typeface="Times New Roman"/>
                <a:cs typeface="Open Sans"/>
              </a:rPr>
              <a:t>de formations et activités complémentaires</a:t>
            </a:r>
            <a:endParaRPr dirty="0"/>
          </a:p>
          <a:p>
            <a:pPr algn="just">
              <a:lnSpc>
                <a:spcPct val="114999"/>
              </a:lnSpc>
              <a:defRPr/>
            </a:pPr>
            <a:r>
              <a:rPr lang="fr-FR" sz="1200" b="1" dirty="0">
                <a:solidFill>
                  <a:srgbClr val="63003C"/>
                </a:solidFill>
                <a:latin typeface="Segoe UI"/>
                <a:ea typeface="Times New Roman"/>
                <a:cs typeface="Open Sans"/>
              </a:rPr>
              <a:t>Mobilisables pour la mobilité professionnelle</a:t>
            </a:r>
            <a:endParaRPr lang="fr-FR" sz="1200" dirty="0">
              <a:solidFill>
                <a:srgbClr val="63003C"/>
              </a:solidFill>
              <a:latin typeface="Segoe UI"/>
              <a:ea typeface="Times New Roman"/>
              <a:cs typeface="Open Sans"/>
            </a:endParaRPr>
          </a:p>
          <a:p>
            <a:pPr marL="192881" indent="-192881" algn="just">
              <a:lnSpc>
                <a:spcPct val="114999"/>
              </a:lnSpc>
              <a:buClr>
                <a:srgbClr val="C60B46"/>
              </a:buClr>
              <a:buFont typeface="Calibri"/>
              <a:buChar char="→"/>
              <a:defRPr/>
            </a:pPr>
            <a:r>
              <a:rPr lang="fr-FR" sz="1200" dirty="0">
                <a:solidFill>
                  <a:srgbClr val="63003C"/>
                </a:solidFill>
                <a:latin typeface="Segoe UI"/>
                <a:cs typeface="Segoe UI"/>
              </a:rPr>
              <a:t>Préparer son devenir professionnel - Identifier ses compétences, découvrir le marché de l’emploi, se préparer aux entretiens</a:t>
            </a:r>
            <a:endParaRPr dirty="0"/>
          </a:p>
          <a:p>
            <a:pPr marL="192881" indent="-192881" algn="just">
              <a:lnSpc>
                <a:spcPct val="114999"/>
              </a:lnSpc>
              <a:buClr>
                <a:srgbClr val="C60B46"/>
              </a:buClr>
              <a:buFont typeface="Calibri"/>
              <a:buChar char="→"/>
              <a:defRPr/>
            </a:pPr>
            <a:r>
              <a:rPr lang="fr-FR" sz="1200" dirty="0">
                <a:solidFill>
                  <a:srgbClr val="63003C"/>
                </a:solidFill>
                <a:latin typeface="Segoe UI"/>
                <a:cs typeface="Segoe UI"/>
              </a:rPr>
              <a:t>Préparer son devenir professionnel - Les parcours « carrières de docteurs »</a:t>
            </a:r>
            <a:endParaRPr dirty="0"/>
          </a:p>
          <a:p>
            <a:pPr algn="just">
              <a:lnSpc>
                <a:spcPct val="114999"/>
              </a:lnSpc>
              <a:buClr>
                <a:srgbClr val="C60B46"/>
              </a:buClr>
              <a:defRPr/>
            </a:pPr>
            <a:endParaRPr lang="fr-FR" sz="1200" dirty="0">
              <a:solidFill>
                <a:srgbClr val="63003C"/>
              </a:solidFill>
              <a:latin typeface="Segoe UI"/>
              <a:ea typeface="Times New Roman"/>
              <a:cs typeface="Segoe UI"/>
            </a:endParaRPr>
          </a:p>
          <a:p>
            <a:pPr algn="just">
              <a:lnSpc>
                <a:spcPct val="114999"/>
              </a:lnSpc>
              <a:defRPr/>
            </a:pPr>
            <a:endParaRPr lang="fr-FR" sz="1200" b="1" dirty="0">
              <a:solidFill>
                <a:srgbClr val="63003C"/>
              </a:solidFill>
              <a:latin typeface="Segoe UI"/>
              <a:ea typeface="Times New Roman"/>
              <a:cs typeface="Open Sans"/>
            </a:endParaRPr>
          </a:p>
          <a:p>
            <a:pPr algn="just">
              <a:lnSpc>
                <a:spcPct val="114999"/>
              </a:lnSpc>
              <a:defRPr/>
            </a:pPr>
            <a:r>
              <a:rPr lang="fr-FR" sz="1200" b="1" dirty="0">
                <a:solidFill>
                  <a:srgbClr val="63003C"/>
                </a:solidFill>
                <a:latin typeface="Segoe UI"/>
                <a:ea typeface="Times New Roman"/>
                <a:cs typeface="Open Sans"/>
              </a:rPr>
              <a:t>6 à 15 points</a:t>
            </a:r>
            <a:r>
              <a:rPr lang="fr-FR" sz="1200" dirty="0">
                <a:solidFill>
                  <a:srgbClr val="63003C"/>
                </a:solidFill>
                <a:latin typeface="Segoe UI"/>
                <a:ea typeface="Times New Roman"/>
                <a:cs typeface="Open Sans"/>
              </a:rPr>
              <a:t> de formations et activités complémentaires</a:t>
            </a:r>
            <a:endParaRPr dirty="0"/>
          </a:p>
          <a:p>
            <a:pPr algn="just">
              <a:lnSpc>
                <a:spcPct val="114999"/>
              </a:lnSpc>
              <a:defRPr/>
            </a:pPr>
            <a:r>
              <a:rPr lang="fr-FR" sz="1200" b="1" dirty="0">
                <a:solidFill>
                  <a:srgbClr val="63003C"/>
                </a:solidFill>
                <a:latin typeface="Segoe UI"/>
                <a:ea typeface="Times New Roman"/>
                <a:cs typeface="Open Sans"/>
              </a:rPr>
              <a:t>Mobilisables au long cours</a:t>
            </a:r>
            <a:endParaRPr lang="fr-FR" sz="1200" dirty="0">
              <a:solidFill>
                <a:srgbClr val="63003C"/>
              </a:solidFill>
              <a:latin typeface="Segoe UI"/>
              <a:ea typeface="Times New Roman"/>
              <a:cs typeface="Open Sans"/>
            </a:endParaRPr>
          </a:p>
          <a:p>
            <a:pPr marL="192881" indent="-192881" algn="just">
              <a:lnSpc>
                <a:spcPct val="114999"/>
              </a:lnSpc>
              <a:buClr>
                <a:srgbClr val="63003C"/>
              </a:buClr>
              <a:buFont typeface="Calibri"/>
              <a:buChar char="→"/>
              <a:defRPr/>
            </a:pPr>
            <a:r>
              <a:rPr lang="fr-FR" sz="1200" dirty="0">
                <a:solidFill>
                  <a:srgbClr val="63003C"/>
                </a:solidFill>
                <a:latin typeface="Segoe UI"/>
                <a:cs typeface="Segoe UI"/>
              </a:rPr>
              <a:t>Conforter la culture scientifique </a:t>
            </a:r>
            <a:endParaRPr dirty="0"/>
          </a:p>
          <a:p>
            <a:pPr marL="192881" indent="-192881" algn="just">
              <a:lnSpc>
                <a:spcPct val="114999"/>
              </a:lnSpc>
              <a:buClr>
                <a:srgbClr val="63003C"/>
              </a:buClr>
              <a:buFont typeface="Calibri"/>
              <a:buChar char="→"/>
              <a:defRPr/>
            </a:pPr>
            <a:r>
              <a:rPr lang="fr-FR" sz="1200" dirty="0">
                <a:solidFill>
                  <a:srgbClr val="63003C"/>
                </a:solidFill>
                <a:latin typeface="Segoe UI"/>
                <a:cs typeface="Segoe UI"/>
              </a:rPr>
              <a:t>Favoriser l’ouverture internationale</a:t>
            </a:r>
            <a:endParaRPr dirty="0"/>
          </a:p>
          <a:p>
            <a:pPr marL="192881" indent="-192881" algn="just">
              <a:lnSpc>
                <a:spcPct val="114999"/>
              </a:lnSpc>
              <a:buClr>
                <a:srgbClr val="63003C"/>
              </a:buClr>
              <a:buFont typeface="Calibri"/>
              <a:buChar char="→"/>
              <a:defRPr/>
            </a:pPr>
            <a:r>
              <a:rPr lang="fr-FR" sz="1200" u="sng" dirty="0">
                <a:solidFill>
                  <a:srgbClr val="63003C"/>
                </a:solidFill>
                <a:latin typeface="Segoe UI"/>
                <a:cs typeface="Segoe UI"/>
              </a:rPr>
              <a:t>Se former au développement durable</a:t>
            </a:r>
            <a:endParaRPr dirty="0"/>
          </a:p>
          <a:p>
            <a:pPr marL="192881" indent="-192881" algn="just">
              <a:lnSpc>
                <a:spcPct val="114999"/>
              </a:lnSpc>
              <a:buClr>
                <a:srgbClr val="63003C"/>
              </a:buClr>
              <a:buFont typeface="Calibri"/>
              <a:buChar char="→"/>
              <a:defRPr/>
            </a:pPr>
            <a:r>
              <a:rPr lang="fr-FR" sz="1200" u="sng" dirty="0">
                <a:solidFill>
                  <a:srgbClr val="63003C"/>
                </a:solidFill>
                <a:latin typeface="Segoe UI"/>
                <a:cs typeface="Segoe UI"/>
              </a:rPr>
              <a:t>Se former à l'animation d'un collectif professionnel, à la prévention des risques psychosociaux, des violences sexistes et sexuelles, des harcèlements et des discriminations</a:t>
            </a:r>
            <a:endParaRPr lang="fr-FR" sz="1200" dirty="0">
              <a:solidFill>
                <a:srgbClr val="63003C"/>
              </a:solidFill>
              <a:latin typeface="Segoe UI"/>
              <a:cs typeface="Segoe UI"/>
            </a:endParaRPr>
          </a:p>
          <a:p>
            <a:pPr algn="just">
              <a:lnSpc>
                <a:spcPct val="114999"/>
              </a:lnSpc>
              <a:buClr>
                <a:srgbClr val="63003C"/>
              </a:buClr>
              <a:defRPr/>
            </a:pPr>
            <a:endParaRPr lang="fr-FR" sz="1200" dirty="0">
              <a:solidFill>
                <a:srgbClr val="63003C"/>
              </a:solidFill>
              <a:latin typeface="Segoe UI"/>
              <a:cs typeface="Segoe UI"/>
            </a:endParaRPr>
          </a:p>
          <a:p>
            <a:pPr algn="just">
              <a:lnSpc>
                <a:spcPct val="114999"/>
              </a:lnSpc>
              <a:buClr>
                <a:srgbClr val="63003C"/>
              </a:buClr>
              <a:defRPr/>
            </a:pPr>
            <a:r>
              <a:rPr lang="fr-FR" sz="1200" u="sng" dirty="0">
                <a:solidFill>
                  <a:srgbClr val="63003C"/>
                </a:solidFill>
                <a:latin typeface="Segoe UI"/>
                <a:cs typeface="Segoe UI"/>
              </a:rPr>
              <a:t>Formations obligatoires</a:t>
            </a:r>
            <a:r>
              <a:rPr lang="fr-FR" sz="1200" dirty="0">
                <a:solidFill>
                  <a:srgbClr val="63003C"/>
                </a:solidFill>
                <a:latin typeface="Segoe UI"/>
                <a:cs typeface="Segoe UI"/>
              </a:rPr>
              <a:t>: il est nécessaire de valider au moins une formation d’au moins un point de formation dans chacune de ces 4 catégories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667C2A-3198-404E-9418-8821B2E4820B}"/>
              </a:ext>
            </a:extLst>
          </p:cNvPr>
          <p:cNvSpPr>
            <a:spLocks noGrp="1"/>
          </p:cNvSpPr>
          <p:nvPr>
            <p:ph type="title"/>
          </p:nvPr>
        </p:nvSpPr>
        <p:spPr/>
        <p:txBody>
          <a:bodyPr>
            <a:normAutofit/>
          </a:bodyPr>
          <a:lstStyle/>
          <a:p>
            <a:r>
              <a:rPr lang="fr-FR" sz="4000" b="1" dirty="0"/>
              <a:t>Formations obligatoires</a:t>
            </a:r>
          </a:p>
        </p:txBody>
      </p:sp>
      <p:sp>
        <p:nvSpPr>
          <p:cNvPr id="3" name="Espace réservé du contenu 2">
            <a:extLst>
              <a:ext uri="{FF2B5EF4-FFF2-40B4-BE49-F238E27FC236}">
                <a16:creationId xmlns:a16="http://schemas.microsoft.com/office/drawing/2014/main" id="{DB852C69-C000-4A1E-B5DF-77394277A8AE}"/>
              </a:ext>
            </a:extLst>
          </p:cNvPr>
          <p:cNvSpPr>
            <a:spLocks noGrp="1"/>
          </p:cNvSpPr>
          <p:nvPr>
            <p:ph idx="1"/>
          </p:nvPr>
        </p:nvSpPr>
        <p:spPr>
          <a:xfrm>
            <a:off x="670420" y="1590733"/>
            <a:ext cx="10515600" cy="4351338"/>
          </a:xfrm>
        </p:spPr>
        <p:txBody>
          <a:bodyPr>
            <a:normAutofit fontScale="92500" lnSpcReduction="20000"/>
          </a:bodyPr>
          <a:lstStyle/>
          <a:p>
            <a:pPr marL="192024" rtl="0" latinLnBrk="0">
              <a:lnSpc>
                <a:spcPct val="115000"/>
              </a:lnSpc>
              <a:spcBef>
                <a:spcPts val="0"/>
              </a:spcBef>
              <a:spcAft>
                <a:spcPts val="0"/>
              </a:spcAft>
            </a:pPr>
            <a:r>
              <a:rPr lang="fr-FR" sz="2000" dirty="0">
                <a:solidFill>
                  <a:srgbClr val="660033"/>
                </a:solidFill>
                <a:effectLst/>
              </a:rPr>
              <a:t>Se former à l’éthique de la recherche et l’intégrité scientifique</a:t>
            </a:r>
          </a:p>
          <a:p>
            <a:pPr marL="0" indent="0" rtl="0" latinLnBrk="0">
              <a:lnSpc>
                <a:spcPct val="115000"/>
              </a:lnSpc>
              <a:spcBef>
                <a:spcPts val="0"/>
              </a:spcBef>
              <a:spcAft>
                <a:spcPts val="0"/>
              </a:spcAft>
              <a:buNone/>
            </a:pPr>
            <a:endParaRPr lang="fr-FR" sz="2000" dirty="0">
              <a:solidFill>
                <a:srgbClr val="660033"/>
              </a:solidFill>
              <a:effectLst/>
            </a:endParaRPr>
          </a:p>
          <a:p>
            <a:pPr>
              <a:lnSpc>
                <a:spcPct val="115000"/>
              </a:lnSpc>
              <a:spcBef>
                <a:spcPts val="0"/>
              </a:spcBef>
              <a:spcAft>
                <a:spcPts val="563"/>
              </a:spcAft>
            </a:pPr>
            <a:r>
              <a:rPr lang="fr-FR" sz="2000" dirty="0">
                <a:solidFill>
                  <a:srgbClr val="660033"/>
                </a:solidFill>
                <a:effectLst/>
              </a:rPr>
              <a:t>Se former à la science ouverte et aux données de la recherche</a:t>
            </a:r>
          </a:p>
          <a:p>
            <a:pPr marL="0" indent="0">
              <a:lnSpc>
                <a:spcPct val="115000"/>
              </a:lnSpc>
              <a:spcBef>
                <a:spcPts val="0"/>
              </a:spcBef>
              <a:spcAft>
                <a:spcPts val="563"/>
              </a:spcAft>
              <a:buNone/>
            </a:pPr>
            <a:endParaRPr lang="fr-FR" sz="2000" dirty="0">
              <a:solidFill>
                <a:srgbClr val="660033"/>
              </a:solidFill>
              <a:effectLst/>
            </a:endParaRPr>
          </a:p>
          <a:p>
            <a:pPr>
              <a:lnSpc>
                <a:spcPct val="115000"/>
              </a:lnSpc>
              <a:spcBef>
                <a:spcPts val="0"/>
              </a:spcBef>
              <a:spcAft>
                <a:spcPts val="563"/>
              </a:spcAft>
            </a:pPr>
            <a:r>
              <a:rPr lang="fr-FR" sz="2000" dirty="0">
                <a:solidFill>
                  <a:srgbClr val="660033"/>
                </a:solidFill>
                <a:effectLst/>
              </a:rPr>
              <a:t>Se former au développement durable</a:t>
            </a:r>
          </a:p>
          <a:p>
            <a:pPr marL="0" indent="0">
              <a:lnSpc>
                <a:spcPct val="115000"/>
              </a:lnSpc>
              <a:spcBef>
                <a:spcPts val="0"/>
              </a:spcBef>
              <a:spcAft>
                <a:spcPts val="563"/>
              </a:spcAft>
              <a:buNone/>
            </a:pPr>
            <a:endParaRPr lang="fr-FR" sz="2000" dirty="0">
              <a:solidFill>
                <a:srgbClr val="660033"/>
              </a:solidFill>
              <a:effectLst/>
            </a:endParaRPr>
          </a:p>
          <a:p>
            <a:pPr marL="192024" rtl="0" latinLnBrk="0">
              <a:lnSpc>
                <a:spcPct val="115000"/>
              </a:lnSpc>
              <a:spcBef>
                <a:spcPts val="0"/>
              </a:spcBef>
              <a:spcAft>
                <a:spcPts val="0"/>
              </a:spcAft>
            </a:pPr>
            <a:r>
              <a:rPr lang="fr-FR" sz="2000" dirty="0">
                <a:solidFill>
                  <a:srgbClr val="660033"/>
                </a:solidFill>
                <a:effectLst/>
              </a:rPr>
              <a:t>Se former à l'animation d'un collectif professionnel à la prévention des violences sexistes et sexuelles (pour les risques psychosociaux, des harcèlements et des discriminations il existe d'autres modules mais pas obligatoires)</a:t>
            </a:r>
          </a:p>
          <a:p>
            <a:pPr marL="0" indent="0" rtl="0" latinLnBrk="0">
              <a:lnSpc>
                <a:spcPct val="115000"/>
              </a:lnSpc>
              <a:spcBef>
                <a:spcPts val="0"/>
              </a:spcBef>
              <a:spcAft>
                <a:spcPts val="0"/>
              </a:spcAft>
              <a:buNone/>
            </a:pPr>
            <a:endParaRPr lang="fr-FR" sz="2000" dirty="0">
              <a:solidFill>
                <a:srgbClr val="660033"/>
              </a:solidFill>
              <a:effectLst/>
            </a:endParaRPr>
          </a:p>
          <a:p>
            <a:pPr>
              <a:lnSpc>
                <a:spcPct val="115000"/>
              </a:lnSpc>
              <a:spcBef>
                <a:spcPts val="0"/>
              </a:spcBef>
            </a:pPr>
            <a:r>
              <a:rPr lang="fr-FR" sz="2000" dirty="0">
                <a:solidFill>
                  <a:srgbClr val="660033"/>
                </a:solidFill>
              </a:rPr>
              <a:t>présentation (orale et/ou poster) à la journée de l'école doctorale (JED)</a:t>
            </a:r>
          </a:p>
          <a:p>
            <a:pPr marL="0" indent="0">
              <a:lnSpc>
                <a:spcPct val="115000"/>
              </a:lnSpc>
              <a:spcBef>
                <a:spcPts val="0"/>
              </a:spcBef>
              <a:buNone/>
            </a:pPr>
            <a:endParaRPr lang="fr-FR" sz="2000" dirty="0">
              <a:solidFill>
                <a:srgbClr val="660033"/>
              </a:solidFill>
              <a:effectLst/>
            </a:endParaRPr>
          </a:p>
          <a:p>
            <a:pPr marL="0" indent="0">
              <a:buNone/>
            </a:pPr>
            <a:r>
              <a:rPr lang="fr-FR" sz="1300" b="1" u="sng" dirty="0"/>
              <a:t>Informations et procédures sur les formations et activités doctorales</a:t>
            </a:r>
            <a:r>
              <a:rPr lang="fr-FR" sz="1300" u="sng" dirty="0"/>
              <a:t> </a:t>
            </a:r>
            <a:r>
              <a:rPr lang="fr-FR" sz="1300" dirty="0"/>
              <a:t>: https://www.universite-paris-saclay.fr/recherche/doctorat-et-hdr/sinscrire-aux-formations-et-activites-doctorales-complementaires</a:t>
            </a:r>
          </a:p>
        </p:txBody>
      </p:sp>
    </p:spTree>
    <p:extLst>
      <p:ext uri="{BB962C8B-B14F-4D97-AF65-F5344CB8AC3E}">
        <p14:creationId xmlns:p14="http://schemas.microsoft.com/office/powerpoint/2010/main" val="415094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1485540" y="492353"/>
            <a:ext cx="10177131" cy="562074"/>
          </a:xfrm>
        </p:spPr>
        <p:txBody>
          <a:bodyPr>
            <a:normAutofit/>
          </a:bodyPr>
          <a:lstStyle/>
          <a:p>
            <a:pPr>
              <a:defRPr/>
            </a:pPr>
            <a:r>
              <a:rPr lang="fr-FR">
                <a:solidFill>
                  <a:srgbClr val="63003C"/>
                </a:solidFill>
              </a:rPr>
              <a:t>Orientations pour l’attribution de points</a:t>
            </a:r>
            <a:endParaRPr/>
          </a:p>
        </p:txBody>
      </p:sp>
      <p:sp>
        <p:nvSpPr>
          <p:cNvPr id="3" name="Espace réservé du contenu 2"/>
          <p:cNvSpPr>
            <a:spLocks noGrp="1"/>
          </p:cNvSpPr>
          <p:nvPr>
            <p:ph idx="1"/>
          </p:nvPr>
        </p:nvSpPr>
        <p:spPr bwMode="auto">
          <a:xfrm>
            <a:off x="1553122" y="1611229"/>
            <a:ext cx="9434100" cy="4467354"/>
          </a:xfrm>
        </p:spPr>
        <p:txBody>
          <a:bodyPr>
            <a:noAutofit/>
          </a:bodyPr>
          <a:lstStyle/>
          <a:p>
            <a:pPr marL="0" indent="0">
              <a:lnSpc>
                <a:spcPct val="124000"/>
              </a:lnSpc>
              <a:buNone/>
              <a:defRPr/>
            </a:pPr>
            <a:r>
              <a:rPr lang="fr-FR" sz="2000" b="1" dirty="0">
                <a:solidFill>
                  <a:srgbClr val="000000"/>
                </a:solidFill>
              </a:rPr>
              <a:t>1. Cycles de séminaires doctoraux, écoles thématiques, formations scientifiques </a:t>
            </a:r>
            <a:endParaRPr lang="fr-FR" sz="2000" dirty="0">
              <a:solidFill>
                <a:srgbClr val="000000"/>
              </a:solidFill>
            </a:endParaRPr>
          </a:p>
          <a:p>
            <a:pPr marL="0" indent="0">
              <a:lnSpc>
                <a:spcPct val="124000"/>
              </a:lnSpc>
              <a:buNone/>
              <a:defRPr/>
            </a:pPr>
            <a:endParaRPr lang="fr-FR" sz="2000" dirty="0">
              <a:solidFill>
                <a:srgbClr val="000000"/>
              </a:solidFill>
            </a:endParaRPr>
          </a:p>
          <a:p>
            <a:pPr>
              <a:lnSpc>
                <a:spcPct val="124000"/>
              </a:lnSpc>
              <a:defRPr/>
            </a:pPr>
            <a:r>
              <a:rPr lang="fr-FR" sz="2000" dirty="0">
                <a:solidFill>
                  <a:srgbClr val="000000"/>
                </a:solidFill>
              </a:rPr>
              <a:t>5 heures de cours = 1 point avec un maximum de 5 points par formation. </a:t>
            </a:r>
          </a:p>
          <a:p>
            <a:pPr marL="0" indent="0">
              <a:lnSpc>
                <a:spcPct val="124000"/>
              </a:lnSpc>
              <a:buNone/>
              <a:defRPr/>
            </a:pPr>
            <a:r>
              <a:rPr lang="fr-FR" sz="2000" dirty="0">
                <a:solidFill>
                  <a:srgbClr val="000000"/>
                </a:solidFill>
              </a:rPr>
              <a:t>Cela prend en compte que ces activités nécessitent du travail personnel. </a:t>
            </a:r>
            <a:endParaRPr dirty="0"/>
          </a:p>
          <a:p>
            <a:pPr marL="0" indent="0">
              <a:lnSpc>
                <a:spcPct val="124000"/>
              </a:lnSpc>
              <a:buNone/>
              <a:defRPr/>
            </a:pPr>
            <a:r>
              <a:rPr lang="fr-FR" sz="2000" dirty="0">
                <a:solidFill>
                  <a:srgbClr val="000000"/>
                </a:solidFill>
              </a:rPr>
              <a:t>D’une manière générale, 1 h de cours = 5h de travail. Cela représente </a:t>
            </a:r>
            <a:r>
              <a:rPr lang="fr-FR" sz="2000" i="1" dirty="0">
                <a:solidFill>
                  <a:srgbClr val="000000"/>
                </a:solidFill>
              </a:rPr>
              <a:t>in fine</a:t>
            </a:r>
            <a:r>
              <a:rPr lang="fr-FR" sz="2000" dirty="0">
                <a:solidFill>
                  <a:srgbClr val="000000"/>
                </a:solidFill>
              </a:rPr>
              <a:t> beaucoup plus d’investissement que le nombre d’heures indiqué</a:t>
            </a:r>
          </a:p>
          <a:p>
            <a:pPr marL="0" indent="0">
              <a:lnSpc>
                <a:spcPct val="124000"/>
              </a:lnSpc>
              <a:buNone/>
              <a:defRPr/>
            </a:pPr>
            <a:endParaRPr lang="fr-FR" sz="2000" dirty="0">
              <a:solidFill>
                <a:srgbClr val="000000"/>
              </a:solidFill>
            </a:endParaRPr>
          </a:p>
          <a:p>
            <a:pPr>
              <a:lnSpc>
                <a:spcPct val="124000"/>
              </a:lnSpc>
              <a:defRPr/>
            </a:pPr>
            <a:r>
              <a:rPr lang="fr-FR" sz="2000" dirty="0">
                <a:solidFill>
                  <a:srgbClr val="000000"/>
                </a:solidFill>
              </a:rPr>
              <a:t>1 journée de congrès ou école thématique = 1 point de formation</a:t>
            </a:r>
            <a:endParaRPr lang="fr-FR" sz="2000" dirty="0"/>
          </a:p>
          <a:p>
            <a:pPr marL="0" indent="0">
              <a:lnSpc>
                <a:spcPct val="124000"/>
              </a:lnSpc>
              <a:buNone/>
              <a:defRPr/>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1790341" y="474935"/>
            <a:ext cx="10177131" cy="562074"/>
          </a:xfrm>
        </p:spPr>
        <p:txBody>
          <a:bodyPr>
            <a:normAutofit/>
          </a:bodyPr>
          <a:lstStyle/>
          <a:p>
            <a:pPr>
              <a:defRPr/>
            </a:pPr>
            <a:r>
              <a:rPr lang="fr-FR">
                <a:solidFill>
                  <a:srgbClr val="63003C"/>
                </a:solidFill>
              </a:rPr>
              <a:t>Orientations pour l’attribution de point</a:t>
            </a:r>
            <a:endParaRPr/>
          </a:p>
        </p:txBody>
      </p:sp>
      <p:sp>
        <p:nvSpPr>
          <p:cNvPr id="3" name="Espace réservé du contenu 2"/>
          <p:cNvSpPr>
            <a:spLocks noGrp="1"/>
          </p:cNvSpPr>
          <p:nvPr>
            <p:ph idx="1"/>
          </p:nvPr>
        </p:nvSpPr>
        <p:spPr bwMode="auto">
          <a:xfrm>
            <a:off x="1999347" y="1730734"/>
            <a:ext cx="8368937" cy="3868875"/>
          </a:xfrm>
        </p:spPr>
        <p:txBody>
          <a:bodyPr>
            <a:noAutofit/>
          </a:bodyPr>
          <a:lstStyle/>
          <a:p>
            <a:pPr marL="0" indent="0" algn="ctr">
              <a:lnSpc>
                <a:spcPct val="134000"/>
              </a:lnSpc>
              <a:buNone/>
              <a:defRPr/>
            </a:pPr>
            <a:r>
              <a:rPr lang="fr-FR" sz="2000" b="1">
                <a:solidFill>
                  <a:srgbClr val="000000"/>
                </a:solidFill>
              </a:rPr>
              <a:t>2. Les formations méthodologiques et formations transverses</a:t>
            </a:r>
            <a:endParaRPr/>
          </a:p>
          <a:p>
            <a:pPr marL="0" indent="0" algn="ctr">
              <a:lnSpc>
                <a:spcPct val="134000"/>
              </a:lnSpc>
              <a:buNone/>
              <a:defRPr/>
            </a:pPr>
            <a:endParaRPr lang="fr-FR" sz="2000">
              <a:solidFill>
                <a:srgbClr val="000000"/>
              </a:solidFill>
            </a:endParaRPr>
          </a:p>
          <a:p>
            <a:pPr marL="0" indent="0">
              <a:lnSpc>
                <a:spcPct val="134000"/>
              </a:lnSpc>
              <a:buNone/>
              <a:defRPr/>
            </a:pPr>
            <a:r>
              <a:rPr lang="fr-FR" sz="2000">
                <a:solidFill>
                  <a:srgbClr val="000000"/>
                </a:solidFill>
              </a:rPr>
              <a:t>Nécessitent au moins 6-7 h de formation pour 1 point avec un maximum de 3 points par formation. </a:t>
            </a:r>
            <a:endParaRPr/>
          </a:p>
          <a:p>
            <a:pPr marL="0" indent="0">
              <a:lnSpc>
                <a:spcPct val="134000"/>
              </a:lnSpc>
              <a:buNone/>
              <a:defRPr/>
            </a:pPr>
            <a:r>
              <a:rPr lang="fr-FR" sz="2000">
                <a:solidFill>
                  <a:srgbClr val="000000"/>
                </a:solidFill>
              </a:rPr>
              <a:t>Ces formations doivent proposer du « cours » et aussi de la pratique. </a:t>
            </a:r>
            <a:endParaRPr/>
          </a:p>
          <a:p>
            <a:pPr marL="0" indent="0">
              <a:lnSpc>
                <a:spcPct val="134000"/>
              </a:lnSpc>
              <a:buNone/>
              <a:defRPr/>
            </a:pPr>
            <a:r>
              <a:rPr lang="fr-FR" sz="2000">
                <a:solidFill>
                  <a:srgbClr val="000000"/>
                </a:solidFill>
              </a:rPr>
              <a:t>Cette attribution prend en compte que ces formations nécessitent moins de travail personnel pour le doctorant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normAutofit/>
          </a:bodyPr>
          <a:lstStyle/>
          <a:p>
            <a:pPr>
              <a:defRPr/>
            </a:pPr>
            <a:r>
              <a:rPr lang="fr-FR">
                <a:solidFill>
                  <a:srgbClr val="63003C"/>
                </a:solidFill>
              </a:rPr>
              <a:t>Orientations pour l’attribution de point</a:t>
            </a:r>
            <a:endParaRPr/>
          </a:p>
        </p:txBody>
      </p:sp>
      <p:sp>
        <p:nvSpPr>
          <p:cNvPr id="3" name="Espace réservé du contenu 2"/>
          <p:cNvSpPr>
            <a:spLocks noGrp="1"/>
          </p:cNvSpPr>
          <p:nvPr>
            <p:ph idx="1"/>
          </p:nvPr>
        </p:nvSpPr>
        <p:spPr bwMode="auto">
          <a:xfrm>
            <a:off x="1051019" y="1342107"/>
            <a:ext cx="9662419" cy="4762601"/>
          </a:xfrm>
        </p:spPr>
        <p:txBody>
          <a:bodyPr>
            <a:normAutofit fontScale="92500" lnSpcReduction="20000"/>
          </a:bodyPr>
          <a:lstStyle/>
          <a:p>
            <a:pPr marL="0" indent="0" algn="ctr">
              <a:lnSpc>
                <a:spcPct val="113999"/>
              </a:lnSpc>
              <a:buNone/>
              <a:defRPr/>
            </a:pPr>
            <a:r>
              <a:rPr lang="fr-FR" b="1">
                <a:solidFill>
                  <a:srgbClr val="000000"/>
                </a:solidFill>
              </a:rPr>
              <a:t>3. Anglais</a:t>
            </a:r>
            <a:endParaRPr/>
          </a:p>
          <a:p>
            <a:pPr>
              <a:lnSpc>
                <a:spcPct val="113999"/>
              </a:lnSpc>
              <a:defRPr/>
            </a:pPr>
            <a:r>
              <a:rPr lang="fr-FR" u="sng">
                <a:solidFill>
                  <a:srgbClr val="000000"/>
                </a:solidFill>
              </a:rPr>
              <a:t>TOEIC/Anglais de base</a:t>
            </a:r>
            <a:r>
              <a:rPr lang="fr-FR">
                <a:solidFill>
                  <a:srgbClr val="000000"/>
                </a:solidFill>
              </a:rPr>
              <a:t>: ces formations n’attribuent pas de point. Les cours d’anglais restent proposés mais ne sont pas considéré comme de la formation doctorale. L’acquisition des bases de l’anglais devrait être vérifiée lors de l’admission en doctorat.</a:t>
            </a:r>
            <a:endParaRPr/>
          </a:p>
          <a:p>
            <a:pPr>
              <a:lnSpc>
                <a:spcPct val="113999"/>
              </a:lnSpc>
              <a:defRPr/>
            </a:pPr>
            <a:r>
              <a:rPr lang="fr-FR" u="sng">
                <a:solidFill>
                  <a:srgbClr val="000000"/>
                </a:solidFill>
              </a:rPr>
              <a:t>Les cours de communication scientifique en anglais </a:t>
            </a:r>
            <a:r>
              <a:rPr lang="fr-FR">
                <a:solidFill>
                  <a:srgbClr val="000000"/>
                </a:solidFill>
              </a:rPr>
              <a:t>(méthodes pour l’écriture d’articles, présenter ses travaux en anglais en conférence, vocabulaire technique et scientifique…): des points sont attribués. </a:t>
            </a:r>
            <a:endParaRPr/>
          </a:p>
          <a:p>
            <a:pPr>
              <a:lnSpc>
                <a:spcPct val="113999"/>
              </a:lnSpc>
              <a:defRPr/>
            </a:pPr>
            <a:r>
              <a:rPr lang="fr-FR" u="sng">
                <a:solidFill>
                  <a:srgbClr val="000000"/>
                </a:solidFill>
              </a:rPr>
              <a:t>Les cours donnés en anglais </a:t>
            </a:r>
            <a:r>
              <a:rPr lang="fr-FR">
                <a:solidFill>
                  <a:srgbClr val="000000"/>
                </a:solidFill>
              </a:rPr>
              <a:t>(séminaires doctoraux en anglais par exemple…): Des points peuvent être attribués dans la catégorie des formations qui « Favorisent l’ouverture internationale ».</a:t>
            </a:r>
            <a:endParaRPr/>
          </a:p>
          <a:p>
            <a:pPr marL="0" indent="0">
              <a:lnSpc>
                <a:spcPct val="113999"/>
              </a:lnSpc>
              <a:buNone/>
              <a:defRPr/>
            </a:pPr>
            <a:endParaRPr lang="fr-FR">
              <a:solidFill>
                <a:srgbClr val="000000"/>
              </a:solidFill>
            </a:endParaRPr>
          </a:p>
          <a:p>
            <a:pPr marL="0" indent="0">
              <a:lnSpc>
                <a:spcPct val="113999"/>
              </a:lnSpc>
              <a:buNone/>
              <a:defRPr/>
            </a:pPr>
            <a:endParaRPr lang="fr-FR">
              <a:solidFill>
                <a:srgbClr val="000000"/>
              </a:solidFill>
            </a:endParaRPr>
          </a:p>
          <a:p>
            <a:pPr marL="0" indent="0">
              <a:lnSpc>
                <a:spcPct val="113999"/>
              </a:lnSpc>
              <a:buNone/>
              <a:defRPr/>
            </a:pPr>
            <a:endParaRPr lang="fr-FR">
              <a:solidFill>
                <a:srgbClr val="000000"/>
              </a:solidFill>
            </a:endParaRPr>
          </a:p>
          <a:p>
            <a:pPr marL="0" indent="0">
              <a:lnSpc>
                <a:spcPct val="113999"/>
              </a:lnSpc>
              <a:buNone/>
              <a:defRPr/>
            </a:pPr>
            <a:endParaRPr lang="fr-FR">
              <a:solidFill>
                <a:srgbClr val="000000"/>
              </a:solidFill>
            </a:endParaRPr>
          </a:p>
          <a:p>
            <a:pPr>
              <a:lnSpc>
                <a:spcPct val="113999"/>
              </a:lnSpc>
              <a:defRPr/>
            </a:pPr>
            <a:endParaRPr lang="fr-F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2051070" y="339125"/>
            <a:ext cx="8089860" cy="812290"/>
          </a:xfrm>
        </p:spPr>
        <p:txBody>
          <a:bodyPr>
            <a:normAutofit fontScale="90000"/>
          </a:bodyPr>
          <a:lstStyle/>
          <a:p>
            <a:pPr algn="ctr">
              <a:defRPr/>
            </a:pPr>
            <a:r>
              <a:rPr lang="fr-FR">
                <a:solidFill>
                  <a:srgbClr val="63003C"/>
                </a:solidFill>
              </a:rPr>
              <a:t>Module « Agir contre les violences sexistes et sexuelles »</a:t>
            </a:r>
            <a:endParaRPr/>
          </a:p>
        </p:txBody>
      </p:sp>
      <p:sp>
        <p:nvSpPr>
          <p:cNvPr id="3" name="Espace réservé du contenu 2"/>
          <p:cNvSpPr>
            <a:spLocks noGrp="1"/>
          </p:cNvSpPr>
          <p:nvPr>
            <p:ph idx="1"/>
          </p:nvPr>
        </p:nvSpPr>
        <p:spPr bwMode="auto">
          <a:xfrm>
            <a:off x="1393372" y="1478417"/>
            <a:ext cx="9213668" cy="4801966"/>
          </a:xfrm>
        </p:spPr>
        <p:txBody>
          <a:bodyPr>
            <a:normAutofit fontScale="92500"/>
          </a:bodyPr>
          <a:lstStyle/>
          <a:p>
            <a:pPr marL="0" indent="0" algn="just">
              <a:lnSpc>
                <a:spcPct val="113999"/>
              </a:lnSpc>
              <a:spcAft>
                <a:spcPts val="100"/>
              </a:spcAft>
              <a:buNone/>
              <a:defRPr/>
            </a:pPr>
            <a:r>
              <a:rPr lang="fr-FR" sz="2200" dirty="0">
                <a:solidFill>
                  <a:srgbClr val="000000"/>
                </a:solidFill>
              </a:rPr>
              <a:t>Le module « Agir contre les violences sexistes et sexuelles » fait partie de la formation « Veiller à la qualité de vie au travail : identifier et prévenir les violences sexistes et sexuelles, les discriminations et les risques psychosociaux » qui regroupe 3 modules.</a:t>
            </a:r>
            <a:endParaRPr dirty="0"/>
          </a:p>
          <a:p>
            <a:pPr marL="0" indent="0" algn="just">
              <a:lnSpc>
                <a:spcPct val="113999"/>
              </a:lnSpc>
              <a:spcAft>
                <a:spcPts val="100"/>
              </a:spcAft>
              <a:buNone/>
              <a:defRPr/>
            </a:pPr>
            <a:r>
              <a:rPr lang="fr-FR" sz="2200" dirty="0">
                <a:solidFill>
                  <a:srgbClr val="000000"/>
                </a:solidFill>
              </a:rPr>
              <a:t>Il permet de valider l’obligation de formation de la catégorie « Se former à l'animation d'un collectif professionnel, à la prévention des risques psychosociaux, des violences sexistes et sexuelles, des harcèlements et des discriminations »</a:t>
            </a:r>
            <a:endParaRPr dirty="0"/>
          </a:p>
          <a:p>
            <a:pPr marL="0" indent="0" algn="just">
              <a:lnSpc>
                <a:spcPct val="113999"/>
              </a:lnSpc>
              <a:spcAft>
                <a:spcPts val="100"/>
              </a:spcAft>
              <a:buNone/>
              <a:defRPr/>
            </a:pPr>
            <a:r>
              <a:rPr lang="fr-FR" sz="2200" b="1" dirty="0">
                <a:solidFill>
                  <a:srgbClr val="000000"/>
                </a:solidFill>
              </a:rPr>
              <a:t>Nous vous invitons à suivre les 3 cours, </a:t>
            </a:r>
            <a:r>
              <a:rPr lang="fr-FR" sz="2200" dirty="0">
                <a:solidFill>
                  <a:srgbClr val="000000"/>
                </a:solidFill>
              </a:rPr>
              <a:t>mais seul le certificat du module « Agir contre les violences sexistes et sexuelles » est à déposer sur votre espace personnel. </a:t>
            </a:r>
            <a:endParaRPr dirty="0"/>
          </a:p>
          <a:p>
            <a:pPr marL="0" indent="0">
              <a:lnSpc>
                <a:spcPct val="113999"/>
              </a:lnSpc>
              <a:spcAft>
                <a:spcPts val="100"/>
              </a:spcAft>
              <a:buNone/>
              <a:defRPr/>
            </a:pPr>
            <a:r>
              <a:rPr lang="fr-FR" sz="2200" dirty="0">
                <a:solidFill>
                  <a:srgbClr val="000000"/>
                </a:solidFill>
              </a:rPr>
              <a:t>Le dépôt du certificat « VSS » est suffisant pour valider l’obligation de formation.</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1796128" y="385011"/>
            <a:ext cx="8305341" cy="5669280"/>
          </a:xfrm>
        </p:spPr>
        <p:txBody>
          <a:bodyPr/>
          <a:lstStyle/>
          <a:p>
            <a:pPr>
              <a:defRPr/>
            </a:pPr>
            <a:br>
              <a:rPr lang="fr-FR"/>
            </a:br>
            <a:endParaRPr lang="fr-FR"/>
          </a:p>
        </p:txBody>
      </p:sp>
      <p:sp>
        <p:nvSpPr>
          <p:cNvPr id="3" name="Rectangle à coins arrondis 2"/>
          <p:cNvSpPr/>
          <p:nvPr/>
        </p:nvSpPr>
        <p:spPr bwMode="auto">
          <a:xfrm>
            <a:off x="2857728" y="400251"/>
            <a:ext cx="6465556" cy="914400"/>
          </a:xfrm>
          <a:prstGeom prst="roundRect">
            <a:avLst>
              <a:gd name="adj"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t>Veiller à la qualité de vie au travail : identifier et prévenir les violences sexistes et sexuelles, les discriminations et les risques psychosociaux</a:t>
            </a:r>
            <a:endParaRPr/>
          </a:p>
        </p:txBody>
      </p:sp>
      <p:sp>
        <p:nvSpPr>
          <p:cNvPr id="4" name="Rectangle à coins arrondis 3"/>
          <p:cNvSpPr/>
          <p:nvPr/>
        </p:nvSpPr>
        <p:spPr bwMode="auto">
          <a:xfrm>
            <a:off x="4753505" y="2587593"/>
            <a:ext cx="2673976" cy="1686024"/>
          </a:xfrm>
          <a:prstGeom prst="roundRect">
            <a:avLst>
              <a:gd name="adj"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t>Comprendre et prévenir les discriminations - Formation MENTOR</a:t>
            </a:r>
            <a:endParaRPr/>
          </a:p>
        </p:txBody>
      </p:sp>
      <p:sp>
        <p:nvSpPr>
          <p:cNvPr id="5" name="Rectangle à coins arrondis 4"/>
          <p:cNvSpPr/>
          <p:nvPr/>
        </p:nvSpPr>
        <p:spPr bwMode="auto">
          <a:xfrm>
            <a:off x="7710882" y="2657374"/>
            <a:ext cx="2673976" cy="1665170"/>
          </a:xfrm>
          <a:prstGeom prst="roundRect">
            <a:avLst>
              <a:gd name="adj"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t>Des risques psychosociaux vers la santé mentale en entreprise - Formation Fun MOOC</a:t>
            </a:r>
            <a:endParaRPr/>
          </a:p>
        </p:txBody>
      </p:sp>
      <p:sp>
        <p:nvSpPr>
          <p:cNvPr id="6" name="Rectangle à coins arrondis 5"/>
          <p:cNvSpPr/>
          <p:nvPr/>
        </p:nvSpPr>
        <p:spPr bwMode="auto">
          <a:xfrm>
            <a:off x="1796128" y="2608447"/>
            <a:ext cx="2673976" cy="1665170"/>
          </a:xfrm>
          <a:prstGeom prst="roundRect">
            <a:avLst>
              <a:gd name="adj"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t>Agir contre les violences sexistes et sexuelles - formation Université Paris-Saclay</a:t>
            </a:r>
            <a:endParaRPr/>
          </a:p>
        </p:txBody>
      </p:sp>
      <p:sp>
        <p:nvSpPr>
          <p:cNvPr id="8" name="Flèche vers le bas 7"/>
          <p:cNvSpPr/>
          <p:nvPr/>
        </p:nvSpPr>
        <p:spPr bwMode="auto">
          <a:xfrm>
            <a:off x="5848177" y="1448603"/>
            <a:ext cx="484632" cy="943276"/>
          </a:xfrm>
          <a:prstGeom prst="downArrow">
            <a:avLst>
              <a:gd name="adj1" fmla="val 5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9" name="Ellipse 8"/>
          <p:cNvSpPr/>
          <p:nvPr/>
        </p:nvSpPr>
        <p:spPr bwMode="auto">
          <a:xfrm>
            <a:off x="5488913" y="1448604"/>
            <a:ext cx="1251980" cy="53740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t>Inclut</a:t>
            </a:r>
            <a:endParaRPr/>
          </a:p>
        </p:txBody>
      </p:sp>
      <p:sp>
        <p:nvSpPr>
          <p:cNvPr id="10" name="Flèche vers le bas 9"/>
          <p:cNvSpPr/>
          <p:nvPr/>
        </p:nvSpPr>
        <p:spPr bwMode="auto">
          <a:xfrm>
            <a:off x="2890800" y="4273617"/>
            <a:ext cx="484632" cy="548640"/>
          </a:xfrm>
          <a:prstGeom prst="downArrow">
            <a:avLst>
              <a:gd name="adj1" fmla="val 5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1" name="Rectangle à coins arrondis 10"/>
          <p:cNvSpPr/>
          <p:nvPr/>
        </p:nvSpPr>
        <p:spPr bwMode="auto">
          <a:xfrm>
            <a:off x="1796128" y="4975460"/>
            <a:ext cx="2673976" cy="1183907"/>
          </a:xfrm>
          <a:prstGeom prst="roundRect">
            <a:avLst>
              <a:gd name="adj"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t>Certificat ecampus Paris-Saclay à déposer sur ADUM = 1 point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2006534" y="170388"/>
            <a:ext cx="7632848" cy="641840"/>
          </a:xfrm>
        </p:spPr>
        <p:txBody>
          <a:bodyPr>
            <a:normAutofit/>
          </a:bodyPr>
          <a:lstStyle/>
          <a:p>
            <a:pPr algn="ctr">
              <a:defRPr/>
            </a:pPr>
            <a:r>
              <a:rPr lang="fr-FR" sz="2800">
                <a:solidFill>
                  <a:srgbClr val="63003C"/>
                </a:solidFill>
              </a:rPr>
              <a:t>Les Parcours Carrières de docteurs 2023</a:t>
            </a:r>
            <a:endParaRPr/>
          </a:p>
        </p:txBody>
      </p:sp>
      <p:sp>
        <p:nvSpPr>
          <p:cNvPr id="3" name="Espace réservé du contenu 2"/>
          <p:cNvSpPr>
            <a:spLocks noGrp="1"/>
          </p:cNvSpPr>
          <p:nvPr>
            <p:ph idx="1"/>
          </p:nvPr>
        </p:nvSpPr>
        <p:spPr bwMode="auto">
          <a:xfrm>
            <a:off x="2006533" y="989352"/>
            <a:ext cx="7632849" cy="5284033"/>
          </a:xfrm>
        </p:spPr>
        <p:txBody>
          <a:bodyPr>
            <a:normAutofit fontScale="47500" lnSpcReduction="20000"/>
          </a:bodyPr>
          <a:lstStyle/>
          <a:p>
            <a:pPr marL="0" indent="0" algn="ctr">
              <a:buNone/>
              <a:defRPr/>
            </a:pPr>
            <a:r>
              <a:rPr lang="fr-FR" sz="2900">
                <a:solidFill>
                  <a:srgbClr val="000000"/>
                </a:solidFill>
              </a:rPr>
              <a:t>Parcours doctor’preneuriales</a:t>
            </a:r>
          </a:p>
          <a:p>
            <a:pPr marL="0" indent="0" algn="ctr">
              <a:buNone/>
              <a:defRPr/>
            </a:pPr>
            <a:r>
              <a:rPr lang="fr-FR" sz="2900">
                <a:solidFill>
                  <a:srgbClr val="000000"/>
                </a:solidFill>
              </a:rPr>
              <a:t>40 doctorants / an </a:t>
            </a:r>
            <a:endParaRPr/>
          </a:p>
          <a:p>
            <a:pPr>
              <a:defRPr/>
            </a:pPr>
            <a:endParaRPr lang="fr-FR" sz="2900">
              <a:solidFill>
                <a:srgbClr val="000000"/>
              </a:solidFill>
            </a:endParaRPr>
          </a:p>
          <a:p>
            <a:pPr marL="0" indent="0">
              <a:buNone/>
              <a:defRPr/>
            </a:pPr>
            <a:endParaRPr lang="fr-FR" sz="2900">
              <a:solidFill>
                <a:srgbClr val="000000"/>
              </a:solidFill>
            </a:endParaRPr>
          </a:p>
          <a:p>
            <a:pPr marL="0" indent="0" algn="ctr">
              <a:buNone/>
              <a:defRPr/>
            </a:pPr>
            <a:r>
              <a:rPr lang="fr-FR" sz="2900" b="1">
                <a:solidFill>
                  <a:srgbClr val="000000"/>
                </a:solidFill>
              </a:rPr>
              <a:t>Parcours entrepreneuriat deeptech</a:t>
            </a:r>
          </a:p>
          <a:p>
            <a:pPr marL="0" indent="0" algn="ctr">
              <a:buNone/>
              <a:defRPr/>
            </a:pPr>
            <a:r>
              <a:rPr lang="fr-FR" sz="2900">
                <a:solidFill>
                  <a:srgbClr val="000000"/>
                </a:solidFill>
              </a:rPr>
              <a:t>135 doctorants / 1 an</a:t>
            </a:r>
            <a:endParaRPr/>
          </a:p>
          <a:p>
            <a:pPr marL="0" indent="0">
              <a:buNone/>
              <a:defRPr/>
            </a:pPr>
            <a:endParaRPr lang="fr-FR" sz="2900">
              <a:solidFill>
                <a:srgbClr val="000000"/>
              </a:solidFill>
            </a:endParaRPr>
          </a:p>
          <a:p>
            <a:pPr marL="0" indent="0" algn="ctr">
              <a:buNone/>
              <a:defRPr/>
            </a:pPr>
            <a:r>
              <a:rPr lang="fr-FR" sz="2900" b="1">
                <a:solidFill>
                  <a:srgbClr val="000000"/>
                </a:solidFill>
              </a:rPr>
              <a:t>Parcours médiation, communication et journalisme scientifique</a:t>
            </a:r>
            <a:endParaRPr/>
          </a:p>
          <a:p>
            <a:pPr marL="0" indent="0" algn="ctr">
              <a:buNone/>
              <a:defRPr/>
            </a:pPr>
            <a:r>
              <a:rPr lang="fr-FR" sz="2900">
                <a:solidFill>
                  <a:srgbClr val="000000"/>
                </a:solidFill>
              </a:rPr>
              <a:t>231 doctorants </a:t>
            </a:r>
            <a:endParaRPr/>
          </a:p>
          <a:p>
            <a:pPr marL="0" indent="0" algn="ctr">
              <a:buNone/>
              <a:defRPr/>
            </a:pPr>
            <a:endParaRPr lang="fr-FR" sz="2900">
              <a:solidFill>
                <a:srgbClr val="000000"/>
              </a:solidFill>
            </a:endParaRPr>
          </a:p>
          <a:p>
            <a:pPr marL="0" indent="0" algn="ctr">
              <a:buNone/>
              <a:defRPr/>
            </a:pPr>
            <a:r>
              <a:rPr lang="fr-FR" sz="2900" b="1">
                <a:solidFill>
                  <a:srgbClr val="000000"/>
                </a:solidFill>
              </a:rPr>
              <a:t>Parcours valorisation de la recherche</a:t>
            </a:r>
            <a:endParaRPr/>
          </a:p>
          <a:p>
            <a:pPr marL="0" indent="0" algn="ctr">
              <a:buNone/>
              <a:defRPr/>
            </a:pPr>
            <a:r>
              <a:rPr lang="fr-FR" sz="2900">
                <a:solidFill>
                  <a:srgbClr val="000000"/>
                </a:solidFill>
              </a:rPr>
              <a:t>48 doctorants </a:t>
            </a:r>
            <a:endParaRPr/>
          </a:p>
          <a:p>
            <a:pPr marL="0" indent="0" algn="ctr">
              <a:buNone/>
              <a:defRPr/>
            </a:pPr>
            <a:endParaRPr lang="fr-FR" sz="2900">
              <a:solidFill>
                <a:srgbClr val="000000"/>
              </a:solidFill>
            </a:endParaRPr>
          </a:p>
          <a:p>
            <a:pPr marL="0" indent="0" algn="ctr">
              <a:buNone/>
              <a:defRPr/>
            </a:pPr>
            <a:r>
              <a:rPr lang="fr-FR" sz="2900" b="1">
                <a:solidFill>
                  <a:srgbClr val="000000"/>
                </a:solidFill>
              </a:rPr>
              <a:t>Parcours Conseil et expertise</a:t>
            </a:r>
            <a:endParaRPr/>
          </a:p>
          <a:p>
            <a:pPr marL="0" indent="0" algn="ctr">
              <a:buNone/>
              <a:defRPr/>
            </a:pPr>
            <a:r>
              <a:rPr lang="fr-FR" sz="2900">
                <a:solidFill>
                  <a:srgbClr val="000000"/>
                </a:solidFill>
              </a:rPr>
              <a:t>16 doctorants </a:t>
            </a:r>
            <a:endParaRPr/>
          </a:p>
          <a:p>
            <a:pPr marL="0" indent="0" algn="ctr">
              <a:buNone/>
              <a:defRPr/>
            </a:pPr>
            <a:endParaRPr lang="fr-FR" sz="2900">
              <a:solidFill>
                <a:srgbClr val="000000"/>
              </a:solidFill>
            </a:endParaRPr>
          </a:p>
          <a:p>
            <a:pPr marL="0" indent="0" algn="ctr">
              <a:buNone/>
              <a:defRPr/>
            </a:pPr>
            <a:r>
              <a:rPr lang="fr-FR" sz="2900" b="1">
                <a:solidFill>
                  <a:srgbClr val="000000"/>
                </a:solidFill>
              </a:rPr>
              <a:t>Parcours Recherche et Développement en entreprise</a:t>
            </a:r>
            <a:endParaRPr/>
          </a:p>
          <a:p>
            <a:pPr marL="0" indent="0" algn="ctr">
              <a:buNone/>
              <a:defRPr/>
            </a:pPr>
            <a:r>
              <a:rPr lang="fr-FR" sz="2900">
                <a:solidFill>
                  <a:srgbClr val="000000"/>
                </a:solidFill>
              </a:rPr>
              <a:t>Lancement de la nouvelle formule le 18 mars 2024</a:t>
            </a:r>
            <a:endParaRPr lang="fr-FR" sz="1600">
              <a:solidFill>
                <a:srgbClr val="000000"/>
              </a:solidFill>
            </a:endParaRPr>
          </a:p>
          <a:p>
            <a:pPr marL="0" indent="0">
              <a:buNone/>
              <a:defRPr/>
            </a:pPr>
            <a:endParaRPr lang="fr-FR" sz="1400"/>
          </a:p>
        </p:txBody>
      </p:sp>
      <p:sp>
        <p:nvSpPr>
          <p:cNvPr id="4" name="Flèche vers le bas 3"/>
          <p:cNvSpPr/>
          <p:nvPr/>
        </p:nvSpPr>
        <p:spPr bwMode="auto">
          <a:xfrm>
            <a:off x="5748006" y="1514008"/>
            <a:ext cx="262327" cy="457199"/>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5" name="Ellipse 4"/>
          <p:cNvSpPr/>
          <p:nvPr/>
        </p:nvSpPr>
        <p:spPr bwMode="auto">
          <a:xfrm>
            <a:off x="3446604" y="706287"/>
            <a:ext cx="4711338" cy="2072640"/>
          </a:xfrm>
          <a:prstGeom prst="ellipse">
            <a:avLst/>
          </a:prstGeom>
          <a:noFill/>
          <a:ln w="28575">
            <a:solidFill>
              <a:srgbClr val="0E87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6" name="ZoneTexte 5"/>
          <p:cNvSpPr txBox="1"/>
          <p:nvPr/>
        </p:nvSpPr>
        <p:spPr bwMode="auto">
          <a:xfrm>
            <a:off x="8745397" y="1324876"/>
            <a:ext cx="2891676" cy="646331"/>
          </a:xfrm>
          <a:prstGeom prst="rect">
            <a:avLst/>
          </a:prstGeom>
          <a:noFill/>
        </p:spPr>
        <p:txBody>
          <a:bodyPr wrap="square" rtlCol="0">
            <a:spAutoFit/>
          </a:bodyPr>
          <a:lstStyle/>
          <a:p>
            <a:pPr>
              <a:defRPr/>
            </a:pPr>
            <a:r>
              <a:rPr lang="fr-FR" b="1">
                <a:solidFill>
                  <a:srgbClr val="0E87C9"/>
                </a:solidFill>
              </a:rPr>
              <a:t>Parcours « nouvelle formule » en 2023</a:t>
            </a:r>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TotalTime>
  <Words>887</Words>
  <Application>Microsoft Office PowerPoint</Application>
  <PresentationFormat>Grand écran</PresentationFormat>
  <Paragraphs>92</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Segoe UI</vt:lpstr>
      <vt:lpstr>Thème Office</vt:lpstr>
      <vt:lpstr>Les catégories de formation</vt:lpstr>
      <vt:lpstr>Présentation PowerPoint</vt:lpstr>
      <vt:lpstr>Formations obligatoires</vt:lpstr>
      <vt:lpstr>Orientations pour l’attribution de points</vt:lpstr>
      <vt:lpstr>Orientations pour l’attribution de point</vt:lpstr>
      <vt:lpstr>Orientations pour l’attribution de point</vt:lpstr>
      <vt:lpstr>Module « Agir contre les violences sexistes et sexuelles »</vt:lpstr>
      <vt:lpstr> </vt:lpstr>
      <vt:lpstr>Les Parcours Carrières de docteurs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catégories de formation</dc:title>
  <dc:creator>Sandrine Ongeri</dc:creator>
  <cp:lastModifiedBy>Audrey Antoine</cp:lastModifiedBy>
  <cp:revision>9</cp:revision>
  <dcterms:created xsi:type="dcterms:W3CDTF">2024-02-13T15:07:35Z</dcterms:created>
  <dcterms:modified xsi:type="dcterms:W3CDTF">2024-02-28T15:30:22Z</dcterms:modified>
</cp:coreProperties>
</file>