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20"/>
  </p:notesMasterIdLst>
  <p:sldIdLst>
    <p:sldId id="461" r:id="rId6"/>
    <p:sldId id="462" r:id="rId7"/>
    <p:sldId id="257" r:id="rId8"/>
    <p:sldId id="258" r:id="rId9"/>
    <p:sldId id="271" r:id="rId10"/>
    <p:sldId id="260" r:id="rId11"/>
    <p:sldId id="272" r:id="rId12"/>
    <p:sldId id="273" r:id="rId13"/>
    <p:sldId id="274" r:id="rId14"/>
    <p:sldId id="457" r:id="rId15"/>
    <p:sldId id="420" r:id="rId16"/>
    <p:sldId id="338" r:id="rId17"/>
    <p:sldId id="262" r:id="rId18"/>
    <p:sldId id="27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48"/>
    <a:srgbClr val="63003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07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05790FD-0D2F-4E7F-8842-05A30A338B51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  <a:defRPr/>
            </a:pPr>
            <a:endParaRPr lang="fr-FR" sz="2000" b="0" i="1" strike="noStrike" spc="-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25" name="CustomShape 3"/>
          <p:cNvSpPr/>
          <p:nvPr/>
        </p:nvSpPr>
        <p:spPr bwMode="auto"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A6BAE-CA4D-45D7-9D5C-9997B2EC270F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622550" y="1084263"/>
            <a:ext cx="9498013" cy="5343525"/>
          </a:xfrm>
          <a:prstGeom prst="rect">
            <a:avLst/>
          </a:prstGeom>
        </p:spPr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 bwMode="auto">
          <a:xfrm>
            <a:off x="425250" y="6771360"/>
            <a:ext cx="3401393" cy="6413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  <a:defRPr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997" name="CustomShape 3"/>
          <p:cNvSpPr/>
          <p:nvPr/>
        </p:nvSpPr>
        <p:spPr bwMode="auto">
          <a:xfrm>
            <a:off x="2406915" y="13543200"/>
            <a:ext cx="1844978" cy="711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E95D94-1A8D-48B3-87A1-2F13AFC8733C}" type="slidenum">
              <a:rPr lang="en-GB" sz="14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Times New Roman"/>
                <a:ea typeface="DejaVu Sans"/>
                <a:cs typeface="Arial"/>
              </a:rPr>
              <a:t>6</a:t>
            </a:fld>
            <a:endParaRPr lang="en-GB" sz="1400" b="0" i="0" u="none" strike="noStrike" cap="none" spc="-1">
              <a:ln>
                <a:noFill/>
              </a:ln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622550" y="1084263"/>
            <a:ext cx="9498013" cy="5343525"/>
          </a:xfrm>
          <a:prstGeom prst="rect">
            <a:avLst/>
          </a:prstGeom>
        </p:spPr>
      </p:sp>
      <p:sp>
        <p:nvSpPr>
          <p:cNvPr id="993" name="PlaceHolder 2"/>
          <p:cNvSpPr>
            <a:spLocks noGrp="1"/>
          </p:cNvSpPr>
          <p:nvPr>
            <p:ph type="body"/>
          </p:nvPr>
        </p:nvSpPr>
        <p:spPr bwMode="auto">
          <a:xfrm>
            <a:off x="425250" y="6771360"/>
            <a:ext cx="3401393" cy="6413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/>
              <a:buNone/>
              <a:tabLst>
                <a:tab pos="0" algn="l"/>
              </a:tabLst>
              <a:defRPr/>
            </a:pPr>
            <a:endParaRPr lang="en-GB" sz="1200" b="0" strike="noStrike" spc="-1" dirty="0">
              <a:latin typeface="Calibri Light"/>
            </a:endParaRPr>
          </a:p>
        </p:txBody>
      </p:sp>
      <p:sp>
        <p:nvSpPr>
          <p:cNvPr id="994" name="CustomShape 3"/>
          <p:cNvSpPr/>
          <p:nvPr/>
        </p:nvSpPr>
        <p:spPr bwMode="auto">
          <a:xfrm>
            <a:off x="2406915" y="13543200"/>
            <a:ext cx="1844978" cy="711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9A601-912B-4D23-890E-374BAD22EE2B}" type="slidenum">
              <a:rPr lang="en-GB" sz="1400" b="0" i="0" u="none" strike="noStrike" cap="none" spc="-1">
                <a:ln>
                  <a:noFill/>
                </a:ln>
                <a:solidFill>
                  <a:srgbClr val="000000"/>
                </a:solidFill>
                <a:latin typeface="Times New Roman"/>
                <a:ea typeface="DejaVu Sans"/>
                <a:cs typeface="Arial"/>
              </a:rPr>
              <a:t>7</a:t>
            </a:fld>
            <a:endParaRPr lang="en-GB" sz="1400" b="0" i="0" u="none" strike="noStrike" cap="none" spc="-1">
              <a:ln>
                <a:noFill/>
              </a:ln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/>
              <a:t>Pour plus d’informations, vous pouvez aussi consulter le site web qui s’enrichit de jour en jour, vous abonner à la newsletter Biosphera, et nous retrouver sur LinkedIn !</a:t>
            </a:r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05790FD-0D2F-4E7F-8842-05A30A338B51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ED8E4-03E2-C641-B9BA-6496983B9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95E5-81A5-49B4-BD3B-9A8285E2853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9D236A-384C-41AC-BECE-D4F6BFD99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1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31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96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24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56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35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9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06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48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D4A79C7-3F98-8143-8BB5-9CB0D74AD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646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809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61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6B03D8-8119-478C-A641-48DBE4D14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739801-4185-4AAF-9241-DFEDB41620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2EAAF3-4938-44A0-9B73-926C72AB62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23393" y="1556793"/>
            <a:ext cx="10177132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D96E24-A06A-4283-A68D-2E64C7A81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B6924A-5819-4835-8B8F-7054417CE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188EB9-AE25-454A-802A-8937FB925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89" y="5964568"/>
            <a:ext cx="2322022" cy="6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id="{CC3E8F88-5F38-024E-AB58-87B87AE435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57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  <p:sldLayoutId id="2147483681" r:id="rId9"/>
    <p:sldLayoutId id="214748369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14"/>
          <a:stretch/>
        </p:blipFill>
        <p:spPr bwMode="auto">
          <a:xfrm rot="16199998">
            <a:off x="5982120" y="651960"/>
            <a:ext cx="222120" cy="12189600"/>
          </a:xfrm>
          <a:prstGeom prst="rect">
            <a:avLst/>
          </a:prstGeom>
          <a:ln w="0">
            <a:noFill/>
          </a:ln>
        </p:spPr>
      </p:pic>
      <p:pic>
        <p:nvPicPr>
          <p:cNvPr id="8" name="Image 9"/>
          <p:cNvPicPr/>
          <p:nvPr/>
        </p:nvPicPr>
        <p:blipFill>
          <a:blip r:embed="rId15"/>
          <a:stretch/>
        </p:blipFill>
        <p:spPr bwMode="auto">
          <a:xfrm>
            <a:off x="8985240" y="5817600"/>
            <a:ext cx="3204360" cy="85176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1"/>
          <p:cNvSpPr/>
          <p:nvPr/>
        </p:nvSpPr>
        <p:spPr bwMode="auto">
          <a:xfrm>
            <a:off x="0" y="0"/>
            <a:ext cx="12189600" cy="685548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4" descr="A picture containing drawing&#10;&#10;Description automatically generated"/>
          <p:cNvPicPr/>
          <p:nvPr/>
        </p:nvPicPr>
        <p:blipFill>
          <a:blip r:embed="rId16"/>
          <a:stretch/>
        </p:blipFill>
        <p:spPr bwMode="auto">
          <a:xfrm>
            <a:off x="0" y="-94680"/>
            <a:ext cx="6744240" cy="2271600"/>
          </a:xfrm>
          <a:prstGeom prst="rect">
            <a:avLst/>
          </a:prstGeom>
          <a:ln w="0">
            <a:noFill/>
          </a:ln>
        </p:spPr>
      </p:pic>
      <p:pic>
        <p:nvPicPr>
          <p:cNvPr id="4" name="Image 4"/>
          <p:cNvPicPr/>
          <p:nvPr/>
        </p:nvPicPr>
        <p:blipFill>
          <a:blip r:embed="rId14"/>
          <a:stretch/>
        </p:blipFill>
        <p:spPr bwMode="auto">
          <a:xfrm rot="16199998">
            <a:off x="5982120" y="651960"/>
            <a:ext cx="222120" cy="121896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GB" sz="4400" b="0" strike="noStrike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latin typeface="Arial"/>
              </a:rPr>
              <a:t>Click to edit the outline text format</a:t>
            </a:r>
            <a:endParaRPr/>
          </a:p>
          <a:p>
            <a:pPr marL="863978" lvl="1" indent="-323992">
              <a:spcBef>
                <a:spcPts val="1135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latin typeface="Arial"/>
              </a:rPr>
              <a:t>Second Outline Level</a:t>
            </a:r>
            <a:endParaRPr/>
          </a:p>
          <a:p>
            <a:pPr marL="1295968" lvl="2" indent="-287993">
              <a:spcBef>
                <a:spcPts val="85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400" b="0" strike="noStrike" spc="-1">
                <a:latin typeface="Arial"/>
              </a:rPr>
              <a:t>Third Outline Level</a:t>
            </a:r>
            <a:endParaRPr/>
          </a:p>
          <a:p>
            <a:pPr marL="1727957" lvl="3" indent="-215995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latin typeface="Arial"/>
              </a:rPr>
              <a:t>Fourth Outline Level</a:t>
            </a:r>
            <a:endParaRPr/>
          </a:p>
          <a:p>
            <a:pPr marL="2159946" lvl="4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Fifth Outline Level</a:t>
            </a:r>
            <a:endParaRPr/>
          </a:p>
          <a:p>
            <a:pPr marL="2591935" lvl="5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Sixth Outline Level</a:t>
            </a:r>
            <a:endParaRPr/>
          </a:p>
          <a:p>
            <a:pPr marL="3023924" lvl="6" indent="-215995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853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377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914377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/>
        <a:buChar char="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hyperlink" Target="https://cirrus.universite-paris-saclay.fr/s/2gEqLzynwwJaaef" TargetMode="External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openxmlformats.org/officeDocument/2006/relationships/hyperlink" Target="mailto:gs.biosphera@universite-paris-saclay.fr" TargetMode="External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universite-paris-saclay.fr/gs-biosphera" TargetMode="External"/><Relationship Id="rId11" Type="http://schemas.openxmlformats.org/officeDocument/2006/relationships/hyperlink" Target="file:///\\home\bgabrielle\T&#233;l&#233;chargements\linkedin.com\in\graduate-school-biosphera-656910245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829162" cy="3252160"/>
          </a:xfrm>
        </p:spPr>
        <p:txBody>
          <a:bodyPr>
            <a:normAutofit fontScale="90000"/>
          </a:bodyPr>
          <a:lstStyle/>
          <a:p>
            <a:pPr defTabSz="914377">
              <a:lnSpc>
                <a:spcPct val="100000"/>
              </a:lnSpc>
              <a:spcBef>
                <a:spcPts val="0"/>
              </a:spcBef>
              <a:defRPr/>
            </a:pPr>
            <a:br>
              <a:rPr lang="fr-FR" sz="4800" dirty="0"/>
            </a:br>
            <a:br>
              <a:rPr lang="fr-FR" sz="4800" dirty="0"/>
            </a:br>
            <a:br>
              <a:rPr lang="fr-FR" sz="4800" dirty="0"/>
            </a:br>
            <a:r>
              <a:rPr lang="fr-FR" sz="4800" dirty="0" err="1"/>
              <a:t>Graduate</a:t>
            </a:r>
            <a:r>
              <a:rPr lang="fr-FR" sz="4800" dirty="0"/>
              <a:t> </a:t>
            </a:r>
            <a:r>
              <a:rPr lang="fr-FR" sz="4800" dirty="0" err="1"/>
              <a:t>School</a:t>
            </a:r>
            <a:r>
              <a:rPr lang="fr-FR" sz="4800" dirty="0"/>
              <a:t> </a:t>
            </a:r>
            <a:r>
              <a:rPr lang="fr-FR" sz="4800" dirty="0" err="1"/>
              <a:t>Biosphera</a:t>
            </a:r>
            <a:br>
              <a:rPr lang="fr-FR" sz="4800" dirty="0"/>
            </a:br>
            <a:r>
              <a:rPr lang="fr-FR" sz="4800" dirty="0"/>
              <a:t>Journées Poursuite d’Etudes</a:t>
            </a:r>
            <a:r>
              <a:rPr lang="en-US" sz="4800" dirty="0"/>
              <a:t> (JPE)</a:t>
            </a:r>
            <a:br>
              <a:rPr lang="en-US" sz="4800" dirty="0"/>
            </a:br>
            <a:br>
              <a:rPr lang="en-US" sz="1200" dirty="0"/>
            </a:br>
            <a:r>
              <a:rPr lang="en-US" sz="3300" dirty="0"/>
              <a:t>Mention :</a:t>
            </a:r>
            <a:r>
              <a:rPr lang="fr-FR" sz="3300" dirty="0"/>
              <a:t> GTDL </a:t>
            </a:r>
            <a:r>
              <a:rPr lang="fr-FR" sz="3000" dirty="0"/>
              <a:t>(</a:t>
            </a:r>
            <a:r>
              <a:rPr lang="fr-FR" sz="3000" i="1" dirty="0"/>
              <a:t>Gestion des Territoires et Développement Local)</a:t>
            </a:r>
            <a:endParaRPr lang="en-US" sz="3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914377">
              <a:spcBef>
                <a:spcPts val="1001"/>
              </a:spcBef>
              <a:tabLst>
                <a:tab pos="0" algn="l"/>
              </a:tabLst>
              <a:defRPr/>
            </a:pPr>
            <a:r>
              <a:rPr lang="fr-FR" spc="-1" dirty="0">
                <a:solidFill>
                  <a:srgbClr val="FFFFFF"/>
                </a:solidFill>
                <a:ea typeface="DejaVu Sans"/>
                <a:cs typeface="DejaVu Sans"/>
              </a:rPr>
              <a:t>Février 2024</a:t>
            </a:r>
            <a:endParaRPr lang="en-GB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1977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536" y="1736420"/>
            <a:ext cx="6141214" cy="3252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000" dirty="0">
                <a:solidFill>
                  <a:srgbClr val="63003C"/>
                </a:solidFill>
                <a:latin typeface="+mn-lt"/>
              </a:rPr>
              <a:t>Mention GTDL</a:t>
            </a:r>
            <a:br>
              <a:rPr lang="fr-FR" sz="2800" dirty="0">
                <a:solidFill>
                  <a:srgbClr val="63003C"/>
                </a:solidFill>
                <a:latin typeface="+mn-lt"/>
              </a:rPr>
            </a:br>
            <a:r>
              <a:rPr lang="fr-FR" sz="2400" b="0" spc="-1" dirty="0">
                <a:solidFill>
                  <a:srgbClr val="63003C"/>
                </a:solidFill>
                <a:latin typeface="+mn-lt"/>
              </a:rPr>
              <a:t>Gestion des Territoires et Développement Local</a:t>
            </a:r>
            <a:br>
              <a:rPr lang="fr-FR" sz="2400" dirty="0">
                <a:solidFill>
                  <a:srgbClr val="63003C"/>
                </a:solidFill>
                <a:latin typeface="+mn-lt"/>
              </a:rPr>
            </a:br>
            <a:br>
              <a:rPr lang="fr-FR" sz="2800" dirty="0">
                <a:solidFill>
                  <a:srgbClr val="63003C"/>
                </a:solidFill>
                <a:latin typeface="+mn-lt"/>
              </a:rPr>
            </a:br>
            <a:r>
              <a:rPr lang="fr-FR" sz="2400" dirty="0">
                <a:solidFill>
                  <a:srgbClr val="63003C"/>
                </a:solidFill>
                <a:latin typeface="+mn-lt"/>
              </a:rPr>
              <a:t>Coordinateurs : </a:t>
            </a:r>
            <a:r>
              <a:rPr lang="fr-FR" sz="2400" b="0" dirty="0">
                <a:solidFill>
                  <a:srgbClr val="63003C"/>
                </a:solidFill>
                <a:latin typeface="+mn-lt"/>
              </a:rPr>
              <a:t>Jean-Marc DOUGUET</a:t>
            </a:r>
            <a:br>
              <a:rPr lang="fr-FR" sz="2400" b="0" dirty="0">
                <a:solidFill>
                  <a:srgbClr val="63003C"/>
                </a:solidFill>
                <a:latin typeface="+mn-lt"/>
              </a:rPr>
            </a:br>
            <a:r>
              <a:rPr lang="fr-FR" sz="2400" b="0" dirty="0">
                <a:solidFill>
                  <a:srgbClr val="63003C"/>
                </a:solidFill>
                <a:latin typeface="+mn-lt"/>
              </a:rPr>
              <a:t>		       Cécile BLATRIX</a:t>
            </a:r>
            <a:br>
              <a:rPr lang="fr-FR" sz="2400" b="0" dirty="0">
                <a:solidFill>
                  <a:srgbClr val="63003C"/>
                </a:solidFill>
                <a:latin typeface="+mn-lt"/>
              </a:rPr>
            </a:br>
            <a:endParaRPr lang="fr-FR" sz="1600" b="0" dirty="0">
              <a:solidFill>
                <a:srgbClr val="63003C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90ABC9-DE31-47F4-AFB8-027B30DEB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/>
          <a:stretch/>
        </p:blipFill>
        <p:spPr>
          <a:xfrm>
            <a:off x="15745" y="1832013"/>
            <a:ext cx="5566599" cy="31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1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02240" y="6455665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0DCD75-B2BB-450F-94E1-D47F16C1FB57}" type="slidenum">
              <a:rPr lang="fr-FR" altLang="fr-F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fr-FR" alt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7B79D-52BF-498F-957A-050E450B8923}"/>
              </a:ext>
            </a:extLst>
          </p:cNvPr>
          <p:cNvSpPr/>
          <p:nvPr/>
        </p:nvSpPr>
        <p:spPr>
          <a:xfrm>
            <a:off x="465513" y="2136338"/>
            <a:ext cx="11006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63003C"/>
                </a:solidFill>
                <a:latin typeface="+mj-lt"/>
              </a:rPr>
              <a:t>La mention GTDL propose </a:t>
            </a:r>
            <a:r>
              <a:rPr lang="fr-FR" b="1" dirty="0">
                <a:solidFill>
                  <a:srgbClr val="63003C"/>
                </a:solidFill>
                <a:latin typeface="+mj-lt"/>
              </a:rPr>
              <a:t>une approche interdisciplinaire en sciences sociales appliquées aux enjeux de biodiversité, agriculture, alimentation et environnement.</a:t>
            </a:r>
          </a:p>
          <a:p>
            <a:br>
              <a:rPr lang="fr-FR" dirty="0">
                <a:solidFill>
                  <a:srgbClr val="63003C"/>
                </a:solidFill>
                <a:latin typeface="+mj-lt"/>
              </a:rPr>
            </a:br>
            <a:r>
              <a:rPr lang="fr-FR" dirty="0">
                <a:solidFill>
                  <a:srgbClr val="63003C"/>
                </a:solidFill>
                <a:latin typeface="+mj-lt"/>
              </a:rPr>
              <a:t>Cette formation originale et innovante est centrée sur la perspective de la gouvernance de la transition vers un développement plus soutenable, et ce que cette transition implique : </a:t>
            </a:r>
            <a:r>
              <a:rPr lang="fr-FR" b="1" dirty="0">
                <a:solidFill>
                  <a:srgbClr val="63003C"/>
                </a:solidFill>
                <a:latin typeface="+mj-lt"/>
              </a:rPr>
              <a:t>pour les acteurs publics </a:t>
            </a:r>
            <a:r>
              <a:rPr lang="fr-FR" dirty="0">
                <a:solidFill>
                  <a:srgbClr val="63003C"/>
                </a:solidFill>
                <a:latin typeface="+mj-lt"/>
              </a:rPr>
              <a:t>(M2 Gouvernance de la Transition, Écologie et Société, GTES), </a:t>
            </a:r>
            <a:r>
              <a:rPr lang="fr-FR" b="1" dirty="0">
                <a:solidFill>
                  <a:srgbClr val="63003C"/>
                </a:solidFill>
                <a:latin typeface="+mj-lt"/>
              </a:rPr>
              <a:t>pour les acteurs du monde de l’entreprise</a:t>
            </a:r>
            <a:r>
              <a:rPr lang="fr-FR" dirty="0">
                <a:solidFill>
                  <a:srgbClr val="63003C"/>
                </a:solidFill>
                <a:latin typeface="+mj-lt"/>
              </a:rPr>
              <a:t> (M2 Analyse Économique et Gouvernance des Risques, AEGR), du tourisme (M2 Ingénierie de la Transition Touristique et Écologique) </a:t>
            </a:r>
            <a:r>
              <a:rPr lang="fr-FR" b="1" dirty="0">
                <a:solidFill>
                  <a:srgbClr val="63003C"/>
                </a:solidFill>
                <a:latin typeface="+mj-lt"/>
              </a:rPr>
              <a:t>et en termes de développement des pays émergents </a:t>
            </a:r>
            <a:r>
              <a:rPr lang="fr-FR" dirty="0">
                <a:solidFill>
                  <a:srgbClr val="63003C"/>
                </a:solidFill>
                <a:latin typeface="+mj-lt"/>
              </a:rPr>
              <a:t>(M2 Dynamique des Pays émergents et en Développement, DYNPED) </a:t>
            </a:r>
            <a:br>
              <a:rPr lang="fr-FR" dirty="0">
                <a:solidFill>
                  <a:srgbClr val="63003C"/>
                </a:solidFill>
                <a:latin typeface="+mj-lt"/>
              </a:rPr>
            </a:br>
            <a:endParaRPr lang="fr-FR" dirty="0">
              <a:solidFill>
                <a:srgbClr val="63003C"/>
              </a:solidFill>
              <a:latin typeface="+mj-lt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7B828C29-D43F-42AD-8FF3-C7B92B61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26537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OpenSans-Bold"/>
              </a:rPr>
              <a:t>OBJECTIFS PÉDAGOGIQUES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25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3" name="Titre 8">
            <a:extLst>
              <a:ext uri="{FF2B5EF4-FFF2-40B4-BE49-F238E27FC236}">
                <a16:creationId xmlns:a16="http://schemas.microsoft.com/office/drawing/2014/main" id="{DBDC8DDA-0C34-4331-B017-E1CFEC28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26537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OpenSans-Bold"/>
              </a:rPr>
              <a:t>PARCOURS M1 &amp; M2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1031C66-15AF-4695-B1E9-6D02D3F78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262" y="406498"/>
            <a:ext cx="6195753" cy="60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5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E30F80-1179-46AB-9554-EF2EA1AA5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0340"/>
            <a:ext cx="8896853" cy="59342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CCD0D5-6153-46C6-96F2-1ED3362727B5}"/>
              </a:ext>
            </a:extLst>
          </p:cNvPr>
          <p:cNvSpPr txBox="1"/>
          <p:nvPr/>
        </p:nvSpPr>
        <p:spPr>
          <a:xfrm>
            <a:off x="2694224" y="81238"/>
            <a:ext cx="667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Cérémonie de remise de diplôme – Promo 2021 - 2022</a:t>
            </a:r>
          </a:p>
        </p:txBody>
      </p:sp>
    </p:spTree>
    <p:extLst>
      <p:ext uri="{BB962C8B-B14F-4D97-AF65-F5344CB8AC3E}">
        <p14:creationId xmlns:p14="http://schemas.microsoft.com/office/powerpoint/2010/main" val="61159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" name="CustomShape 2"/>
          <p:cNvSpPr/>
          <p:nvPr/>
        </p:nvSpPr>
        <p:spPr bwMode="auto">
          <a:xfrm>
            <a:off x="5207475" y="5535542"/>
            <a:ext cx="2729517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377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3200" b="0" i="0" u="none" strike="noStrike" kern="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DejaVu Sans"/>
                <a:cs typeface="DejaVu Sans"/>
              </a:rPr>
              <a:t>à </a:t>
            </a:r>
            <a:r>
              <a:rPr kumimoji="0" lang="fr-FR" sz="32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DejaVu Sans"/>
                <a:cs typeface="DejaVu Sans"/>
              </a:rPr>
              <a:t>BIENTÔT !</a:t>
            </a:r>
            <a:endParaRPr kumimoji="0" lang="en-GB" sz="32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848961" y="2037254"/>
            <a:ext cx="5125875" cy="34188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7427" y="2824124"/>
            <a:ext cx="2181916" cy="24336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7079" y="1560390"/>
            <a:ext cx="7554921" cy="3252160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</a:t>
            </a:r>
            <a:br>
              <a:rPr lang="en-US" dirty="0"/>
            </a:br>
            <a:r>
              <a:rPr lang="en-US" dirty="0"/>
              <a:t>Graduate School </a:t>
            </a:r>
            <a:r>
              <a:rPr lang="en-US" dirty="0" err="1"/>
              <a:t>Biosphera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A90E34-0B9C-4C7F-996C-B6434FFA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1"/>
          <a:stretch/>
        </p:blipFill>
        <p:spPr bwMode="auto">
          <a:xfrm>
            <a:off x="0" y="0"/>
            <a:ext cx="4296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14" y="274638"/>
            <a:ext cx="10177131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Les 17 Graduate Schools, 1 </a:t>
            </a:r>
            <a:r>
              <a:rPr lang="en-US" dirty="0" err="1"/>
              <a:t>institut</a:t>
            </a:r>
            <a:r>
              <a:rPr lang="en-US" dirty="0"/>
              <a:t>, 3 </a:t>
            </a:r>
            <a:r>
              <a:rPr lang="en-US" dirty="0" err="1"/>
              <a:t>domaines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E6BD9-FE73-46E3-929C-61B2C79CC6CC}"/>
              </a:ext>
            </a:extLst>
          </p:cNvPr>
          <p:cNvSpPr/>
          <p:nvPr/>
        </p:nvSpPr>
        <p:spPr bwMode="auto">
          <a:xfrm>
            <a:off x="323478" y="994862"/>
            <a:ext cx="11643908" cy="187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Qu’est-ce qu’une </a:t>
            </a:r>
            <a:r>
              <a:rPr lang="fr-FR" sz="2400" b="1" dirty="0" err="1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Graduate</a:t>
            </a: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400" b="1" dirty="0" err="1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School</a:t>
            </a:r>
            <a:r>
              <a:rPr lang="fr-FR" sz="2400" b="1" dirty="0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 ?</a:t>
            </a:r>
            <a:endParaRPr lang="fr-FR" sz="1850" b="1" dirty="0">
              <a:solidFill>
                <a:schemeClr val="accent6"/>
              </a:solidFill>
              <a:latin typeface="Open Sans"/>
              <a:ea typeface="Open Sans"/>
              <a:cs typeface="Open Sans"/>
            </a:endParaRPr>
          </a:p>
          <a:p>
            <a:pPr>
              <a:spcAft>
                <a:spcPts val="800"/>
              </a:spcAft>
              <a:defRPr/>
            </a:pP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Une </a:t>
            </a:r>
            <a:r>
              <a:rPr lang="fr-FR" sz="2150" dirty="0" err="1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Graduate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2150" dirty="0" err="1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School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coordonne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masters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,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programmes de formations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, des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écoles doctorales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et des actions de </a:t>
            </a:r>
            <a:r>
              <a:rPr lang="fr-FR" sz="2150" b="1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recherche</a:t>
            </a:r>
            <a:r>
              <a:rPr lang="fr-FR" sz="2150" dirty="0">
                <a:solidFill>
                  <a:srgbClr val="63003C"/>
                </a:solidFill>
                <a:latin typeface="Open Sans"/>
                <a:ea typeface="Open Sans"/>
                <a:cs typeface="Open Sans"/>
              </a:rPr>
              <a:t> autour d’une thématique ou d’une discipline en croisant les compétences des composantes universitaires, des grandes écoles et des organismes de recherche</a:t>
            </a:r>
            <a:endParaRPr lang="fr-FR" sz="2150" dirty="0">
              <a:solidFill>
                <a:srgbClr val="63003C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A1D8C7-4172-48DB-95FD-839EC5F25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91477" y="3177243"/>
            <a:ext cx="9840416" cy="130787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8B43077A-B769-4371-BB14-D04B90F27B59}"/>
              </a:ext>
            </a:extLst>
          </p:cNvPr>
          <p:cNvSpPr/>
          <p:nvPr/>
        </p:nvSpPr>
        <p:spPr bwMode="auto">
          <a:xfrm>
            <a:off x="4945299" y="3717032"/>
            <a:ext cx="2400267" cy="983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8E0603-9677-4D11-BEC6-119CCCFE6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53338" y="5005317"/>
            <a:ext cx="1554631" cy="1496024"/>
          </a:xfrm>
          <a:prstGeom prst="rect">
            <a:avLst/>
          </a:prstGeom>
        </p:spPr>
      </p:pic>
      <p:sp>
        <p:nvSpPr>
          <p:cNvPr id="13" name="Flèche : angle droit 12">
            <a:extLst>
              <a:ext uri="{FF2B5EF4-FFF2-40B4-BE49-F238E27FC236}">
                <a16:creationId xmlns:a16="http://schemas.microsoft.com/office/drawing/2014/main" id="{B29E0F6F-255C-49A6-8252-A9E738B7B975}"/>
              </a:ext>
            </a:extLst>
          </p:cNvPr>
          <p:cNvSpPr/>
          <p:nvPr/>
        </p:nvSpPr>
        <p:spPr bwMode="auto">
          <a:xfrm>
            <a:off x="5807968" y="4677139"/>
            <a:ext cx="768085" cy="1307875"/>
          </a:xfrm>
          <a:prstGeom prst="bentUpArrow">
            <a:avLst>
              <a:gd name="adj1" fmla="val 25000"/>
              <a:gd name="adj2" fmla="val 34921"/>
              <a:gd name="adj3" fmla="val 25000"/>
            </a:avLst>
          </a:prstGeom>
          <a:solidFill>
            <a:srgbClr val="92D050"/>
          </a:solidFill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0580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 bwMode="auto">
          <a:xfrm>
            <a:off x="73152" y="549971"/>
            <a:ext cx="11786357" cy="802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FR" sz="3400" b="1" dirty="0">
                <a:solidFill>
                  <a:srgbClr val="313E48"/>
                </a:solidFill>
                <a:latin typeface="+mj-lt"/>
                <a:ea typeface="+mj-ea"/>
                <a:cs typeface="+mj-cs"/>
              </a:rPr>
              <a:t> </a:t>
            </a:r>
            <a:endParaRPr lang="en-GB" sz="3400" b="1" dirty="0">
              <a:solidFill>
                <a:srgbClr val="313E4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73152" y="1282646"/>
            <a:ext cx="11631874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190" indent="-380990">
              <a:spcBef>
                <a:spcPts val="1199"/>
              </a:spcBef>
              <a:spcAft>
                <a:spcPts val="1199"/>
              </a:spcAft>
              <a:buClr>
                <a:srgbClr val="80143C"/>
              </a:buClr>
              <a:buFont typeface="Wingdings"/>
              <a:buChar char="§"/>
              <a:defRPr/>
            </a:pPr>
            <a:r>
              <a:rPr lang="fr-FR" sz="2000" b="1" spc="-1" dirty="0" err="1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centrée sur l’étude du vivant et de ses interactions avec ses environnements, avec une approche interdisciplinaire, du fondamental à l’appliqué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8190" indent="-380990">
              <a:spcBef>
                <a:spcPts val="1199"/>
              </a:spcBef>
              <a:buClr>
                <a:srgbClr val="80143C"/>
              </a:buClr>
              <a:buFont typeface="Wingdings"/>
              <a:buChar char="§"/>
              <a:defRPr/>
            </a:pP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par ses thématiques scientifiques, </a:t>
            </a:r>
            <a:r>
              <a:rPr lang="fr-FR" sz="2000" b="1" spc="-1" dirty="0" err="1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00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au cœur des enjeux liés au devenir de la biosphère et de nos sociétés :</a:t>
            </a:r>
            <a:endParaRPr lang="en-GB" sz="2000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 écologique et changements globaux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 et usage des ressources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Préservation de la biodiversité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Stratégies de développement des territoires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Sécurité alimentaire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 des bioressources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544" lvl="1" indent="-284033">
              <a:spcBef>
                <a:spcPts val="601"/>
              </a:spcBef>
              <a:spcAft>
                <a:spcPts val="601"/>
              </a:spcAft>
              <a:buClr>
                <a:srgbClr val="80143C"/>
              </a:buClr>
              <a:buFont typeface="Arial"/>
              <a:buChar char="•"/>
              <a:defRPr/>
            </a:pPr>
            <a:r>
              <a:rPr lang="fr-FR" sz="18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Santé globale</a:t>
            </a:r>
            <a:endParaRPr lang="en-GB" sz="1850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50292" y="3054053"/>
            <a:ext cx="4279404" cy="28529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792AC3-4D68-4E44-AAD8-074A9B290CE7}"/>
              </a:ext>
            </a:extLst>
          </p:cNvPr>
          <p:cNvSpPr txBox="1"/>
          <p:nvPr/>
        </p:nvSpPr>
        <p:spPr>
          <a:xfrm>
            <a:off x="189527" y="153081"/>
            <a:ext cx="10931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>
                <a:solidFill>
                  <a:srgbClr val="313E48"/>
                </a:solidFill>
              </a:rPr>
              <a:t>La </a:t>
            </a:r>
            <a:r>
              <a:rPr lang="fr-FR" sz="3400" b="1" dirty="0" err="1">
                <a:solidFill>
                  <a:srgbClr val="313E48"/>
                </a:solidFill>
              </a:rPr>
              <a:t>Graduate</a:t>
            </a:r>
            <a:r>
              <a:rPr lang="fr-FR" sz="3400" b="1" dirty="0">
                <a:solidFill>
                  <a:srgbClr val="313E48"/>
                </a:solidFill>
              </a:rPr>
              <a:t> </a:t>
            </a:r>
            <a:r>
              <a:rPr lang="fr-FR" sz="3400" b="1" dirty="0" err="1">
                <a:solidFill>
                  <a:srgbClr val="313E48"/>
                </a:solidFill>
              </a:rPr>
              <a:t>School</a:t>
            </a:r>
            <a:r>
              <a:rPr lang="fr-FR" sz="3400" b="1" dirty="0">
                <a:solidFill>
                  <a:srgbClr val="313E48"/>
                </a:solidFill>
              </a:rPr>
              <a:t> </a:t>
            </a: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br>
              <a:rPr lang="fr-FR" b="1" dirty="0">
                <a:solidFill>
                  <a:srgbClr val="313E48"/>
                </a:solidFill>
              </a:rPr>
            </a:br>
            <a:r>
              <a:rPr lang="fr-FR" sz="2000" b="1" dirty="0">
                <a:solidFill>
                  <a:srgbClr val="313E48"/>
                </a:solidFill>
              </a:rPr>
              <a:t>Biologie, Société, Ecologie &amp; Environnement, Ressources, Agriculture &amp; Alimentation</a:t>
            </a:r>
            <a:endParaRPr lang="fr-F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 bwMode="auto">
          <a:xfrm>
            <a:off x="149040" y="109080"/>
            <a:ext cx="10173240" cy="63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r>
              <a:rPr lang="fr-FR" sz="3400" b="1" dirty="0">
                <a:solidFill>
                  <a:srgbClr val="313E48"/>
                </a:solidFill>
              </a:rPr>
              <a:t> - CHIFFRES CLÉS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745" name="CustomShape 3"/>
          <p:cNvSpPr/>
          <p:nvPr/>
        </p:nvSpPr>
        <p:spPr bwMode="auto">
          <a:xfrm>
            <a:off x="9052920" y="6099840"/>
            <a:ext cx="2961360" cy="53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8" name="CustomShape 5"/>
          <p:cNvSpPr/>
          <p:nvPr/>
        </p:nvSpPr>
        <p:spPr bwMode="auto">
          <a:xfrm>
            <a:off x="848486" y="962712"/>
            <a:ext cx="1751759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6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49" name="CustomShape 6"/>
          <p:cNvSpPr/>
          <p:nvPr/>
        </p:nvSpPr>
        <p:spPr bwMode="auto">
          <a:xfrm>
            <a:off x="405936" y="2050992"/>
            <a:ext cx="2656080" cy="13681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fr-FR" spc="-1" dirty="0">
                <a:solidFill>
                  <a:srgbClr val="4C4C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parcours de M1</a:t>
            </a:r>
            <a:endParaRPr lang="fr-FR" dirty="0">
              <a:solidFill>
                <a:srgbClr val="4C4C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pc="-1" dirty="0">
                <a:solidFill>
                  <a:srgbClr val="4C4C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Parcours de M2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550</a:t>
            </a:r>
            <a:r>
              <a:rPr kumimoji="0" lang="fr-FR" sz="28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étudiants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0" name="CustomShape 7"/>
          <p:cNvSpPr/>
          <p:nvPr/>
        </p:nvSpPr>
        <p:spPr bwMode="auto">
          <a:xfrm>
            <a:off x="120672" y="1584225"/>
            <a:ext cx="3532104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Mentions de Master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5" name="CustomShape 12"/>
          <p:cNvSpPr/>
          <p:nvPr/>
        </p:nvSpPr>
        <p:spPr bwMode="auto">
          <a:xfrm>
            <a:off x="9446039" y="1095775"/>
            <a:ext cx="1751759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~100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6" name="CustomShape 13"/>
          <p:cNvSpPr/>
          <p:nvPr/>
        </p:nvSpPr>
        <p:spPr bwMode="auto">
          <a:xfrm>
            <a:off x="8718768" y="1812535"/>
            <a:ext cx="3249936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Equipes de recherche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dans </a:t>
            </a: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30</a:t>
            </a: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unités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7" name="CustomShape 14"/>
          <p:cNvSpPr/>
          <p:nvPr/>
        </p:nvSpPr>
        <p:spPr bwMode="auto">
          <a:xfrm>
            <a:off x="6585264" y="4353269"/>
            <a:ext cx="5577839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sciences de l’animal, sciences du végétal, écologie/évolution, nutrition/sciences des aliments, climat / environnement, (bio)économie </a:t>
            </a:r>
            <a:endParaRPr kumimoji="0" lang="en-GB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58" name="CustomShape 15"/>
          <p:cNvSpPr/>
          <p:nvPr/>
        </p:nvSpPr>
        <p:spPr bwMode="auto">
          <a:xfrm>
            <a:off x="6761232" y="3455666"/>
            <a:ext cx="522590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Des communautés scientifiques aux interfaces entre GS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759" name="Group 16"/>
          <p:cNvGrpSpPr/>
          <p:nvPr/>
        </p:nvGrpSpPr>
        <p:grpSpPr bwMode="auto">
          <a:xfrm>
            <a:off x="1695995" y="3628155"/>
            <a:ext cx="1827720" cy="1167971"/>
            <a:chOff x="1220040" y="3386880"/>
            <a:chExt cx="1827720" cy="1167971"/>
          </a:xfrm>
        </p:grpSpPr>
        <p:sp>
          <p:nvSpPr>
            <p:cNvPr id="760" name="CustomShape 17"/>
            <p:cNvSpPr/>
            <p:nvPr/>
          </p:nvSpPr>
          <p:spPr bwMode="auto">
            <a:xfrm>
              <a:off x="1559520" y="3386880"/>
              <a:ext cx="1149120" cy="69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0" i="0" u="none" strike="noStrike" kern="1200" cap="none" spc="-1" normalizeH="0" baseline="0" noProof="0" dirty="0">
                  <a:ln>
                    <a:noFill/>
                  </a:ln>
                  <a:solidFill>
                    <a:srgbClr val="E2437E"/>
                  </a:solidFill>
                  <a:effectLst/>
                  <a:uLnTx/>
                  <a:uFillTx/>
                  <a:latin typeface="Century Gothic"/>
                  <a:ea typeface="DejaVu Sans"/>
                  <a:cs typeface="DejaVu Sans"/>
                </a:rPr>
                <a:t>7</a:t>
              </a:r>
              <a:endPara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761" name="CustomShape 18"/>
            <p:cNvSpPr/>
            <p:nvPr/>
          </p:nvSpPr>
          <p:spPr bwMode="auto">
            <a:xfrm>
              <a:off x="1220040" y="4094640"/>
              <a:ext cx="1827720" cy="46021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-1" normalizeH="0" baseline="0" noProof="0" dirty="0">
                  <a:ln>
                    <a:noFill/>
                  </a:ln>
                  <a:solidFill>
                    <a:srgbClr val="E2437E"/>
                  </a:solidFill>
                  <a:effectLst/>
                  <a:uLnTx/>
                  <a:uFillTx/>
                  <a:latin typeface="Open Sans"/>
                  <a:ea typeface="Open Sans"/>
                  <a:cs typeface="DejaVu Sans"/>
                </a:rPr>
                <a:t>Opérateurs</a:t>
              </a:r>
              <a:endPara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  <p:sp>
        <p:nvSpPr>
          <p:cNvPr id="763" name="CustomShape 20"/>
          <p:cNvSpPr/>
          <p:nvPr/>
        </p:nvSpPr>
        <p:spPr bwMode="auto">
          <a:xfrm>
            <a:off x="5136192" y="970560"/>
            <a:ext cx="18568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2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64" name="CustomShape 21"/>
          <p:cNvSpPr/>
          <p:nvPr/>
        </p:nvSpPr>
        <p:spPr bwMode="auto">
          <a:xfrm>
            <a:off x="4217832" y="1687320"/>
            <a:ext cx="36939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E2437E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Ecoles Doctorales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65" name="CustomShape 22"/>
          <p:cNvSpPr/>
          <p:nvPr/>
        </p:nvSpPr>
        <p:spPr bwMode="auto">
          <a:xfrm>
            <a:off x="3828744" y="2184480"/>
            <a:ext cx="4324968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ABIES, SEVE &amp; 2 ED associées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(SDSV et SEIF) </a:t>
            </a:r>
            <a:endParaRPr kumimoji="0" lang="en-GB" sz="2000" b="0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280 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doctorants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66" name="Image 32_1"/>
          <p:cNvPicPr/>
          <p:nvPr/>
        </p:nvPicPr>
        <p:blipFill>
          <a:blip r:embed="rId3"/>
          <a:stretch/>
        </p:blipFill>
        <p:spPr bwMode="auto">
          <a:xfrm>
            <a:off x="9443304" y="5829120"/>
            <a:ext cx="1177560" cy="667440"/>
          </a:xfrm>
          <a:prstGeom prst="rect">
            <a:avLst/>
          </a:prstGeom>
          <a:ln w="0">
            <a:noFill/>
          </a:ln>
        </p:spPr>
      </p:pic>
      <p:pic>
        <p:nvPicPr>
          <p:cNvPr id="767" name="Image 33_1"/>
          <p:cNvPicPr/>
          <p:nvPr/>
        </p:nvPicPr>
        <p:blipFill>
          <a:blip r:embed="rId4"/>
          <a:stretch/>
        </p:blipFill>
        <p:spPr bwMode="auto">
          <a:xfrm>
            <a:off x="9273024" y="5408856"/>
            <a:ext cx="1156680" cy="366120"/>
          </a:xfrm>
          <a:prstGeom prst="rect">
            <a:avLst/>
          </a:prstGeom>
          <a:ln w="0">
            <a:noFill/>
          </a:ln>
        </p:spPr>
      </p:pic>
      <p:pic>
        <p:nvPicPr>
          <p:cNvPr id="768" name="Image 34_1"/>
          <p:cNvPicPr/>
          <p:nvPr/>
        </p:nvPicPr>
        <p:blipFill>
          <a:blip r:embed="rId5"/>
          <a:stretch/>
        </p:blipFill>
        <p:spPr bwMode="auto">
          <a:xfrm>
            <a:off x="7076664" y="5987880"/>
            <a:ext cx="931680" cy="508680"/>
          </a:xfrm>
          <a:prstGeom prst="rect">
            <a:avLst/>
          </a:prstGeom>
          <a:ln w="0">
            <a:noFill/>
          </a:ln>
        </p:spPr>
      </p:pic>
      <p:pic>
        <p:nvPicPr>
          <p:cNvPr id="769" name="Image 35_1"/>
          <p:cNvPicPr/>
          <p:nvPr/>
        </p:nvPicPr>
        <p:blipFill>
          <a:blip r:embed="rId6"/>
          <a:stretch/>
        </p:blipFill>
        <p:spPr bwMode="auto">
          <a:xfrm>
            <a:off x="8434584" y="6089760"/>
            <a:ext cx="961920" cy="407160"/>
          </a:xfrm>
          <a:prstGeom prst="rect">
            <a:avLst/>
          </a:prstGeom>
          <a:ln w="0">
            <a:noFill/>
          </a:ln>
        </p:spPr>
      </p:pic>
      <p:sp>
        <p:nvSpPr>
          <p:cNvPr id="770" name="CustomShape 23"/>
          <p:cNvSpPr/>
          <p:nvPr/>
        </p:nvSpPr>
        <p:spPr bwMode="auto">
          <a:xfrm>
            <a:off x="10550664" y="5835384"/>
            <a:ext cx="146232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Sciences 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des aliments,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DejaVu Sans"/>
              </a:rPr>
              <a:t>Nutrition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71" name="Image 36"/>
          <p:cNvPicPr/>
          <p:nvPr/>
        </p:nvPicPr>
        <p:blipFill>
          <a:blip r:embed="rId7"/>
          <a:stretch/>
        </p:blipFill>
        <p:spPr bwMode="auto">
          <a:xfrm>
            <a:off x="7015032" y="5383872"/>
            <a:ext cx="2058840" cy="446760"/>
          </a:xfrm>
          <a:prstGeom prst="rect">
            <a:avLst/>
          </a:prstGeom>
          <a:ln w="0">
            <a:noFill/>
          </a:ln>
        </p:spPr>
      </p:pic>
      <p:pic>
        <p:nvPicPr>
          <p:cNvPr id="772" name="Image 2"/>
          <p:cNvPicPr/>
          <p:nvPr/>
        </p:nvPicPr>
        <p:blipFill>
          <a:blip r:embed="rId8"/>
          <a:stretch/>
        </p:blipFill>
        <p:spPr bwMode="auto">
          <a:xfrm>
            <a:off x="10612224" y="5297976"/>
            <a:ext cx="1356480" cy="565920"/>
          </a:xfrm>
          <a:prstGeom prst="rect">
            <a:avLst/>
          </a:prstGeom>
          <a:ln w="0">
            <a:noFill/>
          </a:ln>
        </p:spPr>
      </p:pic>
      <p:pic>
        <p:nvPicPr>
          <p:cNvPr id="37" name="Image 29">
            <a:extLst>
              <a:ext uri="{FF2B5EF4-FFF2-40B4-BE49-F238E27FC236}">
                <a16:creationId xmlns:a16="http://schemas.microsoft.com/office/drawing/2014/main" id="{D91D300D-A2B3-4203-A0AB-D0E3DE2F9BC8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857952" y="4809238"/>
            <a:ext cx="3935880" cy="636480"/>
          </a:xfrm>
          <a:prstGeom prst="rect">
            <a:avLst/>
          </a:prstGeom>
          <a:ln w="0">
            <a:noFill/>
          </a:ln>
        </p:spPr>
      </p:pic>
      <p:pic>
        <p:nvPicPr>
          <p:cNvPr id="38" name="Image 29">
            <a:extLst>
              <a:ext uri="{FF2B5EF4-FFF2-40B4-BE49-F238E27FC236}">
                <a16:creationId xmlns:a16="http://schemas.microsoft.com/office/drawing/2014/main" id="{8D5BD55F-514C-4925-A3FC-9D69C524CD2B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120672" y="5436360"/>
            <a:ext cx="5258880" cy="77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 bwMode="auto">
          <a:xfrm>
            <a:off x="9052920" y="6050520"/>
            <a:ext cx="2963160" cy="53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6" name="CustomShape 2"/>
          <p:cNvSpPr/>
          <p:nvPr/>
        </p:nvSpPr>
        <p:spPr bwMode="auto">
          <a:xfrm>
            <a:off x="148859" y="106184"/>
            <a:ext cx="11867221" cy="68538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fr-FR" sz="3000" b="1" dirty="0">
                <a:solidFill>
                  <a:srgbClr val="313E48"/>
                </a:solidFill>
              </a:rPr>
              <a:t>Présentation de l’offre de formation : 6 mentions de master</a:t>
            </a:r>
            <a:endParaRPr lang="en-GB" sz="3000" b="1" dirty="0">
              <a:solidFill>
                <a:srgbClr val="313E48"/>
              </a:solidFill>
            </a:endParaRPr>
          </a:p>
        </p:txBody>
      </p:sp>
      <p:sp>
        <p:nvSpPr>
          <p:cNvPr id="7" name="CustomShape 2"/>
          <p:cNvSpPr/>
          <p:nvPr/>
        </p:nvSpPr>
        <p:spPr bwMode="auto">
          <a:xfrm>
            <a:off x="220934" y="3601080"/>
            <a:ext cx="178642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pc="-1">
                <a:solidFill>
                  <a:srgbClr val="63003C"/>
                </a:solidFill>
                <a:latin typeface="Open Sans"/>
                <a:ea typeface="Open Sans"/>
              </a:rPr>
              <a:t>S</a:t>
            </a:r>
            <a:r>
              <a:rPr lang="fr-FR" b="0" strike="noStrike" spc="-1">
                <a:solidFill>
                  <a:srgbClr val="63003C"/>
                </a:solidFill>
                <a:latin typeface="Open Sans"/>
                <a:ea typeface="Open Sans"/>
              </a:rPr>
              <a:t>ocle</a:t>
            </a:r>
            <a:r>
              <a:rPr lang="fr-FR" sz="2400" b="0" strike="noStrike" spc="-1">
                <a:solidFill>
                  <a:srgbClr val="63003C"/>
                </a:solidFill>
                <a:latin typeface="Open Sans"/>
                <a:ea typeface="Open Sans"/>
              </a:rPr>
              <a:t> </a:t>
            </a:r>
            <a:r>
              <a:rPr lang="fr-FR" b="0" strike="noStrike" spc="-1">
                <a:solidFill>
                  <a:srgbClr val="63003C"/>
                </a:solidFill>
                <a:latin typeface="Open Sans"/>
                <a:ea typeface="Open Sans"/>
              </a:rPr>
              <a:t>commun</a:t>
            </a:r>
            <a:endParaRPr lang="en-GB" b="0" strike="noStrike" spc="-1">
              <a:solidFill>
                <a:srgbClr val="63003C"/>
              </a:solidFill>
              <a:latin typeface="Arial"/>
            </a:endParaRPr>
          </a:p>
        </p:txBody>
      </p:sp>
      <p:grpSp>
        <p:nvGrpSpPr>
          <p:cNvPr id="8" name="Group 3"/>
          <p:cNvGrpSpPr/>
          <p:nvPr/>
        </p:nvGrpSpPr>
        <p:grpSpPr bwMode="auto">
          <a:xfrm>
            <a:off x="-4129136" y="-48600"/>
            <a:ext cx="16129792" cy="7292160"/>
            <a:chOff x="-3630600" y="-48600"/>
            <a:chExt cx="16129792" cy="7292160"/>
          </a:xfrm>
        </p:grpSpPr>
        <p:sp>
          <p:nvSpPr>
            <p:cNvPr id="9" name="CustomShape 4"/>
            <p:cNvSpPr/>
            <p:nvPr/>
          </p:nvSpPr>
          <p:spPr bwMode="auto">
            <a:xfrm>
              <a:off x="-3630600" y="-48600"/>
              <a:ext cx="7292160" cy="7292160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>
              <a:solidFill>
                <a:srgbClr val="63403C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CustomShape 5"/>
            <p:cNvSpPr/>
            <p:nvPr/>
          </p:nvSpPr>
          <p:spPr bwMode="auto">
            <a:xfrm>
              <a:off x="2930760" y="1174320"/>
              <a:ext cx="9424416" cy="585900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Agrosciences, Environnement, Territoires, Paysage, Forêt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Gestion des espaces naturels et agricoles, ruraux et péri-urbains</a:t>
              </a:r>
              <a:endParaRPr lang="en-GB" sz="1400" i="1" strike="sngStrike" spc="-1">
                <a:solidFill>
                  <a:srgbClr val="FF0000"/>
                </a:solidFill>
              </a:endParaRPr>
            </a:p>
          </p:txBody>
        </p:sp>
        <p:sp>
          <p:nvSpPr>
            <p:cNvPr id="11" name="CustomShape 6"/>
            <p:cNvSpPr/>
            <p:nvPr/>
          </p:nvSpPr>
          <p:spPr bwMode="auto">
            <a:xfrm>
              <a:off x="2429280" y="1055520"/>
              <a:ext cx="844200" cy="7884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CustomShape 7"/>
            <p:cNvSpPr/>
            <p:nvPr/>
          </p:nvSpPr>
          <p:spPr bwMode="auto">
            <a:xfrm>
              <a:off x="3399840" y="1926505"/>
              <a:ext cx="9099352" cy="642507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Biodiversité, 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cologie et 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volution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Écologie, évolution, vivant en interaction avec son environnement, de l’individu à l’écosystème</a:t>
              </a:r>
              <a:r>
                <a:rPr lang="fr-FR" sz="14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endParaRPr lang="en-GB" sz="1400" b="0" strike="noStrike" spc="-1">
                <a:latin typeface="Arial"/>
              </a:endParaRPr>
            </a:p>
          </p:txBody>
        </p:sp>
        <p:sp>
          <p:nvSpPr>
            <p:cNvPr id="13" name="CustomShape 8"/>
            <p:cNvSpPr/>
            <p:nvPr/>
          </p:nvSpPr>
          <p:spPr bwMode="auto">
            <a:xfrm>
              <a:off x="3024505" y="1872920"/>
              <a:ext cx="742680" cy="72972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CustomShape 9"/>
            <p:cNvSpPr/>
            <p:nvPr/>
          </p:nvSpPr>
          <p:spPr bwMode="auto">
            <a:xfrm>
              <a:off x="3614400" y="2780640"/>
              <a:ext cx="8308728" cy="717120"/>
            </a:xfrm>
            <a:prstGeom prst="roundRect">
              <a:avLst>
                <a:gd name="adj" fmla="val 16667"/>
              </a:avLst>
            </a:prstGeom>
            <a:solidFill>
              <a:srgbClr val="26B83E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Biologie Intégrative et Physiologie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Biologie multi organismes (microbes, animaux, plantes), biodiversité , réponse aux environnements fluctuants, valorisation)</a:t>
              </a:r>
              <a:endParaRPr lang="en-GB" sz="1400" i="1" strike="sngStrike" spc="-1">
                <a:solidFill>
                  <a:srgbClr val="FF0000"/>
                </a:solidFill>
              </a:endParaRPr>
            </a:p>
          </p:txBody>
        </p:sp>
        <p:sp>
          <p:nvSpPr>
            <p:cNvPr id="15" name="CustomShape 10"/>
            <p:cNvSpPr/>
            <p:nvPr/>
          </p:nvSpPr>
          <p:spPr bwMode="auto">
            <a:xfrm>
              <a:off x="3234052" y="2804255"/>
              <a:ext cx="742680" cy="676237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26B83E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CustomShape 11"/>
            <p:cNvSpPr/>
            <p:nvPr/>
          </p:nvSpPr>
          <p:spPr bwMode="auto">
            <a:xfrm>
              <a:off x="3614400" y="3740399"/>
              <a:ext cx="8884792" cy="60631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conomie de l'Environnement, de l’</a:t>
              </a:r>
              <a:r>
                <a:rPr lang="fr-FR" sz="2000" b="0" strike="noStrike" cap="all" spc="-1">
                  <a:solidFill>
                    <a:srgbClr val="FFFFFF"/>
                  </a:solidFill>
                  <a:latin typeface="Open Sans"/>
                  <a:ea typeface="Open Sans"/>
                </a:rPr>
                <a:t>é</a:t>
              </a: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nergie et des Transports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prstClr val="white"/>
                  </a:solidFill>
                  <a:latin typeface="Open Sans"/>
                  <a:ea typeface="Open Sans"/>
                </a:rPr>
                <a:t>É</a:t>
              </a: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nergie, économie, environnement, alimentation, dimensions analytique et prospective</a:t>
              </a:r>
              <a:endParaRPr lang="en-GB" sz="1400" i="1" spc="-1">
                <a:solidFill>
                  <a:prstClr val="black"/>
                </a:solidFill>
              </a:endParaRPr>
            </a:p>
          </p:txBody>
        </p:sp>
        <p:sp>
          <p:nvSpPr>
            <p:cNvPr id="17" name="CustomShape 12"/>
            <p:cNvSpPr/>
            <p:nvPr/>
          </p:nvSpPr>
          <p:spPr bwMode="auto">
            <a:xfrm>
              <a:off x="3221280" y="3663878"/>
              <a:ext cx="721974" cy="645681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CustomShape 13"/>
            <p:cNvSpPr/>
            <p:nvPr/>
          </p:nvSpPr>
          <p:spPr bwMode="auto">
            <a:xfrm>
              <a:off x="3399840" y="4535280"/>
              <a:ext cx="8523288" cy="74460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Gestion des Territoires et Développement Local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Sciences sociales, Sciences politiques, Agroéconomie, Droit Biodiversité, Agriculture, Alimentation et environnement, Économie écologique</a:t>
              </a:r>
              <a:r>
                <a:rPr lang="fr-FR" sz="14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endParaRPr lang="en-GB" sz="1400" b="0" strike="noStrike" spc="-1">
                <a:latin typeface="Arial"/>
              </a:endParaRPr>
            </a:p>
          </p:txBody>
        </p:sp>
        <p:sp>
          <p:nvSpPr>
            <p:cNvPr id="19" name="CustomShape 14"/>
            <p:cNvSpPr/>
            <p:nvPr/>
          </p:nvSpPr>
          <p:spPr bwMode="auto">
            <a:xfrm>
              <a:off x="2970720" y="4552200"/>
              <a:ext cx="781200" cy="7056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CustomShape 15"/>
            <p:cNvSpPr/>
            <p:nvPr/>
          </p:nvSpPr>
          <p:spPr bwMode="auto">
            <a:xfrm>
              <a:off x="2930760" y="5446208"/>
              <a:ext cx="8832600" cy="623391"/>
            </a:xfrm>
            <a:prstGeom prst="rect">
              <a:avLst/>
            </a:prstGeom>
            <a:solidFill>
              <a:srgbClr val="D6520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52880" tIns="50760" rIns="50760" bIns="50760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Nutrition et Sciences des Aliments</a:t>
              </a:r>
              <a:endParaRPr/>
            </a:p>
            <a:p>
              <a:pPr>
                <a:lnSpc>
                  <a:spcPct val="90000"/>
                </a:lnSpc>
                <a:tabLst>
                  <a:tab pos="0" algn="l"/>
                </a:tabLst>
                <a:defRPr/>
              </a:pPr>
              <a:r>
                <a:rPr lang="fr-FR" sz="20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r>
                <a:rPr lang="fr-FR" sz="1400" i="1" spc="-1">
                  <a:solidFill>
                    <a:srgbClr val="FFFFFF"/>
                  </a:solidFill>
                  <a:latin typeface="Open Sans"/>
                  <a:ea typeface="Open Sans"/>
                </a:rPr>
                <a:t>Complexité des aliments et bioproduits, innovation, qualité</a:t>
              </a:r>
              <a:endParaRPr lang="en-GB" sz="1400" i="1" spc="-1">
                <a:solidFill>
                  <a:srgbClr val="FFFFFF"/>
                </a:solidFill>
                <a:latin typeface="Open Sans"/>
                <a:ea typeface="Open Sans"/>
              </a:endParaRPr>
            </a:p>
          </p:txBody>
        </p:sp>
        <p:sp>
          <p:nvSpPr>
            <p:cNvPr id="21" name="CustomShape 16"/>
            <p:cNvSpPr/>
            <p:nvPr/>
          </p:nvSpPr>
          <p:spPr bwMode="auto">
            <a:xfrm>
              <a:off x="2540519" y="5395320"/>
              <a:ext cx="779040" cy="68832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D65200"/>
              </a:solidFill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2" name="CustomShape 17"/>
          <p:cNvSpPr/>
          <p:nvPr/>
        </p:nvSpPr>
        <p:spPr bwMode="auto">
          <a:xfrm>
            <a:off x="1906983" y="1265759"/>
            <a:ext cx="915292" cy="398655"/>
          </a:xfrm>
          <a:prstGeom prst="rect">
            <a:avLst/>
          </a:prstGeom>
          <a:noFill/>
          <a:ln w="0">
            <a:noFill/>
          </a:ln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AETPF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3" name="CustomShape 18"/>
          <p:cNvSpPr/>
          <p:nvPr/>
        </p:nvSpPr>
        <p:spPr bwMode="auto">
          <a:xfrm>
            <a:off x="2556064" y="2050287"/>
            <a:ext cx="6334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BEE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4" name="CustomShape 19"/>
          <p:cNvSpPr/>
          <p:nvPr/>
        </p:nvSpPr>
        <p:spPr bwMode="auto">
          <a:xfrm>
            <a:off x="2831665" y="2975387"/>
            <a:ext cx="574109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B050"/>
                </a:solidFill>
                <a:latin typeface="Open Sans"/>
                <a:ea typeface="Open Sans"/>
              </a:rPr>
              <a:t>BIP</a:t>
            </a:r>
            <a:endParaRPr lang="en-GB" sz="2000" b="0" strike="noStrike" spc="-1">
              <a:solidFill>
                <a:srgbClr val="00B050"/>
              </a:solidFill>
              <a:latin typeface="Arial"/>
            </a:endParaRPr>
          </a:p>
        </p:txBody>
      </p:sp>
      <p:sp>
        <p:nvSpPr>
          <p:cNvPr id="25" name="CustomShape 20"/>
          <p:cNvSpPr/>
          <p:nvPr/>
        </p:nvSpPr>
        <p:spPr bwMode="auto">
          <a:xfrm>
            <a:off x="2711224" y="3806439"/>
            <a:ext cx="75191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70C0"/>
                </a:solidFill>
                <a:latin typeface="Open Sans"/>
                <a:ea typeface="Open Sans"/>
              </a:rPr>
              <a:t>EEET</a:t>
            </a:r>
            <a:endParaRPr lang="en-GB" sz="2000" b="0" strike="noStrike" spc="-1">
              <a:solidFill>
                <a:srgbClr val="0070C0"/>
              </a:solidFill>
              <a:latin typeface="Arial"/>
            </a:endParaRPr>
          </a:p>
        </p:txBody>
      </p:sp>
      <p:sp>
        <p:nvSpPr>
          <p:cNvPr id="26" name="CustomShape 21"/>
          <p:cNvSpPr/>
          <p:nvPr/>
        </p:nvSpPr>
        <p:spPr bwMode="auto">
          <a:xfrm>
            <a:off x="2472184" y="4718520"/>
            <a:ext cx="83206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0070C0"/>
                </a:solidFill>
                <a:latin typeface="Open Sans"/>
                <a:ea typeface="Open Sans"/>
              </a:rPr>
              <a:t>GTDL</a:t>
            </a:r>
            <a:endParaRPr lang="en-GB" sz="2000" b="0" strike="noStrike" spc="-1">
              <a:solidFill>
                <a:srgbClr val="0070C0"/>
              </a:solidFill>
              <a:latin typeface="Arial"/>
            </a:endParaRPr>
          </a:p>
        </p:txBody>
      </p:sp>
      <p:sp>
        <p:nvSpPr>
          <p:cNvPr id="27" name="CustomShape 22"/>
          <p:cNvSpPr/>
          <p:nvPr/>
        </p:nvSpPr>
        <p:spPr bwMode="auto">
          <a:xfrm>
            <a:off x="2051704" y="5551578"/>
            <a:ext cx="702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000" b="1" strike="noStrike" spc="-1">
                <a:solidFill>
                  <a:srgbClr val="D65200"/>
                </a:solidFill>
                <a:latin typeface="Open Sans"/>
                <a:ea typeface="Open Sans"/>
              </a:rPr>
              <a:t>NSA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28" name="Image 10"/>
          <p:cNvPicPr/>
          <p:nvPr/>
        </p:nvPicPr>
        <p:blipFill>
          <a:blip r:embed="rId3"/>
          <a:stretch/>
        </p:blipFill>
        <p:spPr bwMode="auto">
          <a:xfrm>
            <a:off x="154256" y="2789280"/>
            <a:ext cx="2181960" cy="893160"/>
          </a:xfrm>
          <a:prstGeom prst="rect">
            <a:avLst/>
          </a:prstGeom>
          <a:ln w="0">
            <a:noFill/>
          </a:ln>
        </p:spPr>
      </p:pic>
      <p:sp>
        <p:nvSpPr>
          <p:cNvPr id="31" name="CustomShape 23"/>
          <p:cNvSpPr/>
          <p:nvPr/>
        </p:nvSpPr>
        <p:spPr bwMode="auto">
          <a:xfrm>
            <a:off x="424439" y="6309360"/>
            <a:ext cx="10012652" cy="30632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1400" b="0" i="1" strike="noStrike" spc="-1">
                <a:solidFill>
                  <a:srgbClr val="6600FF"/>
                </a:solidFill>
                <a:latin typeface="Open Sans"/>
                <a:ea typeface="Open Sans"/>
              </a:rPr>
              <a:t>Les fiches descriptives des masters sont à retrouver sur :  </a:t>
            </a:r>
            <a:r>
              <a:rPr lang="fr-FR" sz="1400" b="0" i="1" u="sng" strike="noStrike" spc="-1">
                <a:solidFill>
                  <a:srgbClr val="63003C"/>
                </a:solidFill>
                <a:latin typeface="Open Sans"/>
                <a:ea typeface="Open Sans"/>
                <a:hlinkClick r:id="rId4" tooltip="https://cirrus.universite-paris-saclay.fr/s/2gEqLzynwwJaaef"/>
              </a:rPr>
              <a:t>https://cirrus.universite-paris-saclay.fr/s/2gEqLzynwwJaaef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32" name="Image 2"/>
          <p:cNvPicPr/>
          <p:nvPr/>
        </p:nvPicPr>
        <p:blipFill>
          <a:blip r:embed="rId5"/>
          <a:stretch/>
        </p:blipFill>
        <p:spPr bwMode="auto">
          <a:xfrm>
            <a:off x="11176181" y="1174321"/>
            <a:ext cx="824475" cy="585900"/>
          </a:xfrm>
          <a:prstGeom prst="rect">
            <a:avLst/>
          </a:prstGeom>
          <a:ln w="0">
            <a:noFill/>
          </a:ln>
          <a:effectLst>
            <a:softEdge rad="0"/>
          </a:effectLst>
        </p:spPr>
      </p:pic>
      <p:pic>
        <p:nvPicPr>
          <p:cNvPr id="33" name="Image 3"/>
          <p:cNvPicPr/>
          <p:nvPr/>
        </p:nvPicPr>
        <p:blipFill>
          <a:blip r:embed="rId6"/>
          <a:stretch/>
        </p:blipFill>
        <p:spPr bwMode="auto">
          <a:xfrm>
            <a:off x="11151711" y="1948628"/>
            <a:ext cx="848945" cy="604320"/>
          </a:xfrm>
          <a:prstGeom prst="rect">
            <a:avLst/>
          </a:prstGeom>
          <a:ln w="0">
            <a:noFill/>
          </a:ln>
        </p:spPr>
      </p:pic>
      <p:pic>
        <p:nvPicPr>
          <p:cNvPr id="34" name="Image 2"/>
          <p:cNvPicPr/>
          <p:nvPr/>
        </p:nvPicPr>
        <p:blipFill>
          <a:blip r:embed="rId7"/>
          <a:stretch/>
        </p:blipFill>
        <p:spPr bwMode="auto">
          <a:xfrm>
            <a:off x="11014551" y="2805754"/>
            <a:ext cx="986105" cy="692006"/>
          </a:xfrm>
          <a:prstGeom prst="rect">
            <a:avLst/>
          </a:prstGeom>
          <a:ln w="0">
            <a:noFill/>
          </a:ln>
        </p:spPr>
      </p:pic>
      <p:pic>
        <p:nvPicPr>
          <p:cNvPr id="35" name="Image 3"/>
          <p:cNvPicPr/>
          <p:nvPr/>
        </p:nvPicPr>
        <p:blipFill>
          <a:blip r:embed="rId8"/>
          <a:stretch/>
        </p:blipFill>
        <p:spPr bwMode="auto">
          <a:xfrm>
            <a:off x="11014551" y="3757894"/>
            <a:ext cx="986105" cy="588532"/>
          </a:xfrm>
          <a:prstGeom prst="rect">
            <a:avLst/>
          </a:prstGeom>
          <a:ln w="0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Image 4"/>
          <p:cNvPicPr/>
          <p:nvPr/>
        </p:nvPicPr>
        <p:blipFill>
          <a:blip r:embed="rId9"/>
          <a:stretch/>
        </p:blipFill>
        <p:spPr bwMode="auto">
          <a:xfrm>
            <a:off x="11151711" y="4535127"/>
            <a:ext cx="848945" cy="735388"/>
          </a:xfrm>
          <a:prstGeom prst="rect">
            <a:avLst/>
          </a:prstGeom>
          <a:ln w="0">
            <a:noFill/>
          </a:ln>
        </p:spPr>
      </p:pic>
      <p:pic>
        <p:nvPicPr>
          <p:cNvPr id="37" name="Image 2"/>
          <p:cNvPicPr/>
          <p:nvPr/>
        </p:nvPicPr>
        <p:blipFill>
          <a:blip r:embed="rId10"/>
          <a:stretch/>
        </p:blipFill>
        <p:spPr bwMode="auto">
          <a:xfrm>
            <a:off x="10790924" y="5461155"/>
            <a:ext cx="1209731" cy="60624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" name="CustomShape 2"/>
          <p:cNvSpPr/>
          <p:nvPr/>
        </p:nvSpPr>
        <p:spPr bwMode="auto">
          <a:xfrm>
            <a:off x="335520" y="188640"/>
            <a:ext cx="11663640" cy="560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3000" b="1" dirty="0" err="1">
                <a:solidFill>
                  <a:srgbClr val="313E48"/>
                </a:solidFill>
              </a:rPr>
              <a:t>Biosphera</a:t>
            </a:r>
            <a:r>
              <a:rPr lang="fr-FR" sz="3000" b="1" dirty="0">
                <a:solidFill>
                  <a:srgbClr val="313E48"/>
                </a:solidFill>
              </a:rPr>
              <a:t> et vous … et réciproquement</a:t>
            </a:r>
          </a:p>
        </p:txBody>
      </p:sp>
      <p:sp>
        <p:nvSpPr>
          <p:cNvPr id="9" name="CustomShape 3"/>
          <p:cNvSpPr/>
          <p:nvPr/>
        </p:nvSpPr>
        <p:spPr bwMode="auto">
          <a:xfrm>
            <a:off x="335520" y="989541"/>
            <a:ext cx="7724747" cy="544106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121917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que vous apporte la GS </a:t>
            </a:r>
            <a:r>
              <a:rPr lang="fr-FR" sz="2200" dirty="0" err="1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b="1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d’évènements scientifiques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en-GB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de </a:t>
            </a: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cérémonie de remise des diplômes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du prix des masters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Soutien financier à des projets étudiants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Soutien financier pour la participation à des écoles d’été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des candidatures au PhD Track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Aft>
                <a:spcPts val="6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des étudiants souhaitant renforcer leur formation par la recherche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5249" defTabSz="1219170">
              <a:spcAft>
                <a:spcPts val="800"/>
              </a:spcAft>
              <a:buClr>
                <a:srgbClr val="63003C"/>
              </a:buClr>
              <a:defRPr/>
            </a:pPr>
            <a:endParaRPr lang="en-GB" sz="1600" b="1" spc="-1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9170">
              <a:spcAft>
                <a:spcPts val="800"/>
              </a:spcAft>
              <a:buClr>
                <a:srgbClr val="63003C"/>
              </a:buClr>
              <a:defRPr/>
            </a:pPr>
            <a:r>
              <a:rPr lang="fr-FR" sz="2200" dirty="0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Votre contribution en tant qu’étudiant de la GS </a:t>
            </a:r>
            <a:r>
              <a:rPr lang="fr-FR" sz="2200" dirty="0" err="1">
                <a:solidFill>
                  <a:srgbClr val="80143C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Biosphera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Bef>
                <a:spcPts val="600"/>
              </a:spcBef>
              <a:spcAft>
                <a:spcPts val="8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en-GB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 des </a:t>
            </a:r>
            <a:r>
              <a:rPr lang="fr-FR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étudiants</a:t>
            </a:r>
            <a:r>
              <a:rPr lang="en-GB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</a:t>
            </a:r>
            <a:r>
              <a:rPr lang="fr-FR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conseil</a:t>
            </a: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élections en début d’année civile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239" indent="-380990" defTabSz="1219170">
              <a:spcBef>
                <a:spcPts val="600"/>
              </a:spcBef>
              <a:spcAft>
                <a:spcPts val="800"/>
              </a:spcAft>
              <a:buClr>
                <a:srgbClr val="63003C"/>
              </a:buClr>
              <a:buFont typeface="Wingdings"/>
              <a:buChar char="§"/>
              <a:defRPr/>
            </a:pPr>
            <a:r>
              <a:rPr lang="fr-FR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Vos idées de projets, vos actions dont peuvent bénéficier d’autres étudiants de la GS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99761" y="3429000"/>
            <a:ext cx="2240131" cy="251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C4A0FB-7E02-4D7D-812E-7EAE51F602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391" y="989541"/>
            <a:ext cx="3386501" cy="225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" name="CustomShape 2"/>
          <p:cNvSpPr/>
          <p:nvPr/>
        </p:nvSpPr>
        <p:spPr bwMode="auto">
          <a:xfrm>
            <a:off x="335520" y="188640"/>
            <a:ext cx="11663640" cy="560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3400" b="1" dirty="0">
                <a:solidFill>
                  <a:srgbClr val="313E48"/>
                </a:solidFill>
              </a:rPr>
              <a:t>Action formation : le PhD </a:t>
            </a:r>
            <a:r>
              <a:rPr lang="fr-FR" sz="3400" b="1" dirty="0" err="1">
                <a:solidFill>
                  <a:srgbClr val="313E48"/>
                </a:solidFill>
              </a:rPr>
              <a:t>Master’s</a:t>
            </a:r>
            <a:r>
              <a:rPr lang="fr-FR" sz="3400" b="1" dirty="0">
                <a:solidFill>
                  <a:srgbClr val="313E48"/>
                </a:solidFill>
              </a:rPr>
              <a:t> programme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5" name="Espace réservé du contenu 2"/>
          <p:cNvSpPr txBox="1"/>
          <p:nvPr/>
        </p:nvSpPr>
        <p:spPr bwMode="auto">
          <a:xfrm>
            <a:off x="6283451" y="1248184"/>
            <a:ext cx="5567173" cy="4608512"/>
          </a:xfrm>
          <a:prstGeom prst="rect">
            <a:avLst/>
          </a:prstGeom>
        </p:spPr>
        <p:txBody>
          <a:bodyPr>
            <a:noAutofit/>
          </a:bodyPr>
          <a:lstStyle>
            <a:lvl1pPr marL="324000" indent="-243000" algn="l" defTabSz="685800">
              <a:lnSpc>
                <a:spcPct val="90000"/>
              </a:lnSpc>
              <a:spcBef>
                <a:spcPts val="1063"/>
              </a:spcBef>
              <a:buClr>
                <a:srgbClr val="000000"/>
              </a:buClr>
              <a:buSzPct val="45000"/>
              <a:buFont typeface="Wingdings"/>
              <a:buChar char="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d’accompagnement pour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découvrir la recherche 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pour aider celles et ceux qui souhaiteraient poursuivre en thèse à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construire leur projet 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à </a:t>
            </a:r>
            <a:r>
              <a:rPr lang="fr-FR" sz="2150" b="1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préparer leur entrée en doctorat</a:t>
            </a: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fr-FR" sz="2150"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fr-FR" sz="2150" spc="-1" dirty="0">
                <a:solidFill>
                  <a:srgbClr val="6300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Ouvert à tous les étudiantes et étudiants, peut prendre différentes formes : séminaires, mentorat, rencontres avec des chercheurs, forum master/doctorat, etc.</a:t>
            </a:r>
            <a:endParaRPr dirty="0">
              <a:solidFill>
                <a:srgbClr val="6300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Espace réservé pour une image  4" descr="PhD_PPT_juillet 2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" y="922112"/>
            <a:ext cx="5807965" cy="5710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46132" y="5517233"/>
            <a:ext cx="5255716" cy="9006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73" name="CustomShape 1"/>
          <p:cNvSpPr/>
          <p:nvPr/>
        </p:nvSpPr>
        <p:spPr bwMode="auto">
          <a:xfrm>
            <a:off x="8973360" y="5885280"/>
            <a:ext cx="2985120" cy="734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>
              <a:defRPr/>
            </a:pPr>
            <a:endParaRPr lang="fr-FR" sz="2400"/>
          </a:p>
        </p:txBody>
      </p:sp>
      <p:sp>
        <p:nvSpPr>
          <p:cNvPr id="974" name="CustomShape 2"/>
          <p:cNvSpPr/>
          <p:nvPr/>
        </p:nvSpPr>
        <p:spPr bwMode="auto">
          <a:xfrm>
            <a:off x="119880" y="101758"/>
            <a:ext cx="10452960" cy="64894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3400" b="1" dirty="0">
                <a:solidFill>
                  <a:srgbClr val="313E48"/>
                </a:solidFill>
              </a:rPr>
              <a:t>GS </a:t>
            </a:r>
            <a:r>
              <a:rPr lang="fr-FR" sz="3400" b="1" dirty="0" err="1">
                <a:solidFill>
                  <a:srgbClr val="313E48"/>
                </a:solidFill>
              </a:rPr>
              <a:t>Biosphera</a:t>
            </a:r>
            <a:r>
              <a:rPr lang="fr-FR" sz="3400" b="1" dirty="0">
                <a:solidFill>
                  <a:srgbClr val="313E48"/>
                </a:solidFill>
              </a:rPr>
              <a:t> : pour en savoir plus</a:t>
            </a:r>
            <a:endParaRPr lang="en-GB" sz="3400" b="1" dirty="0">
              <a:solidFill>
                <a:srgbClr val="313E48"/>
              </a:solidFill>
            </a:endParaRPr>
          </a:p>
        </p:txBody>
      </p:sp>
      <p:sp>
        <p:nvSpPr>
          <p:cNvPr id="979" name="CustomShape 4"/>
          <p:cNvSpPr/>
          <p:nvPr/>
        </p:nvSpPr>
        <p:spPr bwMode="auto">
          <a:xfrm>
            <a:off x="3211504" y="1003576"/>
            <a:ext cx="1765160" cy="64807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fr-FR" sz="2000" spc="-1">
                <a:solidFill>
                  <a:srgbClr val="FFFFFF"/>
                </a:solidFill>
                <a:latin typeface="Open Sans"/>
                <a:ea typeface="DejaVu Sans"/>
              </a:rPr>
              <a:t>Brochure </a:t>
            </a:r>
            <a:endParaRPr/>
          </a:p>
          <a:p>
            <a:pPr>
              <a:tabLst>
                <a:tab pos="0" algn="l"/>
              </a:tabLst>
              <a:defRPr/>
            </a:pPr>
            <a:r>
              <a:rPr lang="fr-FR" sz="1600" spc="-1">
                <a:solidFill>
                  <a:srgbClr val="FFFFFF"/>
                </a:solidFill>
                <a:latin typeface="Open Sans"/>
                <a:ea typeface="DejaVu Sans"/>
              </a:rPr>
              <a:t>version FR &amp; GB</a:t>
            </a:r>
            <a:endParaRPr lang="en-GB" sz="1600" spc="-1"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1506" y="1757251"/>
            <a:ext cx="1994221" cy="280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e 5"/>
          <p:cNvGrpSpPr/>
          <p:nvPr/>
        </p:nvGrpSpPr>
        <p:grpSpPr bwMode="auto">
          <a:xfrm>
            <a:off x="345680" y="2052219"/>
            <a:ext cx="2509960" cy="3135027"/>
            <a:chOff x="208145" y="1517369"/>
            <a:chExt cx="3551402" cy="4503919"/>
          </a:xfrm>
        </p:grpSpPr>
        <p:pic>
          <p:nvPicPr>
            <p:cNvPr id="977" name="Image 5"/>
            <p:cNvPicPr/>
            <p:nvPr/>
          </p:nvPicPr>
          <p:blipFill>
            <a:blip r:embed="rId4"/>
            <a:stretch/>
          </p:blipFill>
          <p:spPr bwMode="auto">
            <a:xfrm>
              <a:off x="208145" y="1517369"/>
              <a:ext cx="3454710" cy="170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08145" y="3167351"/>
              <a:ext cx="3551402" cy="2853937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 bwMode="auto">
          <a:xfrm>
            <a:off x="345680" y="1007837"/>
            <a:ext cx="1681722" cy="44267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Site Internet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281901" y="1528999"/>
            <a:ext cx="293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u="sng">
                <a:latin typeface="Open Sans"/>
                <a:ea typeface="Open Sans"/>
                <a:cs typeface="Open Sans"/>
                <a:hlinkClick r:id="rId6" tooltip="https://www.universite-paris-saclay.fr/gs-biosphera"/>
              </a:rPr>
              <a:t>https://www.universite-paris-saclay.fr/gs-biosphera</a:t>
            </a:r>
            <a:endParaRPr lang="fr-FR" sz="1400">
              <a:latin typeface="Open Sans"/>
              <a:ea typeface="Open Sans"/>
              <a:cs typeface="Open Sans"/>
            </a:endParaRPr>
          </a:p>
        </p:txBody>
      </p:sp>
      <p:sp>
        <p:nvSpPr>
          <p:cNvPr id="20" name="CustomShape 2"/>
          <p:cNvSpPr/>
          <p:nvPr/>
        </p:nvSpPr>
        <p:spPr bwMode="auto">
          <a:xfrm>
            <a:off x="5996351" y="1446372"/>
            <a:ext cx="5966344" cy="2587417"/>
          </a:xfrm>
          <a:prstGeom prst="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81">
              <a:buClr>
                <a:srgbClr val="63003C"/>
              </a:buClr>
              <a:defRPr/>
            </a:pPr>
            <a:endParaRPr lang="fr-FR" sz="1200" spc="-1">
              <a:solidFill>
                <a:srgbClr val="63003C"/>
              </a:solidFill>
              <a:latin typeface="Open Sans"/>
              <a:ea typeface="Open Sans"/>
              <a:cs typeface="Open Sans"/>
            </a:endParaRPr>
          </a:p>
          <a:p>
            <a:pPr marL="228594" indent="-225713">
              <a:spcBef>
                <a:spcPts val="600"/>
              </a:spcBef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Diffusion : tous les quinze jours</a:t>
            </a:r>
            <a:endParaRPr sz="1600"/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Vous y retrouvez :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L’actualité de la GS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Des informations liées au périmètre de la GS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536387" lvl="1" indent="-225713">
              <a:buClr>
                <a:srgbClr val="63003C"/>
              </a:buClr>
              <a:buFont typeface="Arial"/>
              <a:buChar char="•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Un article ou vidéo qui nous a interpellés  « out of the box »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Public : ouvert à tous y compris aux étudiants !</a:t>
            </a:r>
            <a:endParaRPr lang="en-GB" sz="1600" spc="-1">
              <a:latin typeface="Open Sans"/>
              <a:ea typeface="Open Sans"/>
              <a:cs typeface="Open Sans"/>
            </a:endParaRPr>
          </a:p>
          <a:p>
            <a:pPr marL="228594" indent="-225713">
              <a:buClr>
                <a:srgbClr val="63003C"/>
              </a:buClr>
              <a:buFont typeface="Wingdings"/>
              <a:buChar char=""/>
              <a:defRPr/>
            </a:pPr>
            <a:r>
              <a:rPr lang="fr-FR" sz="1600" spc="-1">
                <a:latin typeface="Open Sans"/>
                <a:ea typeface="Open Sans"/>
                <a:cs typeface="Open Sans"/>
              </a:rPr>
              <a:t>Vous pouvez proposer des actualités en lien avec les thématiques de la GS Biosphera</a:t>
            </a:r>
            <a:endParaRPr lang="en-GB" sz="1600" spc="-1">
              <a:latin typeface="Open Sans"/>
              <a:ea typeface="Open Sans"/>
              <a:cs typeface="Open Sans"/>
            </a:endParaRPr>
          </a:p>
        </p:txBody>
      </p:sp>
      <p:sp>
        <p:nvSpPr>
          <p:cNvPr id="21" name="CustomShape 4"/>
          <p:cNvSpPr/>
          <p:nvPr/>
        </p:nvSpPr>
        <p:spPr bwMode="auto">
          <a:xfrm>
            <a:off x="242767" y="5972220"/>
            <a:ext cx="40163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defRPr/>
            </a:pPr>
            <a:r>
              <a:rPr lang="fr-FR" sz="1600" u="sng" spc="-1">
                <a:latin typeface="Open Sans"/>
                <a:ea typeface="Open Sans"/>
                <a:cs typeface="Open Sans"/>
                <a:hlinkClick r:id="rId7" tooltip="mailto:gs.biosphera@universite-paris-saclay.fr"/>
              </a:rPr>
              <a:t>gs.biosphera@universite-paris-saclay.fr</a:t>
            </a:r>
            <a:endParaRPr lang="en-GB" sz="1600" spc="-1">
              <a:latin typeface="Open Sans"/>
              <a:ea typeface="Open Sans"/>
              <a:cs typeface="Open Sans"/>
            </a:endParaRPr>
          </a:p>
        </p:txBody>
      </p:sp>
      <p:sp>
        <p:nvSpPr>
          <p:cNvPr id="19" name="CustomShape 4"/>
          <p:cNvSpPr/>
          <p:nvPr/>
        </p:nvSpPr>
        <p:spPr bwMode="auto">
          <a:xfrm>
            <a:off x="5999311" y="1038831"/>
            <a:ext cx="1941256" cy="49033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fr-FR" sz="2000" spc="-1">
                <a:solidFill>
                  <a:srgbClr val="FFFFFF"/>
                </a:solidFill>
                <a:latin typeface="Open Sans"/>
                <a:ea typeface="DejaVu Sans"/>
              </a:rPr>
              <a:t>Newsletter</a:t>
            </a:r>
            <a:endParaRPr lang="en-GB" sz="2000" spc="-1">
              <a:latin typeface="Arial"/>
            </a:endParaRPr>
          </a:p>
        </p:txBody>
      </p:sp>
      <p:grpSp>
        <p:nvGrpSpPr>
          <p:cNvPr id="8" name="Groupe 7"/>
          <p:cNvGrpSpPr/>
          <p:nvPr/>
        </p:nvGrpSpPr>
        <p:grpSpPr bwMode="auto">
          <a:xfrm>
            <a:off x="9951850" y="4171244"/>
            <a:ext cx="1994221" cy="2126645"/>
            <a:chOff x="7308720" y="1124640"/>
            <a:chExt cx="4763520" cy="5472000"/>
          </a:xfrm>
        </p:grpSpPr>
        <p:pic>
          <p:nvPicPr>
            <p:cNvPr id="22" name="Image 3"/>
            <p:cNvPicPr/>
            <p:nvPr/>
          </p:nvPicPr>
          <p:blipFill>
            <a:blip r:embed="rId8"/>
            <a:stretch/>
          </p:blipFill>
          <p:spPr bwMode="auto">
            <a:xfrm>
              <a:off x="7308720" y="1124640"/>
              <a:ext cx="4763520" cy="2622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Image 4"/>
            <p:cNvPicPr/>
            <p:nvPr/>
          </p:nvPicPr>
          <p:blipFill>
            <a:blip r:embed="rId9"/>
            <a:stretch/>
          </p:blipFill>
          <p:spPr bwMode="auto">
            <a:xfrm>
              <a:off x="7308720" y="3748320"/>
              <a:ext cx="4763520" cy="2848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" name="CustomShape 4"/>
          <p:cNvSpPr/>
          <p:nvPr/>
        </p:nvSpPr>
        <p:spPr bwMode="auto">
          <a:xfrm>
            <a:off x="5595779" y="4345941"/>
            <a:ext cx="2315279" cy="5232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r>
              <a:rPr lang="fr-FR" sz="2000" spc="-1" dirty="0">
                <a:solidFill>
                  <a:srgbClr val="FFFFFF"/>
                </a:solidFill>
                <a:latin typeface="Open Sans"/>
                <a:ea typeface="DejaVu Sans"/>
              </a:rPr>
              <a:t>Compte LinkedIn</a:t>
            </a:r>
            <a:endParaRPr lang="en-GB" sz="1600" spc="-1" dirty="0">
              <a:latin typeface="Arial"/>
            </a:endParaRPr>
          </a:p>
        </p:txBody>
      </p:sp>
      <p:pic>
        <p:nvPicPr>
          <p:cNvPr id="25" name="Picture 2" descr="LinkedIn: Recherche d'emploi – Applications sur Google Play"/>
          <p:cNvPicPr/>
          <p:nvPr/>
        </p:nvPicPr>
        <p:blipFill>
          <a:blip r:embed="rId10"/>
          <a:stretch/>
        </p:blipFill>
        <p:spPr bwMode="auto">
          <a:xfrm>
            <a:off x="7911057" y="4325560"/>
            <a:ext cx="543600" cy="543600"/>
          </a:xfrm>
          <a:prstGeom prst="rect">
            <a:avLst/>
          </a:prstGeom>
          <a:ln w="0">
            <a:noFill/>
          </a:ln>
        </p:spPr>
      </p:pic>
      <p:sp>
        <p:nvSpPr>
          <p:cNvPr id="9" name="Rectangle 8"/>
          <p:cNvSpPr/>
          <p:nvPr/>
        </p:nvSpPr>
        <p:spPr bwMode="auto">
          <a:xfrm>
            <a:off x="5584724" y="4863414"/>
            <a:ext cx="4373816" cy="17491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defRPr/>
            </a:pPr>
            <a:r>
              <a:rPr lang="fr-FR" sz="1600" spc="-1" dirty="0">
                <a:latin typeface="Open Sans"/>
                <a:ea typeface="Open Sans"/>
                <a:cs typeface="Open Sans"/>
              </a:rPr>
              <a:t>Ce compte permet de partager les actualités de </a:t>
            </a:r>
            <a:r>
              <a:rPr lang="fr-FR" sz="1600" spc="-1" dirty="0" err="1">
                <a:latin typeface="Open Sans"/>
                <a:ea typeface="Open Sans"/>
                <a:cs typeface="Open Sans"/>
              </a:rPr>
              <a:t>Biosphera</a:t>
            </a:r>
            <a:r>
              <a:rPr lang="fr-FR" sz="1600" spc="-1" dirty="0">
                <a:latin typeface="Open Sans"/>
                <a:ea typeface="Open Sans"/>
                <a:cs typeface="Open Sans"/>
              </a:rPr>
              <a:t> et de relayer les articles, actualités, offres de formations, stages, emplois (thèses, postdocs, CDD etc.) de la communauté. </a:t>
            </a:r>
            <a:endParaRPr lang="en-GB" sz="1600" spc="-1" dirty="0">
              <a:latin typeface="Open Sans"/>
              <a:ea typeface="Open Sans"/>
              <a:cs typeface="Open Sans"/>
            </a:endParaRPr>
          </a:p>
          <a:p>
            <a:pPr>
              <a:spcBef>
                <a:spcPts val="1400"/>
              </a:spcBef>
              <a:defRPr/>
            </a:pPr>
            <a:r>
              <a:rPr lang="fr-FR" sz="1600" spc="-1" dirty="0">
                <a:latin typeface="Open Sans"/>
                <a:ea typeface="Open Sans"/>
                <a:cs typeface="Open Sans"/>
              </a:rPr>
              <a:t>N’hésitez pas à vous inscrire : </a:t>
            </a:r>
            <a:r>
              <a:rPr lang="fr-FR" sz="1600" u="sng" spc="-1" dirty="0">
                <a:latin typeface="Open Sans"/>
                <a:ea typeface="Open Sans"/>
                <a:cs typeface="Open Sans"/>
                <a:hlinkClick r:id="rId11" tooltip="file:///home/bgabrielle/Téléchargements/linkedin.com/in/graduate-school-biosphera-656910245"/>
              </a:rPr>
              <a:t>ICI</a:t>
            </a:r>
            <a:endParaRPr lang="en-GB" sz="1600" spc="-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363598" y="1479994"/>
            <a:ext cx="2609416" cy="84619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181486" y="5610001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>
                <a:solidFill>
                  <a:schemeClr val="accent6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Pour toute correspondance, une seule adresse</a:t>
            </a:r>
            <a:endParaRPr/>
          </a:p>
        </p:txBody>
      </p:sp>
      <p:sp>
        <p:nvSpPr>
          <p:cNvPr id="14" name="Forme en L 13"/>
          <p:cNvSpPr/>
          <p:nvPr/>
        </p:nvSpPr>
        <p:spPr bwMode="auto">
          <a:xfrm rot="5400000">
            <a:off x="68046" y="5443615"/>
            <a:ext cx="440903" cy="442429"/>
          </a:xfrm>
          <a:prstGeom prst="corner">
            <a:avLst>
              <a:gd name="adj1" fmla="val 23240"/>
              <a:gd name="adj2" fmla="val 21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orme en L 29"/>
          <p:cNvSpPr/>
          <p:nvPr/>
        </p:nvSpPr>
        <p:spPr bwMode="auto">
          <a:xfrm rot="16199998">
            <a:off x="5056818" y="6069035"/>
            <a:ext cx="440903" cy="442429"/>
          </a:xfrm>
          <a:prstGeom prst="corner">
            <a:avLst>
              <a:gd name="adj1" fmla="val 23240"/>
              <a:gd name="adj2" fmla="val 21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5375287F7B842B1714C41EEC5F404" ma:contentTypeVersion="4" ma:contentTypeDescription="Crée un document." ma:contentTypeScope="" ma:versionID="d1ef45c012eea0071ff951082d91b862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4e9bf36bc789e2afd72475ca03152d8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8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10" ma:displayName="Commentaires"/>
        <xsd:element name="keywords" minOccurs="0" maxOccurs="1" type="xsd:string"/>
        <xsd:element ref="dc:language" minOccurs="0" maxOccurs="1"/>
        <xsd:element name="category" minOccurs="0" maxOccurs="1" type="xsd:string" ma:index="9" ma:displayName="Type de document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>pptx</_Format>
  </documentManagement>
</p:properties>
</file>

<file path=customXml/itemProps1.xml><?xml version="1.0" encoding="utf-8"?>
<ds:datastoreItem xmlns:ds="http://schemas.openxmlformats.org/officeDocument/2006/customXml" ds:itemID="{CB788CDB-BB5A-4B84-B786-16F818ED9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8988EB-1B67-4511-A161-FDEEE601E6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711ED-3F11-4E62-B28E-923561B2176E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sharepoint/v3/field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936</Words>
  <Application>Microsoft Office PowerPoint</Application>
  <PresentationFormat>Grand écran</PresentationFormat>
  <Paragraphs>109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Century Gothic</vt:lpstr>
      <vt:lpstr>DejaVu Sans</vt:lpstr>
      <vt:lpstr>Open Sans</vt:lpstr>
      <vt:lpstr>OpenSans-Bold</vt:lpstr>
      <vt:lpstr>Symbol</vt:lpstr>
      <vt:lpstr>Times New Roman</vt:lpstr>
      <vt:lpstr>Wingdings</vt:lpstr>
      <vt:lpstr>1_UPSACLAY</vt:lpstr>
      <vt:lpstr>1_Office Theme</vt:lpstr>
      <vt:lpstr>   Graduate School Biosphera Journées Poursuite d’Etudes (JPE)  Mention : GTDL (Gestion des Territoires et Développement Local)</vt:lpstr>
      <vt:lpstr>Présentation de la Graduate School Biosphera</vt:lpstr>
      <vt:lpstr>Les 17 Graduate Schools, 1 institut, 3 domaines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Mention GTDL Gestion des Territoires et Développement Local  Coordinateurs : Jean-Marc DOUGUET          Cécile BLATRIX </vt:lpstr>
      <vt:lpstr>OBJECTIFS PÉDAGOGIQUES :</vt:lpstr>
      <vt:lpstr>PARCOURS M1 &amp; M2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dc:description>Modèle de présentation PowerPoint au format 16/9e</dc:description>
  <cp:lastModifiedBy>Sophie Timlin</cp:lastModifiedBy>
  <cp:revision>62</cp:revision>
  <dcterms:created xsi:type="dcterms:W3CDTF">2020-02-07T10:36:28Z</dcterms:created>
  <dcterms:modified xsi:type="dcterms:W3CDTF">2024-02-16T15:02:49Z</dcterms:modified>
  <cp:category>Présentation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0x01010014A5375287F7B842B1714C41EEC5F404</vt:lpwstr>
  </property>
</Properties>
</file>