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31"/>
  </p:notesMasterIdLst>
  <p:sldIdLst>
    <p:sldId id="461" r:id="rId6"/>
    <p:sldId id="462" r:id="rId7"/>
    <p:sldId id="257" r:id="rId8"/>
    <p:sldId id="258" r:id="rId9"/>
    <p:sldId id="271" r:id="rId10"/>
    <p:sldId id="260" r:id="rId11"/>
    <p:sldId id="272" r:id="rId12"/>
    <p:sldId id="273" r:id="rId13"/>
    <p:sldId id="274" r:id="rId14"/>
    <p:sldId id="335" r:id="rId15"/>
    <p:sldId id="334" r:id="rId16"/>
    <p:sldId id="337" r:id="rId17"/>
    <p:sldId id="336" r:id="rId18"/>
    <p:sldId id="443" r:id="rId19"/>
    <p:sldId id="437" r:id="rId20"/>
    <p:sldId id="436" r:id="rId21"/>
    <p:sldId id="438" r:id="rId22"/>
    <p:sldId id="439" r:id="rId23"/>
    <p:sldId id="456" r:id="rId24"/>
    <p:sldId id="374" r:id="rId25"/>
    <p:sldId id="405" r:id="rId26"/>
    <p:sldId id="445" r:id="rId27"/>
    <p:sldId id="442" r:id="rId28"/>
    <p:sldId id="262" r:id="rId29"/>
    <p:sldId id="276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E48"/>
    <a:srgbClr val="63003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07" autoAdjust="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CBB67-B9FE-4C7C-9980-49AD226F79AB}" type="doc">
      <dgm:prSet loTypeId="urn:microsoft.com/office/officeart/2018/2/layout/IconLabelDescriptionList" loCatId="icon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AD9C6D-353A-4309-9205-B751B732F6A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dirty="0">
            <a:latin typeface="+mn-lt"/>
          </a:endParaRPr>
        </a:p>
      </dgm:t>
    </dgm:pt>
    <dgm:pt modelId="{3BA721CD-0ACE-487D-A8C1-303B539F6CB9}" type="parTrans" cxnId="{024B9E82-1A81-445E-A7A3-A4D8DDCF1E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687B74A-8DC0-41EE-A445-4175F7B304CB}" type="sibTrans" cxnId="{024B9E82-1A81-445E-A7A3-A4D8DDCF1E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B510B4B-A0E8-48AE-A368-CCD79C90A0A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dirty="0">
              <a:latin typeface="+mn-lt"/>
            </a:rPr>
            <a:t>Exemple: Placement de la promotion 2021/22 </a:t>
          </a:r>
          <a:endParaRPr lang="en-US" dirty="0">
            <a:latin typeface="+mn-lt"/>
          </a:endParaRPr>
        </a:p>
      </dgm:t>
    </dgm:pt>
    <dgm:pt modelId="{46372D37-4A60-4847-8267-E02EA6E9E700}" type="parTrans" cxnId="{C4704466-9BA9-46FF-90B7-19E35F85E2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98E6A81-5504-4DFB-ABB4-CDDF2F42129D}" type="sibTrans" cxnId="{C4704466-9BA9-46FF-90B7-19E35F85E2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513C75A-848A-42C5-BCE8-A50CDE377B8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600" dirty="0">
            <a:latin typeface="+mn-lt"/>
          </a:endParaRPr>
        </a:p>
      </dgm:t>
    </dgm:pt>
    <dgm:pt modelId="{19CE5C7F-2A1E-4535-B96B-E0765E872B4B}" type="parTrans" cxnId="{87A579B9-53DE-41B6-802A-6019311DFB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492F6EA-8471-4C51-9216-89379889D7AE}" type="sibTrans" cxnId="{87A579B9-53DE-41B6-802A-6019311DFB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F34F7B3-2DF6-432E-8A51-EDE671E09F4A}" type="pres">
      <dgm:prSet presAssocID="{77BCBB67-B9FE-4C7C-9980-49AD226F79AB}" presName="root" presStyleCnt="0">
        <dgm:presLayoutVars>
          <dgm:dir/>
          <dgm:resizeHandles val="exact"/>
        </dgm:presLayoutVars>
      </dgm:prSet>
      <dgm:spPr/>
    </dgm:pt>
    <dgm:pt modelId="{E64AC3F7-798A-4F50-AD00-A4BC2011DC82}" type="pres">
      <dgm:prSet presAssocID="{00AD9C6D-353A-4309-9205-B751B732F6AA}" presName="compNode" presStyleCnt="0"/>
      <dgm:spPr/>
    </dgm:pt>
    <dgm:pt modelId="{9399EF04-17F9-45EC-8CA0-FA254598D6D0}" type="pres">
      <dgm:prSet presAssocID="{00AD9C6D-353A-4309-9205-B751B732F6AA}" presName="iconRect" presStyleLbl="node1" presStyleIdx="0" presStyleCnt="2" custLinFactNeighborX="-26484" custLinFactNeighborY="-4467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AEBF239-3568-4396-B6E4-0EDE2DF920D9}" type="pres">
      <dgm:prSet presAssocID="{00AD9C6D-353A-4309-9205-B751B732F6AA}" presName="iconSpace" presStyleCnt="0"/>
      <dgm:spPr/>
    </dgm:pt>
    <dgm:pt modelId="{C7E98215-76A7-4497-8503-BE39C2164F47}" type="pres">
      <dgm:prSet presAssocID="{00AD9C6D-353A-4309-9205-B751B732F6AA}" presName="parTx" presStyleLbl="revTx" presStyleIdx="0" presStyleCnt="4">
        <dgm:presLayoutVars>
          <dgm:chMax val="0"/>
          <dgm:chPref val="0"/>
        </dgm:presLayoutVars>
      </dgm:prSet>
      <dgm:spPr/>
    </dgm:pt>
    <dgm:pt modelId="{FA7DAFEF-93C8-4B79-A34A-1128A8E610B0}" type="pres">
      <dgm:prSet presAssocID="{00AD9C6D-353A-4309-9205-B751B732F6AA}" presName="txSpace" presStyleCnt="0"/>
      <dgm:spPr/>
    </dgm:pt>
    <dgm:pt modelId="{94BC74DE-20F0-44C3-AA93-ED1C7857D87B}" type="pres">
      <dgm:prSet presAssocID="{00AD9C6D-353A-4309-9205-B751B732F6AA}" presName="desTx" presStyleLbl="revTx" presStyleIdx="1" presStyleCnt="4">
        <dgm:presLayoutVars/>
      </dgm:prSet>
      <dgm:spPr/>
    </dgm:pt>
    <dgm:pt modelId="{D10F5AB3-C4CD-4DEE-8E7F-AD3110214408}" type="pres">
      <dgm:prSet presAssocID="{D687B74A-8DC0-41EE-A445-4175F7B304CB}" presName="sibTrans" presStyleCnt="0"/>
      <dgm:spPr/>
    </dgm:pt>
    <dgm:pt modelId="{84992DBB-F65A-4C8F-9E63-C190A7055E23}" type="pres">
      <dgm:prSet presAssocID="{DB510B4B-A0E8-48AE-A368-CCD79C90A0A5}" presName="compNode" presStyleCnt="0"/>
      <dgm:spPr/>
    </dgm:pt>
    <dgm:pt modelId="{A28A61C0-E1CF-48AA-AEC7-B2B6ECD1C8B9}" type="pres">
      <dgm:prSet presAssocID="{DB510B4B-A0E8-48AE-A368-CCD79C90A0A5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que"/>
        </a:ext>
      </dgm:extLst>
    </dgm:pt>
    <dgm:pt modelId="{71185355-629D-4BB1-83B0-7C77A981505B}" type="pres">
      <dgm:prSet presAssocID="{DB510B4B-A0E8-48AE-A368-CCD79C90A0A5}" presName="iconSpace" presStyleCnt="0"/>
      <dgm:spPr/>
    </dgm:pt>
    <dgm:pt modelId="{D4D6C39D-3358-44C0-8488-E2A6B1ED413F}" type="pres">
      <dgm:prSet presAssocID="{DB510B4B-A0E8-48AE-A368-CCD79C90A0A5}" presName="parTx" presStyleLbl="revTx" presStyleIdx="2" presStyleCnt="4" custScaleX="129399">
        <dgm:presLayoutVars>
          <dgm:chMax val="0"/>
          <dgm:chPref val="0"/>
        </dgm:presLayoutVars>
      </dgm:prSet>
      <dgm:spPr/>
    </dgm:pt>
    <dgm:pt modelId="{B1E545D8-A638-439A-A6CC-90C1A7970929}" type="pres">
      <dgm:prSet presAssocID="{DB510B4B-A0E8-48AE-A368-CCD79C90A0A5}" presName="txSpace" presStyleCnt="0"/>
      <dgm:spPr/>
    </dgm:pt>
    <dgm:pt modelId="{1C5C8A84-BA07-4A4C-9017-65D6F0E04C7F}" type="pres">
      <dgm:prSet presAssocID="{DB510B4B-A0E8-48AE-A368-CCD79C90A0A5}" presName="desTx" presStyleLbl="revTx" presStyleIdx="3" presStyleCnt="4" custAng="0" custScaleX="130842" custScaleY="1359425" custLinFactNeighborX="-4469" custLinFactNeighborY="19834">
        <dgm:presLayoutVars/>
      </dgm:prSet>
      <dgm:spPr/>
    </dgm:pt>
  </dgm:ptLst>
  <dgm:cxnLst>
    <dgm:cxn modelId="{C0050906-3455-6748-9B41-10D93025E54E}" type="presOf" srcId="{DB510B4B-A0E8-48AE-A368-CCD79C90A0A5}" destId="{D4D6C39D-3358-44C0-8488-E2A6B1ED413F}" srcOrd="0" destOrd="0" presId="urn:microsoft.com/office/officeart/2018/2/layout/IconLabelDescriptionList"/>
    <dgm:cxn modelId="{927A3B29-DE9B-C34A-B7D7-F3B7FC7B3343}" type="presOf" srcId="{77BCBB67-B9FE-4C7C-9980-49AD226F79AB}" destId="{EF34F7B3-2DF6-432E-8A51-EDE671E09F4A}" srcOrd="0" destOrd="0" presId="urn:microsoft.com/office/officeart/2018/2/layout/IconLabelDescriptionList"/>
    <dgm:cxn modelId="{C68F052F-505B-F243-82F4-37FA4733CDE0}" type="presOf" srcId="{C513C75A-848A-42C5-BCE8-A50CDE377B8D}" destId="{1C5C8A84-BA07-4A4C-9017-65D6F0E04C7F}" srcOrd="0" destOrd="0" presId="urn:microsoft.com/office/officeart/2018/2/layout/IconLabelDescriptionList"/>
    <dgm:cxn modelId="{C4704466-9BA9-46FF-90B7-19E35F85E292}" srcId="{77BCBB67-B9FE-4C7C-9980-49AD226F79AB}" destId="{DB510B4B-A0E8-48AE-A368-CCD79C90A0A5}" srcOrd="1" destOrd="0" parTransId="{46372D37-4A60-4847-8267-E02EA6E9E700}" sibTransId="{298E6A81-5504-4DFB-ABB4-CDDF2F42129D}"/>
    <dgm:cxn modelId="{024B9E82-1A81-445E-A7A3-A4D8DDCF1EC2}" srcId="{77BCBB67-B9FE-4C7C-9980-49AD226F79AB}" destId="{00AD9C6D-353A-4309-9205-B751B732F6AA}" srcOrd="0" destOrd="0" parTransId="{3BA721CD-0ACE-487D-A8C1-303B539F6CB9}" sibTransId="{D687B74A-8DC0-41EE-A445-4175F7B304CB}"/>
    <dgm:cxn modelId="{59128F8D-79C2-3D49-9567-83CAFC70FE58}" type="presOf" srcId="{00AD9C6D-353A-4309-9205-B751B732F6AA}" destId="{C7E98215-76A7-4497-8503-BE39C2164F47}" srcOrd="0" destOrd="0" presId="urn:microsoft.com/office/officeart/2018/2/layout/IconLabelDescriptionList"/>
    <dgm:cxn modelId="{87A579B9-53DE-41B6-802A-6019311DFB38}" srcId="{DB510B4B-A0E8-48AE-A368-CCD79C90A0A5}" destId="{C513C75A-848A-42C5-BCE8-A50CDE377B8D}" srcOrd="0" destOrd="0" parTransId="{19CE5C7F-2A1E-4535-B96B-E0765E872B4B}" sibTransId="{0492F6EA-8471-4C51-9216-89379889D7AE}"/>
    <dgm:cxn modelId="{3E0855E2-AD9B-674F-87BA-2CD0C0076FA0}" type="presParOf" srcId="{EF34F7B3-2DF6-432E-8A51-EDE671E09F4A}" destId="{E64AC3F7-798A-4F50-AD00-A4BC2011DC82}" srcOrd="0" destOrd="0" presId="urn:microsoft.com/office/officeart/2018/2/layout/IconLabelDescriptionList"/>
    <dgm:cxn modelId="{8873A389-032D-654D-A3CC-6FFA28959116}" type="presParOf" srcId="{E64AC3F7-798A-4F50-AD00-A4BC2011DC82}" destId="{9399EF04-17F9-45EC-8CA0-FA254598D6D0}" srcOrd="0" destOrd="0" presId="urn:microsoft.com/office/officeart/2018/2/layout/IconLabelDescriptionList"/>
    <dgm:cxn modelId="{A5BDBFD1-8512-C047-A043-5DA36F4BF811}" type="presParOf" srcId="{E64AC3F7-798A-4F50-AD00-A4BC2011DC82}" destId="{BAEBF239-3568-4396-B6E4-0EDE2DF920D9}" srcOrd="1" destOrd="0" presId="urn:microsoft.com/office/officeart/2018/2/layout/IconLabelDescriptionList"/>
    <dgm:cxn modelId="{7F570A95-EC55-494D-A102-EF5C277E58BE}" type="presParOf" srcId="{E64AC3F7-798A-4F50-AD00-A4BC2011DC82}" destId="{C7E98215-76A7-4497-8503-BE39C2164F47}" srcOrd="2" destOrd="0" presId="urn:microsoft.com/office/officeart/2018/2/layout/IconLabelDescriptionList"/>
    <dgm:cxn modelId="{B9B36022-C7E9-5A49-B110-1D75E1067AAF}" type="presParOf" srcId="{E64AC3F7-798A-4F50-AD00-A4BC2011DC82}" destId="{FA7DAFEF-93C8-4B79-A34A-1128A8E610B0}" srcOrd="3" destOrd="0" presId="urn:microsoft.com/office/officeart/2018/2/layout/IconLabelDescriptionList"/>
    <dgm:cxn modelId="{66369B6E-E246-4E48-9FA5-BC103E2D1B7A}" type="presParOf" srcId="{E64AC3F7-798A-4F50-AD00-A4BC2011DC82}" destId="{94BC74DE-20F0-44C3-AA93-ED1C7857D87B}" srcOrd="4" destOrd="0" presId="urn:microsoft.com/office/officeart/2018/2/layout/IconLabelDescriptionList"/>
    <dgm:cxn modelId="{B0947D75-4D8C-764F-AA18-D4E4DC1807D8}" type="presParOf" srcId="{EF34F7B3-2DF6-432E-8A51-EDE671E09F4A}" destId="{D10F5AB3-C4CD-4DEE-8E7F-AD3110214408}" srcOrd="1" destOrd="0" presId="urn:microsoft.com/office/officeart/2018/2/layout/IconLabelDescriptionList"/>
    <dgm:cxn modelId="{0D6C1A5C-2660-194E-8AC8-BFFD449504F7}" type="presParOf" srcId="{EF34F7B3-2DF6-432E-8A51-EDE671E09F4A}" destId="{84992DBB-F65A-4C8F-9E63-C190A7055E23}" srcOrd="2" destOrd="0" presId="urn:microsoft.com/office/officeart/2018/2/layout/IconLabelDescriptionList"/>
    <dgm:cxn modelId="{62B16E59-DC0A-6944-AAAB-72E8D83A3D62}" type="presParOf" srcId="{84992DBB-F65A-4C8F-9E63-C190A7055E23}" destId="{A28A61C0-E1CF-48AA-AEC7-B2B6ECD1C8B9}" srcOrd="0" destOrd="0" presId="urn:microsoft.com/office/officeart/2018/2/layout/IconLabelDescriptionList"/>
    <dgm:cxn modelId="{EB984F15-1FA3-EF43-A2D3-371EF02EE187}" type="presParOf" srcId="{84992DBB-F65A-4C8F-9E63-C190A7055E23}" destId="{71185355-629D-4BB1-83B0-7C77A981505B}" srcOrd="1" destOrd="0" presId="urn:microsoft.com/office/officeart/2018/2/layout/IconLabelDescriptionList"/>
    <dgm:cxn modelId="{B9F52CD9-CBB9-1841-920B-1791AFA38075}" type="presParOf" srcId="{84992DBB-F65A-4C8F-9E63-C190A7055E23}" destId="{D4D6C39D-3358-44C0-8488-E2A6B1ED413F}" srcOrd="2" destOrd="0" presId="urn:microsoft.com/office/officeart/2018/2/layout/IconLabelDescriptionList"/>
    <dgm:cxn modelId="{D4747C8E-2E16-7045-B6CB-2E4356C47B25}" type="presParOf" srcId="{84992DBB-F65A-4C8F-9E63-C190A7055E23}" destId="{B1E545D8-A638-439A-A6CC-90C1A7970929}" srcOrd="3" destOrd="0" presId="urn:microsoft.com/office/officeart/2018/2/layout/IconLabelDescriptionList"/>
    <dgm:cxn modelId="{A8B864DE-E559-5843-ACE0-E5CD2FD46F7B}" type="presParOf" srcId="{84992DBB-F65A-4C8F-9E63-C190A7055E23}" destId="{1C5C8A84-BA07-4A4C-9017-65D6F0E04C7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9EF04-17F9-45EC-8CA0-FA254598D6D0}">
      <dsp:nvSpPr>
        <dsp:cNvPr id="0" name=""/>
        <dsp:cNvSpPr/>
      </dsp:nvSpPr>
      <dsp:spPr>
        <a:xfrm>
          <a:off x="0" y="912008"/>
          <a:ext cx="1500187" cy="15001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E98215-76A7-4497-8503-BE39C2164F47}">
      <dsp:nvSpPr>
        <dsp:cNvPr id="0" name=""/>
        <dsp:cNvSpPr/>
      </dsp:nvSpPr>
      <dsp:spPr>
        <a:xfrm>
          <a:off x="2833" y="3193767"/>
          <a:ext cx="4286249" cy="642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kern="1200" dirty="0">
            <a:latin typeface="+mn-lt"/>
          </a:endParaRPr>
        </a:p>
      </dsp:txBody>
      <dsp:txXfrm>
        <a:off x="2833" y="3193767"/>
        <a:ext cx="4286249" cy="642937"/>
      </dsp:txXfrm>
    </dsp:sp>
    <dsp:sp modelId="{94BC74DE-20F0-44C3-AA93-ED1C7857D87B}">
      <dsp:nvSpPr>
        <dsp:cNvPr id="0" name=""/>
        <dsp:cNvSpPr/>
      </dsp:nvSpPr>
      <dsp:spPr>
        <a:xfrm>
          <a:off x="2833" y="3888487"/>
          <a:ext cx="4286249" cy="28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A61C0-E1CF-48AA-AEC7-B2B6ECD1C8B9}">
      <dsp:nvSpPr>
        <dsp:cNvPr id="0" name=""/>
        <dsp:cNvSpPr/>
      </dsp:nvSpPr>
      <dsp:spPr>
        <a:xfrm>
          <a:off x="5700159" y="691546"/>
          <a:ext cx="1500187" cy="15001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6C39D-3358-44C0-8488-E2A6B1ED413F}">
      <dsp:nvSpPr>
        <dsp:cNvPr id="0" name=""/>
        <dsp:cNvSpPr/>
      </dsp:nvSpPr>
      <dsp:spPr>
        <a:xfrm>
          <a:off x="5070102" y="2303067"/>
          <a:ext cx="5546364" cy="642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800" kern="1200" dirty="0">
              <a:latin typeface="+mn-lt"/>
            </a:rPr>
            <a:t>Exemple: Placement de la promotion 2021/22 </a:t>
          </a:r>
          <a:endParaRPr lang="en-US" sz="1800" kern="1200" dirty="0">
            <a:latin typeface="+mn-lt"/>
          </a:endParaRPr>
        </a:p>
      </dsp:txBody>
      <dsp:txXfrm>
        <a:off x="5070102" y="2303067"/>
        <a:ext cx="5546364" cy="642937"/>
      </dsp:txXfrm>
    </dsp:sp>
    <dsp:sp modelId="{1C5C8A84-BA07-4A4C-9017-65D6F0E04C7F}">
      <dsp:nvSpPr>
        <dsp:cNvPr id="0" name=""/>
        <dsp:cNvSpPr/>
      </dsp:nvSpPr>
      <dsp:spPr>
        <a:xfrm>
          <a:off x="4847624" y="1272495"/>
          <a:ext cx="5608215" cy="384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+mn-lt"/>
          </a:endParaRPr>
        </a:p>
      </dsp:txBody>
      <dsp:txXfrm>
        <a:off x="4847624" y="1272495"/>
        <a:ext cx="5608215" cy="384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05790FD-0D2F-4E7F-8842-05A30A338B51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1024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  <a:defRPr/>
            </a:pPr>
            <a:endParaRPr lang="fr-FR" sz="2000" b="0" i="1" strike="noStrike" spc="-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25" name="CustomShape 3"/>
          <p:cNvSpPr/>
          <p:nvPr/>
        </p:nvSpPr>
        <p:spPr bwMode="auto"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A6BAE-CA4D-45D7-9D5C-9997B2EC270F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622550" y="1084263"/>
            <a:ext cx="9498013" cy="5343525"/>
          </a:xfrm>
          <a:prstGeom prst="rect">
            <a:avLst/>
          </a:prstGeom>
        </p:spPr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 bwMode="auto">
          <a:xfrm>
            <a:off x="425250" y="6771360"/>
            <a:ext cx="3401393" cy="6413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  <a:defRPr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997" name="CustomShape 3"/>
          <p:cNvSpPr/>
          <p:nvPr/>
        </p:nvSpPr>
        <p:spPr bwMode="auto">
          <a:xfrm>
            <a:off x="2406915" y="13543200"/>
            <a:ext cx="1844978" cy="711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E95D94-1A8D-48B3-87A1-2F13AFC8733C}" type="slidenum">
              <a:rPr lang="en-GB" sz="14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Times New Roman"/>
                <a:ea typeface="DejaVu Sans"/>
                <a:cs typeface="Arial"/>
              </a:rPr>
              <a:t>6</a:t>
            </a:fld>
            <a:endParaRPr lang="en-GB" sz="1400" b="0" i="0" u="none" strike="noStrike" cap="none" spc="-1">
              <a:ln>
                <a:noFill/>
              </a:ln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2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622550" y="1084263"/>
            <a:ext cx="9498013" cy="5343525"/>
          </a:xfrm>
          <a:prstGeom prst="rect">
            <a:avLst/>
          </a:prstGeom>
        </p:spPr>
      </p:sp>
      <p:sp>
        <p:nvSpPr>
          <p:cNvPr id="993" name="PlaceHolder 2"/>
          <p:cNvSpPr>
            <a:spLocks noGrp="1"/>
          </p:cNvSpPr>
          <p:nvPr>
            <p:ph type="body"/>
          </p:nvPr>
        </p:nvSpPr>
        <p:spPr bwMode="auto">
          <a:xfrm>
            <a:off x="425250" y="6771360"/>
            <a:ext cx="3401393" cy="6413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/>
              <a:buNone/>
              <a:tabLst>
                <a:tab pos="0" algn="l"/>
              </a:tabLst>
              <a:defRPr/>
            </a:pPr>
            <a:endParaRPr lang="en-GB" sz="1200" b="0" strike="noStrike" spc="-1" dirty="0">
              <a:latin typeface="Calibri Light"/>
            </a:endParaRPr>
          </a:p>
        </p:txBody>
      </p:sp>
      <p:sp>
        <p:nvSpPr>
          <p:cNvPr id="994" name="CustomShape 3"/>
          <p:cNvSpPr/>
          <p:nvPr/>
        </p:nvSpPr>
        <p:spPr bwMode="auto">
          <a:xfrm>
            <a:off x="2406915" y="13543200"/>
            <a:ext cx="1844978" cy="711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C9A601-912B-4D23-890E-374BAD22EE2B}" type="slidenum">
              <a:rPr lang="en-GB" sz="14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Times New Roman"/>
                <a:ea typeface="DejaVu Sans"/>
                <a:cs typeface="Arial"/>
              </a:rPr>
              <a:t>7</a:t>
            </a:fld>
            <a:endParaRPr lang="en-GB" sz="1400" b="0" i="0" u="none" strike="noStrike" cap="none" spc="-1">
              <a:ln>
                <a:noFill/>
              </a:ln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05790FD-0D2F-4E7F-8842-05A30A338B51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ED8E4-03E2-C641-B9BA-6496983B9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95E5-81A5-49B4-BD3B-9A8285E2853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59D236A-384C-41AC-BECE-D4F6BFD99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1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31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96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24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56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35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9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067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48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10217427" y="6092687"/>
            <a:ext cx="1881808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D4A79C7-3F98-8143-8BB5-9CB0D74AD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646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809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61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6B03D8-8119-478C-A641-48DBE4D14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739801-4185-4AAF-9241-DFEDB41620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2EAAF3-4938-44A0-9B73-926C72AB62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23393" y="1556793"/>
            <a:ext cx="10177132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D96E24-A06A-4283-A68D-2E64C7A81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B6924A-5819-4835-8B8F-7054417CE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188EB9-AE25-454A-802A-8937FB925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id="{CC3E8F88-5F38-024E-AB58-87B87AE435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57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  <p:sldLayoutId id="2147483681" r:id="rId9"/>
    <p:sldLayoutId id="214748369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14"/>
          <a:stretch/>
        </p:blipFill>
        <p:spPr bwMode="auto">
          <a:xfrm rot="16199998">
            <a:off x="5982120" y="651960"/>
            <a:ext cx="222120" cy="12189600"/>
          </a:xfrm>
          <a:prstGeom prst="rect">
            <a:avLst/>
          </a:prstGeom>
          <a:ln w="0">
            <a:noFill/>
          </a:ln>
        </p:spPr>
      </p:pic>
      <p:pic>
        <p:nvPicPr>
          <p:cNvPr id="8" name="Image 9"/>
          <p:cNvPicPr/>
          <p:nvPr/>
        </p:nvPicPr>
        <p:blipFill>
          <a:blip r:embed="rId15"/>
          <a:stretch/>
        </p:blipFill>
        <p:spPr bwMode="auto">
          <a:xfrm>
            <a:off x="8985240" y="5817600"/>
            <a:ext cx="3204360" cy="85176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1"/>
          <p:cNvSpPr/>
          <p:nvPr/>
        </p:nvSpPr>
        <p:spPr bwMode="auto">
          <a:xfrm>
            <a:off x="0" y="0"/>
            <a:ext cx="12189600" cy="685548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4" descr="A picture containing drawing&#10;&#10;Description automatically generated"/>
          <p:cNvPicPr/>
          <p:nvPr/>
        </p:nvPicPr>
        <p:blipFill>
          <a:blip r:embed="rId16"/>
          <a:stretch/>
        </p:blipFill>
        <p:spPr bwMode="auto">
          <a:xfrm>
            <a:off x="0" y="-94680"/>
            <a:ext cx="6744240" cy="2271600"/>
          </a:xfrm>
          <a:prstGeom prst="rect">
            <a:avLst/>
          </a:prstGeom>
          <a:ln w="0">
            <a:noFill/>
          </a:ln>
        </p:spPr>
      </p:pic>
      <p:pic>
        <p:nvPicPr>
          <p:cNvPr id="4" name="Image 4"/>
          <p:cNvPicPr/>
          <p:nvPr/>
        </p:nvPicPr>
        <p:blipFill>
          <a:blip r:embed="rId14"/>
          <a:stretch/>
        </p:blipFill>
        <p:spPr bwMode="auto">
          <a:xfrm rot="16199998">
            <a:off x="5982120" y="651960"/>
            <a:ext cx="222120" cy="121896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GB" sz="4400" b="0" strike="noStrike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200" b="0" strike="noStrike" spc="-1">
                <a:latin typeface="Arial"/>
              </a:rPr>
              <a:t>Click to edit the outline text format</a:t>
            </a:r>
            <a:endParaRPr/>
          </a:p>
          <a:p>
            <a:pPr marL="863978" lvl="1" indent="-323992">
              <a:spcBef>
                <a:spcPts val="1135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800" b="0" strike="noStrike" spc="-1">
                <a:latin typeface="Arial"/>
              </a:rPr>
              <a:t>Second Outline Level</a:t>
            </a:r>
            <a:endParaRPr/>
          </a:p>
          <a:p>
            <a:pPr marL="1295968" lvl="2" indent="-287993">
              <a:spcBef>
                <a:spcPts val="85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400" b="0" strike="noStrike" spc="-1">
                <a:latin typeface="Arial"/>
              </a:rPr>
              <a:t>Third Outline Level</a:t>
            </a:r>
            <a:endParaRPr/>
          </a:p>
          <a:p>
            <a:pPr marL="1727957" lvl="3" indent="-215995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000" b="0" strike="noStrike" spc="-1">
                <a:latin typeface="Arial"/>
              </a:rPr>
              <a:t>Fourth Outline Level</a:t>
            </a:r>
            <a:endParaRPr/>
          </a:p>
          <a:p>
            <a:pPr marL="2159946" lvl="4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Fifth Outline Level</a:t>
            </a:r>
            <a:endParaRPr/>
          </a:p>
          <a:p>
            <a:pPr marL="2591935" lvl="5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Sixth Outline Level</a:t>
            </a:r>
            <a:endParaRPr/>
          </a:p>
          <a:p>
            <a:pPr marL="3023924" lvl="6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853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377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914377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/>
        <a:buChar char="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0.jpeg"/><Relationship Id="rId26" Type="http://schemas.openxmlformats.org/officeDocument/2006/relationships/image" Target="../media/image48.png"/><Relationship Id="rId3" Type="http://schemas.openxmlformats.org/officeDocument/2006/relationships/tags" Target="../tags/tag3.xml"/><Relationship Id="rId21" Type="http://schemas.openxmlformats.org/officeDocument/2006/relationships/image" Target="../media/image4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2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6.png"/><Relationship Id="rId5" Type="http://schemas.openxmlformats.org/officeDocument/2006/relationships/tags" Target="../tags/tag5.xml"/><Relationship Id="rId15" Type="http://schemas.openxmlformats.org/officeDocument/2006/relationships/image" Target="../media/image1.jpeg"/><Relationship Id="rId23" Type="http://schemas.openxmlformats.org/officeDocument/2006/relationships/image" Target="../media/image45.emf"/><Relationship Id="rId10" Type="http://schemas.openxmlformats.org/officeDocument/2006/relationships/tags" Target="../tags/tag10.xml"/><Relationship Id="rId19" Type="http://schemas.openxmlformats.org/officeDocument/2006/relationships/image" Target="../media/image41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jpe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hyperlink" Target="https://cirrus.universite-paris-saclay.fr/s/2gEqLzynwwJaaef" TargetMode="External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openxmlformats.org/officeDocument/2006/relationships/hyperlink" Target="mailto:gs.biosphera@universite-paris-saclay.fr" TargetMode="External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universite-paris-saclay.fr/gs-biosphera" TargetMode="External"/><Relationship Id="rId11" Type="http://schemas.openxmlformats.org/officeDocument/2006/relationships/hyperlink" Target="file:///\\home\bgabrielle\T&#233;l&#233;chargements\linkedin.com\in\graduate-school-biosphera-656910245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829162" cy="3252160"/>
          </a:xfrm>
        </p:spPr>
        <p:txBody>
          <a:bodyPr>
            <a:noAutofit/>
          </a:bodyPr>
          <a:lstStyle/>
          <a:p>
            <a:pPr defTabSz="914377">
              <a:lnSpc>
                <a:spcPct val="100000"/>
              </a:lnSpc>
              <a:spcBef>
                <a:spcPts val="0"/>
              </a:spcBef>
              <a:defRPr/>
            </a:pPr>
            <a:br>
              <a:rPr lang="fr-FR" sz="4800" dirty="0"/>
            </a:br>
            <a:br>
              <a:rPr lang="fr-FR" sz="4800" dirty="0"/>
            </a:br>
            <a:br>
              <a:rPr lang="fr-FR" sz="4800" dirty="0"/>
            </a:br>
            <a:r>
              <a:rPr lang="fr-FR" sz="4800" dirty="0" err="1"/>
              <a:t>Graduate</a:t>
            </a:r>
            <a:r>
              <a:rPr lang="fr-FR" sz="4800" dirty="0"/>
              <a:t> </a:t>
            </a:r>
            <a:r>
              <a:rPr lang="fr-FR" sz="4800" dirty="0" err="1"/>
              <a:t>School</a:t>
            </a:r>
            <a:r>
              <a:rPr lang="fr-FR" sz="4800" dirty="0"/>
              <a:t> </a:t>
            </a:r>
            <a:r>
              <a:rPr lang="fr-FR" sz="4800" dirty="0" err="1"/>
              <a:t>Biosphera</a:t>
            </a:r>
            <a:br>
              <a:rPr lang="fr-FR" sz="4800" dirty="0"/>
            </a:br>
            <a:r>
              <a:rPr lang="fr-FR" sz="4800" dirty="0"/>
              <a:t>Journées Poursuite d’Etudes</a:t>
            </a:r>
            <a:r>
              <a:rPr lang="en-US" sz="4800" dirty="0"/>
              <a:t> (JPE)</a:t>
            </a:r>
            <a:br>
              <a:rPr lang="en-US" sz="4800" dirty="0"/>
            </a:br>
            <a:br>
              <a:rPr lang="en-US" sz="1200" dirty="0"/>
            </a:br>
            <a:r>
              <a:rPr lang="en-US" sz="3300" dirty="0"/>
              <a:t>Mention :</a:t>
            </a:r>
            <a:r>
              <a:rPr lang="fr-FR" sz="3300" dirty="0"/>
              <a:t> EEET </a:t>
            </a:r>
            <a:r>
              <a:rPr lang="fr-FR" sz="2000" i="1" dirty="0"/>
              <a:t>(Économie de l'Environnement de l'Énergie et des Transports )</a:t>
            </a:r>
            <a:endParaRPr lang="en-US" sz="2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defTabSz="914377"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pc="-1" dirty="0">
                <a:solidFill>
                  <a:srgbClr val="FFFFFF"/>
                </a:solidFill>
                <a:ea typeface="DejaVu Sans"/>
                <a:cs typeface="DejaVu Sans"/>
              </a:rPr>
              <a:t>Février 2024</a:t>
            </a:r>
            <a:endParaRPr lang="en-GB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2709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32013"/>
            <a:ext cx="6063629" cy="32521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3000" dirty="0">
                <a:solidFill>
                  <a:srgbClr val="63003C"/>
                </a:solidFill>
                <a:latin typeface="+mn-lt"/>
              </a:rPr>
              <a:t>Mention EEET</a:t>
            </a:r>
            <a:br>
              <a:rPr lang="fr-FR" sz="2800" dirty="0">
                <a:solidFill>
                  <a:srgbClr val="63003C"/>
                </a:solidFill>
                <a:latin typeface="+mn-lt"/>
              </a:rPr>
            </a:br>
            <a:r>
              <a:rPr lang="fr-FR" sz="2600" b="0" spc="-1" dirty="0">
                <a:solidFill>
                  <a:srgbClr val="63003C"/>
                </a:solidFill>
                <a:latin typeface="+mn-lt"/>
              </a:rPr>
              <a:t>Économie de l'Environnement de l'Énergie et des Transports </a:t>
            </a:r>
            <a:br>
              <a:rPr lang="fr-FR" sz="2400" dirty="0">
                <a:solidFill>
                  <a:srgbClr val="63003C"/>
                </a:solidFill>
                <a:latin typeface="+mn-lt"/>
              </a:rPr>
            </a:br>
            <a:br>
              <a:rPr lang="fr-FR" sz="2800" dirty="0">
                <a:solidFill>
                  <a:srgbClr val="63003C"/>
                </a:solidFill>
                <a:latin typeface="+mn-lt"/>
              </a:rPr>
            </a:br>
            <a:r>
              <a:rPr lang="fr-FR" sz="2600" dirty="0">
                <a:solidFill>
                  <a:srgbClr val="63003C"/>
                </a:solidFill>
                <a:latin typeface="+mn-lt"/>
              </a:rPr>
              <a:t>Coordinateur : Jean-Christophe BUREAU</a:t>
            </a:r>
            <a:br>
              <a:rPr lang="fr-FR" sz="2600" dirty="0">
                <a:solidFill>
                  <a:srgbClr val="63003C"/>
                </a:solidFill>
                <a:latin typeface="+mn-lt"/>
              </a:rPr>
            </a:br>
            <a:br>
              <a:rPr lang="fr-FR" sz="2600" dirty="0">
                <a:solidFill>
                  <a:srgbClr val="63003C"/>
                </a:solidFill>
                <a:latin typeface="+mn-lt"/>
              </a:rPr>
            </a:br>
            <a:r>
              <a:rPr lang="fr-FR" sz="1600" b="0" dirty="0">
                <a:solidFill>
                  <a:srgbClr val="63003C"/>
                </a:solidFill>
                <a:latin typeface="+mn-lt"/>
              </a:rPr>
              <a:t>https://www.universite-paris-saclay.fr/formation/master/economie-de-lenvironnement-de-lenergie-et-des-transports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97D1DB-3048-4BAC-99C6-1A66B28C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051"/>
            <a:ext cx="6092236" cy="34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0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26" name="Rectangle 4">
            <a:extLst>
              <a:ext uri="{FF2B5EF4-FFF2-40B4-BE49-F238E27FC236}">
                <a16:creationId xmlns:a16="http://schemas.microsoft.com/office/drawing/2014/main" id="{4FA9845D-9DE0-4169-A630-D00AEF52400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79779" y="989005"/>
            <a:ext cx="2160241" cy="967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solidFill>
                  <a:srgbClr val="EBAC4B"/>
                </a:solidFill>
                <a:ea typeface="ヒラギノ角ゴ Pro W3"/>
                <a:cs typeface="Verdana"/>
              </a:rPr>
              <a:t>Établissements Co-accrédités  </a:t>
            </a:r>
            <a:endParaRPr lang="fr-FR" altLang="fr-FR" sz="2000" dirty="0">
              <a:solidFill>
                <a:srgbClr val="EBAC4B"/>
              </a:solidFill>
              <a:ea typeface="ヒラギノ角ゴ Pro W3" charset="-128"/>
              <a:cs typeface="+mn-cs"/>
            </a:endParaRPr>
          </a:p>
        </p:txBody>
      </p:sp>
      <p:sp>
        <p:nvSpPr>
          <p:cNvPr id="27" name="Espace réservé du numéro de diapositive 3">
            <a:extLst>
              <a:ext uri="{FF2B5EF4-FFF2-40B4-BE49-F238E27FC236}">
                <a16:creationId xmlns:a16="http://schemas.microsoft.com/office/drawing/2014/main" id="{2D88D828-1168-44A2-8620-065D0448E2A9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0DCD75-B2BB-450F-94E1-D47F16C1FB57}" type="slidenum">
              <a:rPr lang="fr-FR" alt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11</a:t>
            </a:fld>
            <a:endParaRPr lang="fr-FR" alt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8" name="Picture 31">
            <a:extLst>
              <a:ext uri="{FF2B5EF4-FFF2-40B4-BE49-F238E27FC236}">
                <a16:creationId xmlns:a16="http://schemas.microsoft.com/office/drawing/2014/main" id="{F8222855-23CD-414B-AA12-0CA337B4748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58" y="2639451"/>
            <a:ext cx="920989" cy="10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>
            <a:extLst>
              <a:ext uri="{FF2B5EF4-FFF2-40B4-BE49-F238E27FC236}">
                <a16:creationId xmlns:a16="http://schemas.microsoft.com/office/drawing/2014/main" id="{2EA2424B-01BD-40F3-8AF4-8D58DCE39B5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2" y="5765144"/>
            <a:ext cx="835918" cy="68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5">
            <a:extLst>
              <a:ext uri="{FF2B5EF4-FFF2-40B4-BE49-F238E27FC236}">
                <a16:creationId xmlns:a16="http://schemas.microsoft.com/office/drawing/2014/main" id="{09D1FD48-4A68-4EAF-B5CD-49E761D348A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71863" y="-242888"/>
            <a:ext cx="398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prstClr val="black"/>
                </a:solidFill>
                <a:latin typeface="Arial" charset="0"/>
                <a:cs typeface="Times New Roman" charset="0"/>
              </a:rPr>
              <a:t>     </a:t>
            </a:r>
            <a:endParaRPr lang="fr-FR" altLang="fr-FR" sz="1800">
              <a:solidFill>
                <a:prstClr val="black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693CBE2E-B39B-473F-84B4-0F5C48113BC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91880" y="620688"/>
            <a:ext cx="612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9pPr>
          </a:lstStyle>
          <a:p>
            <a:pPr eaLnBrk="1" hangingPunct="1"/>
            <a:r>
              <a:rPr lang="fr-FR" altLang="fr-FR" sz="1200">
                <a:solidFill>
                  <a:prstClr val="black"/>
                </a:solidFill>
                <a:latin typeface="Arial" charset="0"/>
                <a:cs typeface="Times New Roman" charset="0"/>
              </a:rPr>
              <a:t>          </a:t>
            </a:r>
            <a:endParaRPr lang="fr-FR" altLang="fr-FR" sz="1800">
              <a:solidFill>
                <a:prstClr val="black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2" name="Rectangle 37">
            <a:extLst>
              <a:ext uri="{FF2B5EF4-FFF2-40B4-BE49-F238E27FC236}">
                <a16:creationId xmlns:a16="http://schemas.microsoft.com/office/drawing/2014/main" id="{4BCC3EE4-DFB1-45E4-828B-47F9F66643C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6303" y="3363301"/>
            <a:ext cx="32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prstClr val="black"/>
                </a:solidFill>
                <a:latin typeface="Arial" charset="0"/>
                <a:cs typeface="Times New Roman" charset="0"/>
              </a:rPr>
              <a:t> </a:t>
            </a:r>
            <a:r>
              <a:rPr lang="fr-FR" altLang="fr-FR" sz="1200">
                <a:solidFill>
                  <a:prstClr val="black"/>
                </a:solidFill>
                <a:latin typeface="Tahoma" charset="0"/>
                <a:cs typeface="Times New Roman" charset="0"/>
              </a:rPr>
              <a:t>  </a:t>
            </a:r>
            <a:endParaRPr lang="fr-FR" altLang="fr-FR" sz="1800">
              <a:solidFill>
                <a:prstClr val="black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5ED42295-E782-4300-AA2F-9FFB8D0463F5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38753" y="5226002"/>
            <a:ext cx="946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200" dirty="0">
                <a:solidFill>
                  <a:prstClr val="black"/>
                </a:solidFill>
                <a:latin typeface="Tahoma" charset="0"/>
                <a:cs typeface="Times New Roman" charset="0"/>
              </a:rPr>
              <a:t>                </a:t>
            </a:r>
            <a:endParaRPr lang="fr-FR" altLang="fr-FR" sz="1800" dirty="0">
              <a:solidFill>
                <a:prstClr val="black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4" name="Rectangle 40">
            <a:extLst>
              <a:ext uri="{FF2B5EF4-FFF2-40B4-BE49-F238E27FC236}">
                <a16:creationId xmlns:a16="http://schemas.microsoft.com/office/drawing/2014/main" id="{F45F2EB8-2CE3-4EF7-9251-276C112070FC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86666" y="6369656"/>
            <a:ext cx="517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fr-FR" altLang="fr-FR" sz="1200" dirty="0">
                <a:solidFill>
                  <a:prstClr val="black"/>
                </a:solidFill>
                <a:latin typeface="Tahoma" charset="0"/>
                <a:cs typeface="Times New Roman" charset="0"/>
              </a:rPr>
              <a:t>       </a:t>
            </a:r>
            <a:endParaRPr lang="fr-FR" altLang="fr-FR" sz="1800" dirty="0">
              <a:solidFill>
                <a:prstClr val="black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35" name="Picture 43" descr="logo_ifpschool_bleu_50x32">
            <a:extLst>
              <a:ext uri="{FF2B5EF4-FFF2-40B4-BE49-F238E27FC236}">
                <a16:creationId xmlns:a16="http://schemas.microsoft.com/office/drawing/2014/main" id="{7C11D59F-955C-4149-B131-03B6FF23A9D7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52" y="3916849"/>
            <a:ext cx="1005978" cy="64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9aecffd2-b0e1-4242-a45f-a69fdc5f6136@ifp">
            <a:extLst>
              <a:ext uri="{FF2B5EF4-FFF2-40B4-BE49-F238E27FC236}">
                <a16:creationId xmlns:a16="http://schemas.microsoft.com/office/drawing/2014/main" id="{6A0E1B4E-40B5-445A-BCF6-86278F5AFB72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6" b="23400"/>
          <a:stretch/>
        </p:blipFill>
        <p:spPr bwMode="auto">
          <a:xfrm>
            <a:off x="1983936" y="1357359"/>
            <a:ext cx="4112504" cy="19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s://s1.qwant.com/thumbr/0x0/1/3/ca780e90f3493eb561014caf501cfe/b_1_q_0_p_0.jpg?u=http%3A%2F%2Fwww.mondedesgrandesecoles.fr%2Fwp-content%2Fuploads%2Flogo_paris_nanterre_couleur_cmjn.jpg&amp;q=0&amp;b=1&amp;p=0&amp;a=1">
            <a:extLst>
              <a:ext uri="{FF2B5EF4-FFF2-40B4-BE49-F238E27FC236}">
                <a16:creationId xmlns:a16="http://schemas.microsoft.com/office/drawing/2014/main" id="{D2B7DB90-AE12-4236-85EE-7D18C160B11D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55740" y="2137845"/>
            <a:ext cx="1489842" cy="319774"/>
          </a:xfrm>
          <a:prstGeom prst="rect">
            <a:avLst/>
          </a:prstGeom>
          <a:noFill/>
        </p:spPr>
      </p:pic>
      <p:sp>
        <p:nvSpPr>
          <p:cNvPr id="38" name="Rectangle 4">
            <a:extLst>
              <a:ext uri="{FF2B5EF4-FFF2-40B4-BE49-F238E27FC236}">
                <a16:creationId xmlns:a16="http://schemas.microsoft.com/office/drawing/2014/main" id="{8AD58648-64F8-47B7-AD62-C4A7168B582D}"/>
              </a:ext>
            </a:extLst>
          </p:cNvPr>
          <p:cNvSpPr txBox="1">
            <a:spLocks noChangeArrowheads="1"/>
          </p:cNvSpPr>
          <p:nvPr/>
        </p:nvSpPr>
        <p:spPr>
          <a:xfrm>
            <a:off x="33250" y="76620"/>
            <a:ext cx="7366000" cy="10080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altLang="fr-FR" sz="3400" b="1" dirty="0">
                <a:solidFill>
                  <a:prstClr val="black"/>
                </a:solidFill>
                <a:ea typeface="ヒラギノ角ゴ Pro W3"/>
              </a:rPr>
              <a:t>Gouvernance du Master EEET</a:t>
            </a:r>
            <a:endParaRPr lang="fr-FR" altLang="fr-FR" sz="3400" b="1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D42A903E-8E34-4859-B7AD-0F5EA2B37ED0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6678231" y="4545765"/>
            <a:ext cx="3990237" cy="11228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altLang="fr-FR" sz="2000" b="1" dirty="0">
              <a:solidFill>
                <a:srgbClr val="70AD47"/>
              </a:solidFill>
              <a:ea typeface="ヒラギノ角ゴ Pro W3"/>
              <a:cs typeface="Verdana"/>
            </a:endParaRPr>
          </a:p>
          <a:p>
            <a:r>
              <a:rPr lang="fr-FR" altLang="fr-FR" sz="2000" b="1" dirty="0">
                <a:solidFill>
                  <a:srgbClr val="70AD47"/>
                </a:solidFill>
                <a:ea typeface="ヒラギノ角ゴ Pro W3"/>
                <a:cs typeface="Verdana"/>
              </a:rPr>
              <a:t>Établissements associés</a:t>
            </a:r>
          </a:p>
          <a:p>
            <a:r>
              <a:rPr lang="fr-FR" altLang="fr-FR" sz="2000" b="1" dirty="0">
                <a:solidFill>
                  <a:srgbClr val="70AD47"/>
                </a:solidFill>
                <a:ea typeface="ヒラギノ角ゴ Pro W3"/>
                <a:cs typeface="Verdana"/>
              </a:rPr>
              <a:t>(conventions)</a:t>
            </a:r>
            <a:r>
              <a:rPr lang="fr-FR" altLang="fr-FR" sz="2000" b="1" dirty="0">
                <a:solidFill>
                  <a:prstClr val="black"/>
                </a:solidFill>
                <a:ea typeface="ヒラギノ角ゴ Pro W3"/>
                <a:cs typeface="Verdana"/>
              </a:rPr>
              <a:t> </a:t>
            </a:r>
            <a:br>
              <a:rPr lang="fr-FR" altLang="fr-FR" sz="2000" b="1" dirty="0">
                <a:solidFill>
                  <a:prstClr val="black"/>
                </a:solidFill>
                <a:ea typeface="ヒラギノ角ゴ Pro W3" charset="-128"/>
              </a:rPr>
            </a:br>
            <a:r>
              <a:rPr lang="fr-FR" altLang="fr-FR" sz="2000" b="1" dirty="0">
                <a:solidFill>
                  <a:prstClr val="black"/>
                </a:solidFill>
                <a:ea typeface="ヒラギノ角ゴ Pro W3"/>
                <a:cs typeface="Verdana"/>
              </a:rPr>
              <a:t> </a:t>
            </a:r>
            <a:endParaRPr lang="fr-FR" altLang="fr-FR" sz="2000" dirty="0">
              <a:solidFill>
                <a:prstClr val="black"/>
              </a:solidFill>
              <a:ea typeface="ヒラギノ角ゴ Pro W3" charset="-128"/>
            </a:endParaRPr>
          </a:p>
        </p:txBody>
      </p:sp>
      <p:cxnSp>
        <p:nvCxnSpPr>
          <p:cNvPr id="40" name="Straight Arrow Connector 2">
            <a:extLst>
              <a:ext uri="{FF2B5EF4-FFF2-40B4-BE49-F238E27FC236}">
                <a16:creationId xmlns:a16="http://schemas.microsoft.com/office/drawing/2014/main" id="{7D35977F-71B7-4993-A288-CC20110F24F6}"/>
              </a:ext>
            </a:extLst>
          </p:cNvPr>
          <p:cNvCxnSpPr/>
          <p:nvPr/>
        </p:nvCxnSpPr>
        <p:spPr>
          <a:xfrm>
            <a:off x="5935390" y="3946950"/>
            <a:ext cx="8789" cy="2659432"/>
          </a:xfrm>
          <a:prstGeom prst="straightConnector1">
            <a:avLst/>
          </a:prstGeom>
          <a:noFill/>
          <a:ln w="28575" cap="flat" cmpd="sng" algn="ctr">
            <a:solidFill>
              <a:srgbClr val="47610F"/>
            </a:solidFill>
            <a:prstDash val="sysDot"/>
            <a:miter lim="800000"/>
          </a:ln>
          <a:effectLst/>
        </p:spPr>
      </p:cxnSp>
      <p:sp>
        <p:nvSpPr>
          <p:cNvPr id="41" name="Rectangle 4">
            <a:extLst>
              <a:ext uri="{FF2B5EF4-FFF2-40B4-BE49-F238E27FC236}">
                <a16:creationId xmlns:a16="http://schemas.microsoft.com/office/drawing/2014/main" id="{304332B2-A401-4D4A-9974-C1EB2228F708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746484" y="3564649"/>
            <a:ext cx="4276032" cy="5656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2000" b="1" dirty="0">
                <a:solidFill>
                  <a:srgbClr val="EBAC4B"/>
                </a:solidFill>
                <a:ea typeface="ヒラギノ角ゴ Pro W3"/>
                <a:cs typeface="Verdana"/>
              </a:rPr>
              <a:t>Opérateurs U. Paris-Saclay</a:t>
            </a:r>
            <a:endParaRPr lang="fr-FR" altLang="fr-FR" sz="2000" b="1" dirty="0">
              <a:solidFill>
                <a:srgbClr val="EBAC4B"/>
              </a:solidFill>
              <a:ea typeface="ヒラギノ角ゴ Pro W3" charset="-128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A590090-DB5B-43E6-9350-2365499ACA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23" y="4210630"/>
            <a:ext cx="1398249" cy="1342319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839F6AA-A9A7-488B-9555-E01596417E9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3" y="4228893"/>
            <a:ext cx="1350589" cy="129750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7470B0B-49A3-4F3E-BAB1-FA933D312A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33509" y="4330123"/>
            <a:ext cx="1234615" cy="122282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A338A1F-EEB3-4B19-B70F-36BD7CF9B52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96190" y="5683435"/>
            <a:ext cx="621905" cy="79115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F8263EA-91D0-40EF-A89F-7650C68F376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1746" y="5793837"/>
            <a:ext cx="839407" cy="62867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FB6E677-9B5F-4919-8E86-8B45D8AD53E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44804" y="5646529"/>
            <a:ext cx="730177" cy="7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2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006DF581-CB53-45D2-9872-223B8D2DCE04}"/>
              </a:ext>
            </a:extLst>
          </p:cNvPr>
          <p:cNvSpPr txBox="1">
            <a:spLocks/>
          </p:cNvSpPr>
          <p:nvPr/>
        </p:nvSpPr>
        <p:spPr>
          <a:xfrm>
            <a:off x="264712" y="78132"/>
            <a:ext cx="8001000" cy="68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313E48"/>
                </a:solidFill>
                <a:ea typeface="ヒラギノ角ゴ Pro W3"/>
                <a:cs typeface="+mn-cs"/>
              </a:rPr>
              <a:t>Organigramme du Master EEET</a:t>
            </a:r>
            <a:endParaRPr lang="fr-FR" sz="3200" dirty="0">
              <a:solidFill>
                <a:srgbClr val="313E48"/>
              </a:solidFill>
              <a:ea typeface="ヒラギノ角ゴ Pro W3" charset="-128"/>
              <a:cs typeface="+mn-cs"/>
            </a:endParaRPr>
          </a:p>
        </p:txBody>
      </p:sp>
      <p:sp>
        <p:nvSpPr>
          <p:cNvPr id="20" name="Rectangle à coins arrondis 5">
            <a:extLst>
              <a:ext uri="{FF2B5EF4-FFF2-40B4-BE49-F238E27FC236}">
                <a16:creationId xmlns:a16="http://schemas.microsoft.com/office/drawing/2014/main" id="{083FA7EF-5347-4108-A227-6004843F5939}"/>
              </a:ext>
            </a:extLst>
          </p:cNvPr>
          <p:cNvSpPr/>
          <p:nvPr/>
        </p:nvSpPr>
        <p:spPr>
          <a:xfrm>
            <a:off x="2262235" y="1080658"/>
            <a:ext cx="8595470" cy="1234942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M1 Economie de l’environnement et de l’énergie</a:t>
            </a:r>
          </a:p>
        </p:txBody>
      </p:sp>
      <p:sp>
        <p:nvSpPr>
          <p:cNvPr id="21" name="Rectangle avec flèche vers le bas 29">
            <a:extLst>
              <a:ext uri="{FF2B5EF4-FFF2-40B4-BE49-F238E27FC236}">
                <a16:creationId xmlns:a16="http://schemas.microsoft.com/office/drawing/2014/main" id="{A4D7044E-26D9-4B90-A100-1B0C674AC755}"/>
              </a:ext>
            </a:extLst>
          </p:cNvPr>
          <p:cNvSpPr/>
          <p:nvPr/>
        </p:nvSpPr>
        <p:spPr>
          <a:xfrm>
            <a:off x="5754471" y="3047483"/>
            <a:ext cx="1589000" cy="2123153"/>
          </a:xfrm>
          <a:prstGeom prst="downArrowCallout">
            <a:avLst>
              <a:gd name="adj1" fmla="val 15072"/>
              <a:gd name="adj2" fmla="val 18381"/>
              <a:gd name="adj3" fmla="val 25000"/>
              <a:gd name="adj4" fmla="val 64977"/>
            </a:avLst>
          </a:prstGeom>
          <a:solidFill>
            <a:srgbClr val="FFC0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Modélisation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prospective</a:t>
            </a:r>
          </a:p>
        </p:txBody>
      </p:sp>
      <p:sp>
        <p:nvSpPr>
          <p:cNvPr id="22" name="Rectangle avec flèche vers le bas 30">
            <a:extLst>
              <a:ext uri="{FF2B5EF4-FFF2-40B4-BE49-F238E27FC236}">
                <a16:creationId xmlns:a16="http://schemas.microsoft.com/office/drawing/2014/main" id="{4CABC88B-BEE1-4FBA-8DCF-9BAD6885AA6D}"/>
              </a:ext>
            </a:extLst>
          </p:cNvPr>
          <p:cNvSpPr/>
          <p:nvPr/>
        </p:nvSpPr>
        <p:spPr>
          <a:xfrm>
            <a:off x="3795416" y="3047485"/>
            <a:ext cx="1893201" cy="2123152"/>
          </a:xfrm>
          <a:prstGeom prst="downArrowCallout">
            <a:avLst>
              <a:gd name="adj1" fmla="val 15072"/>
              <a:gd name="adj2" fmla="val 18381"/>
              <a:gd name="adj3" fmla="val 25000"/>
              <a:gd name="adj4" fmla="val 64977"/>
            </a:avLst>
          </a:prstGeom>
          <a:solidFill>
            <a:srgbClr val="FFC0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Éco du développement durable et de l’environnement</a:t>
            </a:r>
          </a:p>
        </p:txBody>
      </p:sp>
      <p:sp>
        <p:nvSpPr>
          <p:cNvPr id="23" name="Rectangle avec flèche vers le bas 31">
            <a:extLst>
              <a:ext uri="{FF2B5EF4-FFF2-40B4-BE49-F238E27FC236}">
                <a16:creationId xmlns:a16="http://schemas.microsoft.com/office/drawing/2014/main" id="{22DD9B1C-B8DE-4670-BD16-220F4FEB00FE}"/>
              </a:ext>
            </a:extLst>
          </p:cNvPr>
          <p:cNvSpPr/>
          <p:nvPr/>
        </p:nvSpPr>
        <p:spPr>
          <a:xfrm>
            <a:off x="2255010" y="3052487"/>
            <a:ext cx="1458719" cy="2096688"/>
          </a:xfrm>
          <a:prstGeom prst="downArrowCallout">
            <a:avLst>
              <a:gd name="adj1" fmla="val 15072"/>
              <a:gd name="adj2" fmla="val 18381"/>
              <a:gd name="adj3" fmla="val 25000"/>
              <a:gd name="adj4" fmla="val 64977"/>
            </a:avLst>
          </a:prstGeom>
          <a:solidFill>
            <a:srgbClr val="FFC0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Économie de l’énergie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024F40-D4FF-4301-B30A-5191A71E3E2E}"/>
              </a:ext>
            </a:extLst>
          </p:cNvPr>
          <p:cNvSpPr/>
          <p:nvPr/>
        </p:nvSpPr>
        <p:spPr>
          <a:xfrm>
            <a:off x="246012" y="3105217"/>
            <a:ext cx="2124472" cy="12666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parcours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M2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Rectangle avec flèche vers le bas 19">
            <a:extLst>
              <a:ext uri="{FF2B5EF4-FFF2-40B4-BE49-F238E27FC236}">
                <a16:creationId xmlns:a16="http://schemas.microsoft.com/office/drawing/2014/main" id="{93BEDB9B-44F6-495A-BE3D-AE2378891636}"/>
              </a:ext>
            </a:extLst>
          </p:cNvPr>
          <p:cNvSpPr/>
          <p:nvPr/>
        </p:nvSpPr>
        <p:spPr>
          <a:xfrm>
            <a:off x="9168731" y="3041274"/>
            <a:ext cx="1688974" cy="2156006"/>
          </a:xfrm>
          <a:prstGeom prst="downArrowCallout">
            <a:avLst>
              <a:gd name="adj1" fmla="val 15072"/>
              <a:gd name="adj2" fmla="val 18381"/>
              <a:gd name="adj3" fmla="val 25000"/>
              <a:gd name="adj4" fmla="val 64977"/>
            </a:avLst>
          </a:prstGeom>
          <a:solidFill>
            <a:srgbClr val="FFC0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Économie des transports et de la mobilité</a:t>
            </a:r>
          </a:p>
        </p:txBody>
      </p:sp>
      <p:sp>
        <p:nvSpPr>
          <p:cNvPr id="26" name="Rectangle avec flèche vers le bas 20">
            <a:extLst>
              <a:ext uri="{FF2B5EF4-FFF2-40B4-BE49-F238E27FC236}">
                <a16:creationId xmlns:a16="http://schemas.microsoft.com/office/drawing/2014/main" id="{64197CA5-965A-41E0-A240-1BFDA9EC6DEB}"/>
              </a:ext>
            </a:extLst>
          </p:cNvPr>
          <p:cNvSpPr/>
          <p:nvPr/>
        </p:nvSpPr>
        <p:spPr>
          <a:xfrm>
            <a:off x="7417927" y="3042334"/>
            <a:ext cx="1652893" cy="2150395"/>
          </a:xfrm>
          <a:prstGeom prst="downArrowCallout">
            <a:avLst>
              <a:gd name="adj1" fmla="val 15072"/>
              <a:gd name="adj2" fmla="val 18381"/>
              <a:gd name="adj3" fmla="val 25000"/>
              <a:gd name="adj4" fmla="val 64977"/>
            </a:avLst>
          </a:prstGeom>
          <a:solidFill>
            <a:srgbClr val="FFC0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Économie de l’alimentation durable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255477-87E1-43DE-A2F9-82F9A22120A2}"/>
              </a:ext>
            </a:extLst>
          </p:cNvPr>
          <p:cNvSpPr/>
          <p:nvPr/>
        </p:nvSpPr>
        <p:spPr>
          <a:xfrm>
            <a:off x="-6280" y="1001859"/>
            <a:ext cx="2124472" cy="12666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parcours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 M1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Rectangle à coins arrondis 24">
            <a:extLst>
              <a:ext uri="{FF2B5EF4-FFF2-40B4-BE49-F238E27FC236}">
                <a16:creationId xmlns:a16="http://schemas.microsoft.com/office/drawing/2014/main" id="{3C1F48E4-64A0-4E2C-8F14-9235F7A40979}"/>
              </a:ext>
            </a:extLst>
          </p:cNvPr>
          <p:cNvSpPr/>
          <p:nvPr/>
        </p:nvSpPr>
        <p:spPr>
          <a:xfrm>
            <a:off x="2181521" y="5237905"/>
            <a:ext cx="8676183" cy="1143424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             Diplôme de master</a:t>
            </a:r>
          </a:p>
        </p:txBody>
      </p:sp>
      <p:sp>
        <p:nvSpPr>
          <p:cNvPr id="29" name="Flèche droite 9">
            <a:extLst>
              <a:ext uri="{FF2B5EF4-FFF2-40B4-BE49-F238E27FC236}">
                <a16:creationId xmlns:a16="http://schemas.microsoft.com/office/drawing/2014/main" id="{2555C217-09F6-46B3-952A-4296AA022DEC}"/>
              </a:ext>
            </a:extLst>
          </p:cNvPr>
          <p:cNvSpPr/>
          <p:nvPr/>
        </p:nvSpPr>
        <p:spPr>
          <a:xfrm rot="1460230">
            <a:off x="1848522" y="2730637"/>
            <a:ext cx="1037865" cy="470809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340AD51-397E-444E-A0C5-7C303084A641}"/>
              </a:ext>
            </a:extLst>
          </p:cNvPr>
          <p:cNvSpPr txBox="1"/>
          <p:nvPr/>
        </p:nvSpPr>
        <p:spPr>
          <a:xfrm>
            <a:off x="74433" y="2201852"/>
            <a:ext cx="2107089" cy="92333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Entrées directes en M2 (ENS, ingénieurs)</a:t>
            </a:r>
          </a:p>
        </p:txBody>
      </p:sp>
      <p:sp>
        <p:nvSpPr>
          <p:cNvPr id="31" name="Flèche droite 25">
            <a:extLst>
              <a:ext uri="{FF2B5EF4-FFF2-40B4-BE49-F238E27FC236}">
                <a16:creationId xmlns:a16="http://schemas.microsoft.com/office/drawing/2014/main" id="{6721FFBE-4059-4266-AF2C-1DD62A196980}"/>
              </a:ext>
            </a:extLst>
          </p:cNvPr>
          <p:cNvSpPr/>
          <p:nvPr/>
        </p:nvSpPr>
        <p:spPr>
          <a:xfrm rot="5400000">
            <a:off x="5143466" y="2230069"/>
            <a:ext cx="668373" cy="76807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9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80677-D566-44C8-B7C0-0ACB86E79DD6}"/>
              </a:ext>
            </a:extLst>
          </p:cNvPr>
          <p:cNvSpPr txBox="1">
            <a:spLocks/>
          </p:cNvSpPr>
          <p:nvPr/>
        </p:nvSpPr>
        <p:spPr>
          <a:xfrm>
            <a:off x="177338" y="1679172"/>
            <a:ext cx="11438313" cy="3847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 err="1"/>
              <a:t>Traite</a:t>
            </a:r>
            <a:r>
              <a:rPr lang="en-US" sz="1800" b="1" dirty="0"/>
              <a:t> de</a:t>
            </a:r>
            <a:r>
              <a:rPr lang="en-US" sz="1800" dirty="0"/>
              <a:t> </a:t>
            </a:r>
            <a:r>
              <a:rPr lang="en-US" sz="1800" b="1" dirty="0" err="1"/>
              <a:t>l'ensemble</a:t>
            </a:r>
            <a:r>
              <a:rPr lang="en-US" sz="1800" b="1" dirty="0"/>
              <a:t> des questions </a:t>
            </a:r>
            <a:r>
              <a:rPr lang="en-US" sz="1800" b="1" dirty="0" err="1"/>
              <a:t>économiques</a:t>
            </a:r>
            <a:r>
              <a:rPr lang="en-US" sz="1800" b="1" dirty="0"/>
              <a:t> </a:t>
            </a:r>
            <a:r>
              <a:rPr lang="en-US" sz="1800" dirty="0" err="1"/>
              <a:t>soulevées</a:t>
            </a:r>
            <a:r>
              <a:rPr lang="en-US" sz="1800" dirty="0"/>
              <a:t> par </a:t>
            </a:r>
            <a:r>
              <a:rPr lang="en-US" sz="1800" dirty="0" err="1"/>
              <a:t>l’alimentation</a:t>
            </a:r>
            <a:r>
              <a:rPr lang="en-US" sz="1800" dirty="0"/>
              <a:t>, </a:t>
            </a:r>
            <a:r>
              <a:rPr lang="en-US" sz="1800" dirty="0" err="1"/>
              <a:t>l’environnement</a:t>
            </a:r>
            <a:r>
              <a:rPr lang="en-US" sz="1800" dirty="0"/>
              <a:t> et </a:t>
            </a:r>
            <a:r>
              <a:rPr lang="en-US" sz="1800" dirty="0" err="1"/>
              <a:t>l’énergie</a:t>
            </a:r>
            <a:r>
              <a:rPr lang="en-US" sz="1800" b="1" dirty="0"/>
              <a:t> et des </a:t>
            </a:r>
            <a:r>
              <a:rPr lang="en-US" sz="1800" b="1" dirty="0" err="1"/>
              <a:t>approches</a:t>
            </a:r>
            <a:r>
              <a:rPr lang="en-US" sz="1800" b="1" dirty="0"/>
              <a:t> </a:t>
            </a:r>
            <a:r>
              <a:rPr lang="en-US" sz="1800" b="1" dirty="0" err="1"/>
              <a:t>prospectives</a:t>
            </a:r>
            <a:r>
              <a:rPr lang="en-US" sz="1800" b="1" dirty="0"/>
              <a:t> </a:t>
            </a:r>
            <a:r>
              <a:rPr lang="en-US" sz="1800" b="1" dirty="0" err="1"/>
              <a:t>combinant</a:t>
            </a:r>
            <a:r>
              <a:rPr lang="en-US" sz="1800" b="1" dirty="0"/>
              <a:t> </a:t>
            </a:r>
            <a:r>
              <a:rPr lang="en-US" sz="1800" b="1" dirty="0" err="1"/>
              <a:t>ces</a:t>
            </a:r>
            <a:r>
              <a:rPr lang="en-US" sz="1800" b="1" dirty="0"/>
              <a:t> trois </a:t>
            </a:r>
            <a:r>
              <a:rPr lang="en-US" sz="1800" b="1" dirty="0" err="1"/>
              <a:t>thématiques</a:t>
            </a:r>
            <a:r>
              <a:rPr lang="en-US" sz="1800" b="1" dirty="0"/>
              <a:t>. </a:t>
            </a:r>
            <a:endParaRPr lang="en-US" sz="1800" dirty="0"/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/>
              <a:t>Combine </a:t>
            </a:r>
            <a:r>
              <a:rPr lang="en-US" sz="1800" b="1" dirty="0" err="1"/>
              <a:t>une</a:t>
            </a:r>
            <a:r>
              <a:rPr lang="en-US" sz="1800" dirty="0"/>
              <a:t> </a:t>
            </a:r>
            <a:r>
              <a:rPr lang="en-US" sz="1800" b="1" dirty="0" err="1"/>
              <a:t>analyse</a:t>
            </a:r>
            <a:r>
              <a:rPr lang="en-US" sz="1800" b="1" dirty="0"/>
              <a:t> </a:t>
            </a:r>
            <a:r>
              <a:rPr lang="en-US" sz="1800" b="1" dirty="0" err="1"/>
              <a:t>économique</a:t>
            </a:r>
            <a:r>
              <a:rPr lang="en-US" sz="1800" b="1" dirty="0"/>
              <a:t> avec </a:t>
            </a:r>
            <a:r>
              <a:rPr lang="en-US" sz="1800" b="1" dirty="0" err="1"/>
              <a:t>une</a:t>
            </a:r>
            <a:r>
              <a:rPr lang="en-US" sz="1800" b="1" dirty="0"/>
              <a:t> </a:t>
            </a:r>
            <a:r>
              <a:rPr lang="en-US" sz="1800" b="1" dirty="0" err="1"/>
              <a:t>analyse</a:t>
            </a:r>
            <a:r>
              <a:rPr lang="en-US" sz="1800" b="1" dirty="0"/>
              <a:t> </a:t>
            </a:r>
            <a:r>
              <a:rPr lang="en-US" sz="1800" b="1" dirty="0" err="1"/>
              <a:t>scientifique</a:t>
            </a:r>
            <a:r>
              <a:rPr lang="en-US" sz="1800" b="1" dirty="0"/>
              <a:t> et technique</a:t>
            </a:r>
            <a:r>
              <a:rPr lang="en-US" sz="1800" dirty="0"/>
              <a:t> </a:t>
            </a:r>
            <a:r>
              <a:rPr lang="en-US" sz="1800" dirty="0" err="1"/>
              <a:t>liée</a:t>
            </a:r>
            <a:r>
              <a:rPr lang="en-US" sz="1800" dirty="0"/>
              <a:t> à </a:t>
            </a:r>
            <a:r>
              <a:rPr lang="en-US" sz="1800" dirty="0" err="1"/>
              <a:t>l’alimentation</a:t>
            </a:r>
            <a:r>
              <a:rPr lang="en-US" sz="1800" dirty="0"/>
              <a:t>, à </a:t>
            </a:r>
            <a:r>
              <a:rPr lang="en-US" sz="1800" dirty="0" err="1"/>
              <a:t>l’énergie</a:t>
            </a:r>
            <a:r>
              <a:rPr lang="en-US" sz="1800" dirty="0"/>
              <a:t> (transition </a:t>
            </a:r>
            <a:r>
              <a:rPr lang="en-US" sz="1800" dirty="0" err="1"/>
              <a:t>énergétique</a:t>
            </a:r>
            <a:r>
              <a:rPr lang="en-US" sz="1800" dirty="0"/>
              <a:t>), et à </a:t>
            </a:r>
            <a:r>
              <a:rPr lang="en-US" sz="1800" dirty="0" err="1"/>
              <a:t>l’environnement</a:t>
            </a:r>
            <a:r>
              <a:rPr lang="en-US" sz="1800" dirty="0"/>
              <a:t> (transition </a:t>
            </a:r>
            <a:r>
              <a:rPr lang="en-US" sz="1800" dirty="0" err="1"/>
              <a:t>écologique</a:t>
            </a:r>
            <a:r>
              <a:rPr lang="en-US" sz="1800" dirty="0"/>
              <a:t>).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fr-FR" sz="1800" dirty="0"/>
              <a:t> </a:t>
            </a:r>
            <a:r>
              <a:rPr lang="en-US" altLang="fr-FR" sz="1800" b="1" dirty="0" err="1"/>
              <a:t>S'applique</a:t>
            </a:r>
            <a:r>
              <a:rPr lang="en-US" altLang="fr-FR" sz="1800" b="1" dirty="0"/>
              <a:t> à assurer un </a:t>
            </a:r>
            <a:r>
              <a:rPr lang="en-US" altLang="fr-FR" sz="1800" b="1" dirty="0" err="1"/>
              <a:t>équilibre</a:t>
            </a:r>
            <a:r>
              <a:rPr lang="en-US" altLang="fr-FR" sz="1800" b="1" dirty="0"/>
              <a:t> entre</a:t>
            </a:r>
            <a:r>
              <a:rPr lang="en-US" altLang="fr-FR" sz="1800" dirty="0"/>
              <a:t> </a:t>
            </a:r>
            <a:r>
              <a:rPr lang="en-US" altLang="fr-FR" sz="1800" b="1" dirty="0" err="1"/>
              <a:t>connaissances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théoriques</a:t>
            </a:r>
            <a:r>
              <a:rPr lang="en-US" altLang="fr-FR" sz="1800" b="1" dirty="0"/>
              <a:t>, </a:t>
            </a:r>
            <a:r>
              <a:rPr lang="en-US" altLang="fr-FR" sz="1800" b="1" dirty="0" err="1"/>
              <a:t>compétences</a:t>
            </a:r>
            <a:r>
              <a:rPr lang="en-US" altLang="fr-FR" sz="1800" b="1" dirty="0"/>
              <a:t> techniques et applications </a:t>
            </a:r>
            <a:r>
              <a:rPr lang="en-US" altLang="fr-FR" sz="1800" b="1" dirty="0" err="1"/>
              <a:t>concrètes</a:t>
            </a:r>
            <a:r>
              <a:rPr lang="en-US" altLang="fr-FR" sz="1800" b="1" dirty="0"/>
              <a:t>. </a:t>
            </a:r>
          </a:p>
          <a:p>
            <a:pPr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fr-FR" sz="1800" b="1" dirty="0" err="1"/>
              <a:t>Prépare</a:t>
            </a:r>
            <a:r>
              <a:rPr lang="en-US" altLang="fr-FR" sz="1800" b="1" dirty="0"/>
              <a:t> à </a:t>
            </a:r>
            <a:r>
              <a:rPr lang="en-US" altLang="fr-FR" sz="1800" b="1" dirty="0" err="1"/>
              <a:t>l’intégration</a:t>
            </a:r>
            <a:r>
              <a:rPr lang="en-US" altLang="fr-FR" sz="1800" b="1" dirty="0"/>
              <a:t> dans le monde </a:t>
            </a:r>
            <a:r>
              <a:rPr lang="en-US" altLang="fr-FR" sz="1800" b="1" dirty="0" err="1"/>
              <a:t>professionnel</a:t>
            </a:r>
            <a:r>
              <a:rPr lang="en-US" altLang="fr-FR" sz="1800" dirty="0"/>
              <a:t> :  </a:t>
            </a:r>
            <a:r>
              <a:rPr lang="en-US" altLang="fr-FR" sz="1800" dirty="0" err="1"/>
              <a:t>entreprises</a:t>
            </a:r>
            <a:r>
              <a:rPr lang="en-US" altLang="fr-FR" sz="1800" dirty="0"/>
              <a:t>, </a:t>
            </a:r>
            <a:r>
              <a:rPr lang="en-US" altLang="fr-FR" sz="1800" dirty="0" err="1"/>
              <a:t>autorités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publiques</a:t>
            </a:r>
            <a:r>
              <a:rPr lang="en-US" altLang="fr-FR" sz="1800" dirty="0"/>
              <a:t>, recherche...</a:t>
            </a:r>
          </a:p>
          <a:p>
            <a:pPr defTabSz="914400">
              <a:spcBef>
                <a:spcPts val="600"/>
              </a:spcBef>
              <a:buClr>
                <a:srgbClr val="8BB434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Assure </a:t>
            </a:r>
            <a:r>
              <a:rPr lang="en-US" sz="1800" b="1" dirty="0" err="1"/>
              <a:t>une</a:t>
            </a:r>
            <a:r>
              <a:rPr lang="en-US" sz="1800" b="1" dirty="0"/>
              <a:t> forte </a:t>
            </a:r>
            <a:r>
              <a:rPr lang="en-US" sz="1800" b="1" dirty="0" err="1"/>
              <a:t>connexion</a:t>
            </a:r>
            <a:r>
              <a:rPr lang="en-US" sz="1800" b="1" dirty="0"/>
              <a:t> </a:t>
            </a:r>
            <a:r>
              <a:rPr lang="en-US" sz="1800" dirty="0"/>
              <a:t>avec le milieu </a:t>
            </a:r>
            <a:r>
              <a:rPr lang="en-US" sz="1800" dirty="0" err="1"/>
              <a:t>industriel</a:t>
            </a:r>
            <a:r>
              <a:rPr lang="en-US" sz="1800" dirty="0"/>
              <a:t> et la recherche (</a:t>
            </a:r>
            <a:r>
              <a:rPr lang="en-US" sz="1800" dirty="0" err="1"/>
              <a:t>laboratoires</a:t>
            </a:r>
            <a:r>
              <a:rPr lang="en-US" sz="1800" dirty="0"/>
              <a:t> </a:t>
            </a:r>
            <a:r>
              <a:rPr lang="en-US" sz="1800" dirty="0" err="1"/>
              <a:t>associés</a:t>
            </a:r>
            <a:r>
              <a:rPr lang="en-US" sz="1800" dirty="0"/>
              <a:t>, </a:t>
            </a:r>
            <a:r>
              <a:rPr lang="en-US" sz="1800" dirty="0" err="1"/>
              <a:t>programmes</a:t>
            </a:r>
            <a:r>
              <a:rPr lang="en-US" sz="1800" dirty="0"/>
              <a:t> de recherche </a:t>
            </a:r>
            <a:r>
              <a:rPr lang="en-US" sz="1800" dirty="0" err="1"/>
              <a:t>européens</a:t>
            </a:r>
            <a:r>
              <a:rPr lang="en-US" sz="1800" dirty="0"/>
              <a:t>..)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D83AEF4-935C-4932-A35F-312B499E1C77}"/>
              </a:ext>
            </a:extLst>
          </p:cNvPr>
          <p:cNvSpPr txBox="1">
            <a:spLocks/>
          </p:cNvSpPr>
          <p:nvPr/>
        </p:nvSpPr>
        <p:spPr>
          <a:xfrm>
            <a:off x="376843" y="224693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b="1" dirty="0">
                <a:solidFill>
                  <a:srgbClr val="313E48"/>
                </a:solidFill>
                <a:ea typeface="ヒラギノ角ゴ Pro W3" charset="-128"/>
                <a:cs typeface="+mn-cs"/>
              </a:rPr>
              <a:t>Les objectifs et approches</a:t>
            </a:r>
          </a:p>
        </p:txBody>
      </p:sp>
    </p:spTree>
    <p:extLst>
      <p:ext uri="{BB962C8B-B14F-4D97-AF65-F5344CB8AC3E}">
        <p14:creationId xmlns:p14="http://schemas.microsoft.com/office/powerpoint/2010/main" val="299827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226" y="202201"/>
            <a:ext cx="11181214" cy="1025243"/>
          </a:xfrm>
        </p:spPr>
        <p:txBody>
          <a:bodyPr>
            <a:normAutofit/>
          </a:bodyPr>
          <a:lstStyle/>
          <a:p>
            <a:r>
              <a:rPr lang="fr-FR" dirty="0">
                <a:latin typeface="+mn-lt"/>
                <a:ea typeface="ヒラギノ角ゴ Pro W3"/>
                <a:cs typeface="+mn-cs"/>
              </a:rPr>
              <a:t>Le recrutement et la constitution des promotions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227" y="1133738"/>
            <a:ext cx="5357364" cy="258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0070C0"/>
                </a:solidFill>
                <a:cs typeface="Arial" panose="020B0604020202020204" pitchFamily="34" charset="0"/>
              </a:rPr>
              <a:t>Diversité des profils :</a:t>
            </a:r>
          </a:p>
          <a:p>
            <a:pPr lvl="1"/>
            <a:r>
              <a:rPr lang="fr-FR" sz="2000" dirty="0">
                <a:cs typeface="Arial" panose="020B0604020202020204" pitchFamily="34" charset="0"/>
              </a:rPr>
              <a:t>Économistes</a:t>
            </a:r>
          </a:p>
          <a:p>
            <a:pPr lvl="1"/>
            <a:r>
              <a:rPr lang="fr-FR" sz="2000" dirty="0">
                <a:cs typeface="Arial" panose="020B0604020202020204" pitchFamily="34" charset="0"/>
              </a:rPr>
              <a:t>Économètres/statisticiens</a:t>
            </a:r>
          </a:p>
          <a:p>
            <a:pPr lvl="1"/>
            <a:r>
              <a:rPr lang="fr-FR" sz="2000" dirty="0">
                <a:cs typeface="Arial" panose="020B0604020202020204" pitchFamily="34" charset="0"/>
              </a:rPr>
              <a:t>Ingénieur</a:t>
            </a:r>
          </a:p>
          <a:p>
            <a:pPr lvl="1"/>
            <a:r>
              <a:rPr lang="fr-FR" sz="2000" dirty="0">
                <a:cs typeface="Arial" panose="020B0604020202020204" pitchFamily="34" charset="0"/>
              </a:rPr>
              <a:t>Normaliens</a:t>
            </a:r>
          </a:p>
          <a:p>
            <a:pPr lvl="1"/>
            <a:r>
              <a:rPr lang="fr-FR" sz="2000" dirty="0">
                <a:cs typeface="Arial" panose="020B0604020202020204" pitchFamily="34" charset="0"/>
              </a:rPr>
              <a:t>Sciences Po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84931" y="3525009"/>
            <a:ext cx="5705556" cy="2805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fr-FR" sz="1800" b="1" dirty="0">
                <a:solidFill>
                  <a:srgbClr val="0070C0"/>
                </a:solidFill>
                <a:cs typeface="Arial"/>
              </a:rPr>
              <a:t>Qualités mises en avant par le jury d’admission :</a:t>
            </a:r>
            <a:endParaRPr lang="fr-FR" sz="1800" dirty="0">
              <a:cs typeface="Arial"/>
            </a:endParaRPr>
          </a:p>
          <a:p>
            <a:pPr lvl="1" fontAlgn="auto"/>
            <a:r>
              <a:rPr lang="fr-FR" sz="1800" dirty="0">
                <a:cs typeface="Arial" panose="020B0604020202020204" pitchFamily="34" charset="0"/>
              </a:rPr>
              <a:t>Grande ouverture d’esprit (liée à la diversité des questions traitées)</a:t>
            </a:r>
          </a:p>
          <a:p>
            <a:pPr lvl="1">
              <a:buClr>
                <a:srgbClr val="688727"/>
              </a:buClr>
            </a:pPr>
            <a:r>
              <a:rPr lang="fr-FR" sz="1800" dirty="0">
                <a:cs typeface="Arial"/>
              </a:rPr>
              <a:t>Qualités personnelles et professionnelles </a:t>
            </a:r>
          </a:p>
          <a:p>
            <a:pPr lvl="1" fontAlgn="auto"/>
            <a:r>
              <a:rPr lang="fr-FR" sz="1800" dirty="0">
                <a:cs typeface="Arial"/>
              </a:rPr>
              <a:t>Motivation et projet professionnel 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190486" y="2438072"/>
            <a:ext cx="508157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fr-FR" sz="1800" b="1" dirty="0">
                <a:solidFill>
                  <a:srgbClr val="0070C0"/>
                </a:solidFill>
                <a:cs typeface="Arial" panose="020B0604020202020204" pitchFamily="34" charset="0"/>
              </a:rPr>
              <a:t>Origine de la promo M2 (moyenne des 7 dernières années)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42" y="3171609"/>
            <a:ext cx="4109055" cy="293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6170714" y="1226866"/>
            <a:ext cx="5350726" cy="70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fr-FR" sz="1800" b="1" dirty="0">
                <a:solidFill>
                  <a:srgbClr val="0070C0"/>
                </a:solidFill>
                <a:cs typeface="Arial"/>
              </a:rPr>
              <a:t>Origine de la promo M1: </a:t>
            </a:r>
            <a:r>
              <a:rPr lang="fr-FR" sz="1800" b="1" dirty="0">
                <a:cs typeface="Arial"/>
              </a:rPr>
              <a:t>licence économie, maths, biologie, ENS</a:t>
            </a:r>
          </a:p>
        </p:txBody>
      </p:sp>
    </p:spTree>
    <p:extLst>
      <p:ext uri="{BB962C8B-B14F-4D97-AF65-F5344CB8AC3E}">
        <p14:creationId xmlns:p14="http://schemas.microsoft.com/office/powerpoint/2010/main" val="238586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7937" y="102655"/>
            <a:ext cx="6853323" cy="719876"/>
          </a:xfrm>
        </p:spPr>
        <p:txBody>
          <a:bodyPr>
            <a:noAutofit/>
          </a:bodyPr>
          <a:lstStyle/>
          <a:p>
            <a:br>
              <a:rPr lang="fr-FR" dirty="0"/>
            </a:br>
            <a:r>
              <a:rPr lang="fr-FR" dirty="0">
                <a:ea typeface="ヒラギノ角ゴ Pro W3"/>
                <a:cs typeface="+mn-cs"/>
              </a:rPr>
              <a:t>M2 - Économie de l’énergie</a:t>
            </a:r>
            <a:br>
              <a:rPr lang="fr-FR" dirty="0">
                <a:ea typeface="ヒラギノ角ゴ Pro W3" charset="-128"/>
                <a:cs typeface="+mn-cs"/>
              </a:rPr>
            </a:br>
            <a:endParaRPr lang="fr-FR" dirty="0">
              <a:ea typeface="ヒラギノ角ゴ Pro W3" charset="-128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9258" y="1706831"/>
            <a:ext cx="711046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>
                <a:solidFill>
                  <a:srgbClr val="000000"/>
                </a:solidFill>
                <a:ea typeface="ヒラギノ角ゴ Pro W3"/>
              </a:rPr>
              <a:t>Faire des analyses des marchés de l’énergie</a:t>
            </a:r>
            <a:endParaRPr lang="fr-FR" dirty="0"/>
          </a:p>
          <a:p>
            <a:pPr marL="285750" indent="-285750">
              <a:buFont typeface="Arial" pitchFamily="2" charset="2"/>
              <a:buChar char="•"/>
            </a:pPr>
            <a:endParaRPr lang="fr-FR" b="1" dirty="0">
              <a:solidFill>
                <a:srgbClr val="000000"/>
              </a:solidFill>
              <a:ea typeface="ヒラギノ角ゴ Pro W3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fr-FR" b="1" dirty="0">
                <a:solidFill>
                  <a:srgbClr val="000000"/>
                </a:solidFill>
                <a:ea typeface="ヒラギノ角ゴ Pro W3"/>
              </a:rPr>
              <a:t>Réaliser des études technico-économique</a:t>
            </a:r>
            <a:r>
              <a:rPr lang="fr-FR" dirty="0">
                <a:solidFill>
                  <a:srgbClr val="000000"/>
                </a:solidFill>
                <a:ea typeface="ヒラギノ角ゴ Pro W3"/>
              </a:rPr>
              <a:t>s des filières de production  et de consommation d’énergie</a:t>
            </a:r>
            <a:endParaRPr lang="fr-FR" b="1" dirty="0">
              <a:solidFill>
                <a:srgbClr val="999966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b="1" dirty="0">
                <a:solidFill>
                  <a:srgbClr val="000000"/>
                </a:solidFill>
                <a:ea typeface="ヒラギノ角ゴ Pro W3"/>
              </a:rPr>
              <a:t>Gérer des projets complexes</a:t>
            </a:r>
            <a:r>
              <a:rPr lang="fr-FR" dirty="0">
                <a:solidFill>
                  <a:srgbClr val="000000"/>
                </a:solidFill>
                <a:ea typeface="ヒラギノ角ゴ Pro W3"/>
              </a:rPr>
              <a:t> et les risques associés</a:t>
            </a:r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rgbClr val="000000"/>
              </a:solidFill>
              <a:ea typeface="ヒラギノ角ゴ Pro W3"/>
            </a:endParaRPr>
          </a:p>
          <a:p>
            <a:pPr marL="285750" indent="-285750">
              <a:buFont typeface="Arial"/>
              <a:buChar char="•"/>
            </a:pPr>
            <a:r>
              <a:rPr lang="fr-FR" b="1" dirty="0">
                <a:solidFill>
                  <a:srgbClr val="000000"/>
                </a:solidFill>
                <a:ea typeface="ヒラギノ角ゴ Pro W3"/>
              </a:rPr>
              <a:t>Développer des projets en efficacité énergétique</a:t>
            </a: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rgbClr val="000000"/>
              </a:solidFill>
              <a:ea typeface="ヒラギノ角ゴ Pro W3"/>
            </a:endParaRPr>
          </a:p>
          <a:p>
            <a:pPr marL="285750" indent="-285750">
              <a:buFont typeface="Arial"/>
              <a:buChar char="•"/>
            </a:pPr>
            <a:r>
              <a:rPr lang="fr-FR" b="1" dirty="0">
                <a:solidFill>
                  <a:srgbClr val="000000"/>
                </a:solidFill>
                <a:ea typeface="ヒラギノ角ゴ Pro W3"/>
              </a:rPr>
              <a:t>Contribuer à la mise en place </a:t>
            </a:r>
            <a:r>
              <a:rPr lang="fr-FR" dirty="0">
                <a:solidFill>
                  <a:srgbClr val="000000"/>
                </a:solidFill>
                <a:ea typeface="ヒラギノ角ゴ Pro W3"/>
              </a:rPr>
              <a:t>de stratégies et de politiques énergétiques </a:t>
            </a:r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b="1" dirty="0">
                <a:solidFill>
                  <a:srgbClr val="000000"/>
                </a:solidFill>
                <a:ea typeface="ヒラギノ角ゴ Pro W3"/>
              </a:rPr>
              <a:t>Élaborer des business plans </a:t>
            </a:r>
            <a:r>
              <a:rPr lang="fr-FR" dirty="0">
                <a:solidFill>
                  <a:srgbClr val="000000"/>
                </a:solidFill>
                <a:ea typeface="ヒラギノ角ゴ Pro W3"/>
              </a:rPr>
              <a:t>et travailler sur la rentabilité économique et financière des projets énergétiques</a:t>
            </a:r>
          </a:p>
          <a:p>
            <a:pPr marL="285750" indent="-285750">
              <a:buFont typeface="Arial" pitchFamily="2" charset="2"/>
              <a:buChar char="•"/>
            </a:pPr>
            <a:endParaRPr lang="fr-FR" b="1" dirty="0">
              <a:solidFill>
                <a:srgbClr val="999966">
                  <a:lumMod val="75000"/>
                </a:srgb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b="1" dirty="0">
                <a:solidFill>
                  <a:srgbClr val="000000"/>
                </a:solidFill>
                <a:ea typeface="ヒラギノ角ゴ Pro W3"/>
              </a:rPr>
              <a:t>Réaliser des études prospectives et des ACV </a:t>
            </a:r>
            <a:endParaRPr lang="fr-FR" dirty="0">
              <a:solidFill>
                <a:srgbClr val="000000"/>
              </a:solidFill>
              <a:ea typeface="ヒラギノ角ゴ Pro W3"/>
            </a:endParaRPr>
          </a:p>
          <a:p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4193" y="1521182"/>
            <a:ext cx="2521652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Chef de projet/ </a:t>
            </a:r>
            <a:endParaRPr lang="fr-FR" sz="1600" dirty="0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Développeur de projet </a:t>
            </a:r>
            <a:endParaRPr lang="fr-FR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48555" y="2465339"/>
            <a:ext cx="334016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Conseiller stratégique </a:t>
            </a:r>
            <a:endParaRPr lang="fr-F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5883" y="3838889"/>
            <a:ext cx="1443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Ingénieur d’affaires </a:t>
            </a:r>
            <a:endParaRPr lang="fr-FR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4088" y="2894813"/>
            <a:ext cx="324139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Chargé d’études technico économiques filières énergétiques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2987CE-4A88-4B3E-B92F-5F2578F91216}"/>
              </a:ext>
            </a:extLst>
          </p:cNvPr>
          <p:cNvSpPr/>
          <p:nvPr/>
        </p:nvSpPr>
        <p:spPr>
          <a:xfrm>
            <a:off x="7141531" y="3938211"/>
            <a:ext cx="1929934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Consultant </a:t>
            </a:r>
            <a:endParaRPr lang="fr-FR" sz="16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4048C-45D2-4AB2-BF3F-BFB4B17902B5}"/>
              </a:ext>
            </a:extLst>
          </p:cNvPr>
          <p:cNvSpPr/>
          <p:nvPr/>
        </p:nvSpPr>
        <p:spPr>
          <a:xfrm>
            <a:off x="8794926" y="4800853"/>
            <a:ext cx="192993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Trader en énergie  </a:t>
            </a:r>
            <a:endParaRPr lang="fr-F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29C1B3-9CFF-4FCA-8776-03E3C3ACE9D2}"/>
              </a:ext>
            </a:extLst>
          </p:cNvPr>
          <p:cNvSpPr/>
          <p:nvPr/>
        </p:nvSpPr>
        <p:spPr>
          <a:xfrm>
            <a:off x="8233278" y="5535416"/>
            <a:ext cx="1932352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Ingénieur</a:t>
            </a:r>
            <a:r>
              <a:rPr lang="fr-FR" sz="2000" b="1" dirty="0">
                <a:solidFill>
                  <a:srgbClr val="0070C0"/>
                </a:solidFill>
                <a:latin typeface="+mj-lt"/>
                <a:ea typeface="ヒラギノ角ゴ Pro W3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réseaux électriques </a:t>
            </a:r>
            <a:endParaRPr lang="fr-F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920555-AF3E-42BA-B300-E5981F09B22F}"/>
              </a:ext>
            </a:extLst>
          </p:cNvPr>
          <p:cNvSpPr/>
          <p:nvPr/>
        </p:nvSpPr>
        <p:spPr>
          <a:xfrm>
            <a:off x="7544095" y="4455795"/>
            <a:ext cx="19299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Verdana"/>
                <a:ea typeface="ヒラギノ角ゴ Pro W3"/>
              </a:rPr>
              <a:t>Analyste</a:t>
            </a:r>
            <a:r>
              <a:rPr lang="fr-FR" sz="2000" b="1" dirty="0">
                <a:solidFill>
                  <a:srgbClr val="0070C0"/>
                </a:solidFill>
                <a:latin typeface="Verdana"/>
                <a:ea typeface="ヒラギノ角ゴ Pro W3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Verdana"/>
                <a:ea typeface="ヒラギノ角ゴ Pro W3"/>
              </a:rPr>
              <a:t>financier  </a:t>
            </a:r>
            <a:r>
              <a:rPr lang="fr-FR" sz="2000" b="1" dirty="0">
                <a:solidFill>
                  <a:srgbClr val="0070C0"/>
                </a:solidFill>
                <a:latin typeface="Verdana"/>
                <a:ea typeface="ヒラギノ角ゴ Pro W3"/>
              </a:rPr>
              <a:t> </a:t>
            </a:r>
            <a:endParaRPr lang="fr-F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53B14159-9EBE-494C-A02E-12DDEAFDF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23536"/>
              </p:ext>
            </p:extLst>
          </p:nvPr>
        </p:nvGraphicFramePr>
        <p:xfrm>
          <a:off x="518434" y="1090421"/>
          <a:ext cx="4127233" cy="3962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12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000" dirty="0">
                          <a:latin typeface="+mj-lt"/>
                        </a:rPr>
                        <a:t>Compétences</a:t>
                      </a:r>
                      <a:r>
                        <a:rPr lang="fr-FR" sz="2000" baseline="0" dirty="0">
                          <a:latin typeface="+mj-lt"/>
                        </a:rPr>
                        <a:t> </a:t>
                      </a:r>
                      <a:r>
                        <a:rPr lang="fr-FR" sz="2000" dirty="0">
                          <a:latin typeface="+mj-lt"/>
                        </a:rPr>
                        <a:t> développées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75241014-BF00-45E6-8500-E0F4F8095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54973"/>
              </p:ext>
            </p:extLst>
          </p:nvPr>
        </p:nvGraphicFramePr>
        <p:xfrm>
          <a:off x="8106498" y="1050688"/>
          <a:ext cx="3062533" cy="4114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306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000" dirty="0"/>
                        <a:t>Métiers</a:t>
                      </a:r>
                      <a:r>
                        <a:rPr lang="fr-FR" sz="1800" dirty="0"/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70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945" y="48785"/>
            <a:ext cx="8523737" cy="820517"/>
          </a:xfrm>
        </p:spPr>
        <p:txBody>
          <a:bodyPr>
            <a:noAutofit/>
          </a:bodyPr>
          <a:lstStyle/>
          <a:p>
            <a:br>
              <a:rPr lang="fr-FR" dirty="0">
                <a:latin typeface="+mn-lt"/>
              </a:rPr>
            </a:br>
            <a:r>
              <a:rPr lang="fr-FR" dirty="0">
                <a:latin typeface="+mn-lt"/>
                <a:ea typeface="ヒラギノ角ゴ Pro W3"/>
                <a:cs typeface="+mn-cs"/>
              </a:rPr>
              <a:t>M2- Économie de l’environnement</a:t>
            </a:r>
            <a:br>
              <a:rPr lang="fr-FR" dirty="0">
                <a:latin typeface="+mn-lt"/>
                <a:ea typeface="ヒラギノ角ゴ Pro W3" charset="-128"/>
                <a:cs typeface="+mn-cs"/>
              </a:rPr>
            </a:br>
            <a:endParaRPr lang="fr-FR" dirty="0">
              <a:latin typeface="+mn-lt"/>
              <a:ea typeface="ヒラギノ角ゴ Pro W3" charset="-128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9628" y="1610006"/>
            <a:ext cx="7035948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b="1" dirty="0">
                <a:solidFill>
                  <a:srgbClr val="63003C"/>
                </a:solidFill>
                <a:latin typeface="+mj-lt"/>
                <a:ea typeface="ヒラギノ角ゴ Pro W3"/>
              </a:rPr>
              <a:t> Comprendre et agir</a:t>
            </a:r>
            <a:r>
              <a:rPr lang="fr-FR" sz="1600" dirty="0">
                <a:solidFill>
                  <a:srgbClr val="63003C"/>
                </a:solidFill>
                <a:latin typeface="+mj-lt"/>
                <a:ea typeface="ヒラギノ角ゴ Pro W3"/>
              </a:rPr>
              <a:t> sur les questions environnementales (eau, forêt, ressources, agriculture, etc.)</a:t>
            </a:r>
            <a:endParaRPr lang="fr-FR" sz="1600" b="1" dirty="0">
              <a:solidFill>
                <a:srgbClr val="63003C"/>
              </a:solidFill>
              <a:latin typeface="+mj-lt"/>
              <a:ea typeface="ヒラギノ角ゴ Pro W3"/>
            </a:endParaRPr>
          </a:p>
          <a:p>
            <a:endParaRPr lang="fr-FR" sz="1600" dirty="0">
              <a:solidFill>
                <a:srgbClr val="63003C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b="1" dirty="0">
                <a:solidFill>
                  <a:srgbClr val="63003C"/>
                </a:solidFill>
                <a:latin typeface="+mj-lt"/>
                <a:ea typeface="ヒラギノ角ゴ Pro W3"/>
              </a:rPr>
              <a:t>Développer et gérer des projets complexes</a:t>
            </a:r>
            <a:endParaRPr lang="fr-FR" sz="1600" dirty="0">
              <a:solidFill>
                <a:srgbClr val="63003C"/>
              </a:solidFill>
              <a:latin typeface="+mj-lt"/>
              <a:ea typeface="ヒラギノ角ゴ Pro W3"/>
            </a:endParaRPr>
          </a:p>
          <a:p>
            <a:pPr>
              <a:buFont typeface="Wingdings" pitchFamily="2" charset="2"/>
              <a:buChar char="ü"/>
            </a:pPr>
            <a:endParaRPr lang="fr-FR" sz="1600" dirty="0">
              <a:solidFill>
                <a:srgbClr val="63003C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b="1" dirty="0">
                <a:solidFill>
                  <a:srgbClr val="63003C"/>
                </a:solidFill>
                <a:latin typeface="+mj-lt"/>
                <a:ea typeface="ヒラギノ角ゴ Pro W3"/>
              </a:rPr>
              <a:t>Construire des débats responsables et gérer </a:t>
            </a:r>
            <a:r>
              <a:rPr lang="fr-FR" sz="1600" dirty="0">
                <a:solidFill>
                  <a:srgbClr val="63003C"/>
                </a:solidFill>
                <a:latin typeface="+mj-lt"/>
                <a:ea typeface="ヒラギノ角ゴ Pro W3"/>
              </a:rPr>
              <a:t>les controverses et conflits</a:t>
            </a:r>
          </a:p>
          <a:p>
            <a:r>
              <a:rPr lang="fr-FR" sz="1600" dirty="0">
                <a:solidFill>
                  <a:srgbClr val="63003C"/>
                </a:solidFill>
                <a:latin typeface="+mj-lt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solidFill>
                  <a:srgbClr val="63003C"/>
                </a:solidFill>
                <a:latin typeface="+mj-lt"/>
                <a:ea typeface="ヒラギノ角ゴ Pro W3"/>
              </a:rPr>
              <a:t> </a:t>
            </a:r>
            <a:r>
              <a:rPr lang="fr-FR" sz="1600" b="1" dirty="0">
                <a:solidFill>
                  <a:srgbClr val="63003C"/>
                </a:solidFill>
                <a:latin typeface="+mj-lt"/>
                <a:ea typeface="ヒラギノ角ゴ Pro W3"/>
              </a:rPr>
              <a:t>Appliquer les méthodes </a:t>
            </a:r>
            <a:r>
              <a:rPr lang="fr-FR" sz="1600" dirty="0">
                <a:solidFill>
                  <a:srgbClr val="63003C"/>
                </a:solidFill>
                <a:latin typeface="+mj-lt"/>
                <a:ea typeface="ヒラギノ角ゴ Pro W3"/>
              </a:rPr>
              <a:t>d'évaluation économiques: </a:t>
            </a:r>
            <a:r>
              <a:rPr lang="fr-FR" sz="1600" b="1" dirty="0">
                <a:solidFill>
                  <a:srgbClr val="63003C"/>
                </a:solidFill>
                <a:latin typeface="+mj-lt"/>
                <a:ea typeface="ヒラギノ角ゴ Pro W3"/>
              </a:rPr>
              <a:t>coûts-avantages, coûts </a:t>
            </a:r>
            <a:r>
              <a:rPr lang="fr-FR" sz="1600" dirty="0">
                <a:solidFill>
                  <a:srgbClr val="63003C"/>
                </a:solidFill>
                <a:latin typeface="+mj-lt"/>
                <a:ea typeface="ヒラギノ角ゴ Pro W3"/>
              </a:rPr>
              <a:t>d’aménagements (infrastructures) </a:t>
            </a:r>
            <a:endParaRPr lang="fr-FR" sz="1600" b="1" dirty="0">
              <a:solidFill>
                <a:srgbClr val="63003C"/>
              </a:solidFill>
              <a:latin typeface="+mj-lt"/>
              <a:ea typeface="ヒラギノ角ゴ Pro W3"/>
            </a:endParaRPr>
          </a:p>
          <a:p>
            <a:pPr>
              <a:buFont typeface="Wingdings" pitchFamily="2" charset="2"/>
              <a:buChar char="ü"/>
            </a:pPr>
            <a:endParaRPr lang="fr-FR" sz="1600" dirty="0">
              <a:solidFill>
                <a:srgbClr val="63003C"/>
              </a:solidFill>
              <a:latin typeface="+mj-lt"/>
              <a:ea typeface="ヒラギノ角ゴ Pro W3"/>
            </a:endParaRPr>
          </a:p>
          <a:p>
            <a:pPr>
              <a:buFont typeface="Wingdings" pitchFamily="2" charset="2"/>
              <a:buChar char="ü"/>
            </a:pPr>
            <a:r>
              <a:rPr lang="fr-FR" sz="1600" b="1" dirty="0">
                <a:solidFill>
                  <a:srgbClr val="63003C"/>
                </a:solidFill>
                <a:latin typeface="+mj-lt"/>
                <a:ea typeface="ヒラギノ角ゴ Pro W3"/>
              </a:rPr>
              <a:t>Analyser les politiques environnementales </a:t>
            </a:r>
            <a:r>
              <a:rPr lang="fr-FR" sz="1600" dirty="0">
                <a:solidFill>
                  <a:srgbClr val="63003C"/>
                </a:solidFill>
                <a:latin typeface="+mj-lt"/>
                <a:ea typeface="ヒラギノ角ゴ Pro W3"/>
              </a:rPr>
              <a:t>et leurs impacts sur l'économie et la société</a:t>
            </a:r>
            <a:endParaRPr lang="fr-FR" sz="1600" b="1" dirty="0">
              <a:solidFill>
                <a:srgbClr val="63003C"/>
              </a:solidFill>
              <a:latin typeface="+mj-lt"/>
              <a:ea typeface="ヒラギノ角ゴ Pro W3"/>
            </a:endParaRPr>
          </a:p>
          <a:p>
            <a:pPr>
              <a:buFont typeface="Wingdings" pitchFamily="2" charset="2"/>
              <a:buChar char="ü"/>
            </a:pPr>
            <a:endParaRPr lang="fr-FR" sz="1600" b="1" dirty="0">
              <a:solidFill>
                <a:srgbClr val="63003C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solidFill>
                  <a:srgbClr val="63003C"/>
                </a:solidFill>
                <a:latin typeface="+mj-lt"/>
                <a:ea typeface="ヒラギノ角ゴ Pro W3"/>
              </a:rPr>
              <a:t> </a:t>
            </a:r>
            <a:r>
              <a:rPr lang="fr-FR" sz="1600" b="1" dirty="0">
                <a:solidFill>
                  <a:srgbClr val="63003C"/>
                </a:solidFill>
                <a:latin typeface="+mj-lt"/>
                <a:ea typeface="ヒラギノ角ゴ Pro W3"/>
              </a:rPr>
              <a:t>Réaliser des études d’impact </a:t>
            </a:r>
            <a:r>
              <a:rPr lang="fr-FR" sz="1600" dirty="0">
                <a:solidFill>
                  <a:srgbClr val="63003C"/>
                </a:solidFill>
                <a:latin typeface="+mj-lt"/>
                <a:ea typeface="ヒラギノ角ゴ Pro W3"/>
              </a:rPr>
              <a:t>soutenable dans les secteurs de l'économie, de l'environnement et du social. </a:t>
            </a:r>
          </a:p>
          <a:p>
            <a:endParaRPr lang="fr-FR" sz="1600" dirty="0">
              <a:solidFill>
                <a:srgbClr val="63003C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2613" y="1470288"/>
            <a:ext cx="3467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+mj-lt"/>
              </a:rPr>
              <a:t>Responsable </a:t>
            </a:r>
            <a:br>
              <a:rPr lang="fr-FR" sz="2000" b="1" dirty="0">
                <a:solidFill>
                  <a:srgbClr val="0070C0"/>
                </a:solidFill>
                <a:latin typeface="+mj-lt"/>
              </a:rPr>
            </a:br>
            <a:r>
              <a:rPr lang="fr-FR" sz="2000" b="1" dirty="0">
                <a:solidFill>
                  <a:srgbClr val="0070C0"/>
                </a:solidFill>
                <a:latin typeface="+mj-lt"/>
              </a:rPr>
              <a:t>Développement Durable</a:t>
            </a:r>
            <a:endParaRPr lang="fr-FR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2206" y="3442771"/>
            <a:ext cx="262129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+mj-lt"/>
                <a:ea typeface="ヒラギノ角ゴ Pro W3"/>
              </a:rPr>
              <a:t>Responsable RSE </a:t>
            </a:r>
          </a:p>
          <a:p>
            <a:r>
              <a:rPr lang="fr-FR" sz="2000" b="1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8370" y="4271269"/>
            <a:ext cx="376443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+mj-lt"/>
                <a:ea typeface="ヒラギノ角ゴ Pro W3"/>
              </a:rPr>
              <a:t>Chargé d’études technico-économiques </a:t>
            </a:r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(ACV, Ecobilans..)</a:t>
            </a:r>
            <a:endParaRPr lang="fr-F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1531" y="2500006"/>
            <a:ext cx="254816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+mj-lt"/>
                <a:ea typeface="ヒラギノ角ゴ Pro W3"/>
              </a:rPr>
              <a:t>Ingénieur Modélisation </a:t>
            </a:r>
            <a:endParaRPr lang="fr-FR" sz="20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E0ABAB-F718-417E-9BA4-E35F51FA12A3}"/>
              </a:ext>
            </a:extLst>
          </p:cNvPr>
          <p:cNvSpPr/>
          <p:nvPr/>
        </p:nvSpPr>
        <p:spPr>
          <a:xfrm>
            <a:off x="8823682" y="5404232"/>
            <a:ext cx="174302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+mj-lt"/>
                <a:ea typeface="ヒラギノ角ゴ Pro W3"/>
              </a:rPr>
              <a:t>Consultant  </a:t>
            </a:r>
            <a:endParaRPr lang="fr-FR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798FA-701B-4A67-8D3B-A44EADA1F199}"/>
              </a:ext>
            </a:extLst>
          </p:cNvPr>
          <p:cNvSpPr/>
          <p:nvPr/>
        </p:nvSpPr>
        <p:spPr>
          <a:xfrm>
            <a:off x="7400324" y="5959097"/>
            <a:ext cx="26488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+mj-lt"/>
                <a:ea typeface="ヒラギノ角ゴ Pro W3"/>
              </a:rPr>
              <a:t>Chef de projet </a:t>
            </a:r>
            <a:endParaRPr lang="fr-FR" sz="2000" dirty="0">
              <a:latin typeface="+mj-lt"/>
            </a:endParaRP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FA21D91A-B50A-48B3-BBAC-AB28D7917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16172"/>
              </p:ext>
            </p:extLst>
          </p:nvPr>
        </p:nvGraphicFramePr>
        <p:xfrm>
          <a:off x="299945" y="893115"/>
          <a:ext cx="4659711" cy="5638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65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>
                          <a:latin typeface="+mj-lt"/>
                        </a:rPr>
                        <a:t>Compétences</a:t>
                      </a:r>
                      <a:r>
                        <a:rPr lang="fr-FR" sz="2400" baseline="0" dirty="0">
                          <a:latin typeface="+mj-lt"/>
                        </a:rPr>
                        <a:t> </a:t>
                      </a:r>
                      <a:r>
                        <a:rPr lang="fr-FR" sz="2400" dirty="0">
                          <a:latin typeface="+mj-lt"/>
                        </a:rPr>
                        <a:t> développées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6FBA5027-8887-46E8-8708-16716E42D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402034"/>
              </p:ext>
            </p:extLst>
          </p:nvPr>
        </p:nvGraphicFramePr>
        <p:xfrm>
          <a:off x="7283718" y="862641"/>
          <a:ext cx="4190296" cy="51827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19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>
                          <a:latin typeface="+mj-lt"/>
                        </a:rPr>
                        <a:t>Métiers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83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070" y="214777"/>
            <a:ext cx="11593325" cy="1136818"/>
          </a:xfrm>
        </p:spPr>
        <p:txBody>
          <a:bodyPr>
            <a:noAutofit/>
          </a:bodyPr>
          <a:lstStyle/>
          <a:p>
            <a:br>
              <a:rPr lang="fr-FR" dirty="0"/>
            </a:br>
            <a:r>
              <a:rPr lang="fr-FR" dirty="0">
                <a:ea typeface="ヒラギノ角ゴ Pro W3"/>
                <a:cs typeface="+mn-cs"/>
              </a:rPr>
              <a:t>M2 - Modélisation prospective</a:t>
            </a:r>
            <a:r>
              <a:rPr lang="fr-FR" dirty="0">
                <a:ea typeface="ヒラギノ角ゴ Pro W3" charset="-128"/>
                <a:cs typeface="+mn-cs"/>
              </a:rPr>
              <a:t>, </a:t>
            </a:r>
            <a:r>
              <a:rPr lang="fr-FR" dirty="0">
                <a:ea typeface="ヒラギノ角ゴ Pro W3"/>
                <a:cs typeface="+mn-cs"/>
              </a:rPr>
              <a:t>Économie, Environnement, Énergie </a:t>
            </a:r>
            <a:br>
              <a:rPr lang="fr-FR" dirty="0">
                <a:ea typeface="ヒラギノ角ゴ Pro W3" charset="-128"/>
                <a:cs typeface="+mn-cs"/>
              </a:rPr>
            </a:br>
            <a:endParaRPr lang="fr-FR" dirty="0">
              <a:ea typeface="ヒラギノ角ゴ Pro W3" charset="-128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3751" y="2428462"/>
            <a:ext cx="6023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b="1" dirty="0">
                <a:solidFill>
                  <a:srgbClr val="999966">
                    <a:lumMod val="50000"/>
                  </a:srgbClr>
                </a:solidFill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Modéliser et quantifier </a:t>
            </a:r>
            <a:r>
              <a:rPr lang="fr-FR" sz="1600" dirty="0">
                <a:latin typeface="+mj-lt"/>
              </a:rPr>
              <a:t>les questions climatiques, énergétiques et économiques</a:t>
            </a:r>
          </a:p>
          <a:p>
            <a:pPr>
              <a:buFont typeface="Wingdings" pitchFamily="2" charset="2"/>
              <a:buChar char="ü"/>
            </a:pPr>
            <a:endParaRPr lang="fr-FR" sz="1600" b="1" dirty="0">
              <a:solidFill>
                <a:srgbClr val="999966">
                  <a:lumMod val="50000"/>
                </a:srgb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latin typeface="+mj-lt"/>
              </a:rPr>
              <a:t> Réaliser et interpréter des </a:t>
            </a:r>
            <a:r>
              <a:rPr lang="fr-FR" sz="1600" b="1" dirty="0">
                <a:latin typeface="+mj-lt"/>
              </a:rPr>
              <a:t>études prospectives</a:t>
            </a:r>
          </a:p>
          <a:p>
            <a:endParaRPr lang="fr-FR" sz="16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latin typeface="+mj-lt"/>
              </a:rPr>
              <a:t>Capacité de travail au sein d’une équipe </a:t>
            </a:r>
            <a:r>
              <a:rPr lang="fr-FR" sz="1600" b="1" dirty="0">
                <a:latin typeface="+mj-lt"/>
              </a:rPr>
              <a:t>pluridisciplinaire </a:t>
            </a:r>
            <a:r>
              <a:rPr lang="fr-FR" sz="1600" dirty="0">
                <a:latin typeface="+mj-lt"/>
              </a:rPr>
              <a:t>dans une structure nationale ou internationale</a:t>
            </a:r>
          </a:p>
          <a:p>
            <a:pPr>
              <a:buFont typeface="Wingdings" pitchFamily="2" charset="2"/>
              <a:buChar char="ü"/>
            </a:pPr>
            <a:endParaRPr lang="fr-FR" sz="16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latin typeface="+mj-lt"/>
              </a:rPr>
              <a:t> Capacité à s'insérer dans les grands programmes de recherche/expertise sur les questions de </a:t>
            </a:r>
            <a:r>
              <a:rPr lang="fr-FR" sz="1600" b="1" dirty="0">
                <a:latin typeface="+mj-lt"/>
              </a:rPr>
              <a:t>climat, d'énergie, de déforestation, de biodiversité, de transport</a:t>
            </a:r>
            <a:r>
              <a:rPr lang="fr-FR" sz="1600" dirty="0">
                <a:latin typeface="+mj-lt"/>
              </a:rPr>
              <a:t>, etc.</a:t>
            </a:r>
          </a:p>
          <a:p>
            <a:endParaRPr lang="fr-FR" sz="16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5196" y="5599990"/>
            <a:ext cx="2055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Responsable prospective</a:t>
            </a:r>
          </a:p>
          <a:p>
            <a:endParaRPr lang="fr-FR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3815" y="2211873"/>
            <a:ext cx="34654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Chercheur dans un organisme international </a:t>
            </a:r>
            <a:endParaRPr lang="fr-F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2188" y="3901173"/>
            <a:ext cx="2278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Chargé d’études technico-économiques</a:t>
            </a:r>
            <a:endParaRPr lang="fr-FR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16711" y="2977175"/>
            <a:ext cx="2491487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Ingénieur Modélisation</a:t>
            </a:r>
            <a:endParaRPr lang="fr-FR" sz="1600" b="1">
              <a:solidFill>
                <a:srgbClr val="0070C0"/>
              </a:solidFill>
              <a:latin typeface="+mj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et simulation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16711" y="4986579"/>
            <a:ext cx="180189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Consultant </a:t>
            </a:r>
            <a:endParaRPr lang="fr-FR" sz="16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E4BB68B-2495-4469-90C1-EE19AB4A3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44433"/>
              </p:ext>
            </p:extLst>
          </p:nvPr>
        </p:nvGraphicFramePr>
        <p:xfrm>
          <a:off x="383070" y="1558127"/>
          <a:ext cx="4659711" cy="5638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65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>
                          <a:latin typeface="+mj-lt"/>
                        </a:rPr>
                        <a:t>Compétences</a:t>
                      </a:r>
                      <a:r>
                        <a:rPr lang="fr-FR" sz="2400" baseline="0" dirty="0">
                          <a:latin typeface="+mj-lt"/>
                        </a:rPr>
                        <a:t> </a:t>
                      </a:r>
                      <a:r>
                        <a:rPr lang="fr-FR" sz="2400" dirty="0">
                          <a:latin typeface="+mj-lt"/>
                        </a:rPr>
                        <a:t> développées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5C06F879-6237-4277-9278-90F149C5E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71306"/>
              </p:ext>
            </p:extLst>
          </p:nvPr>
        </p:nvGraphicFramePr>
        <p:xfrm>
          <a:off x="7366843" y="1527653"/>
          <a:ext cx="4190296" cy="51827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19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>
                          <a:latin typeface="+mj-lt"/>
                        </a:rPr>
                        <a:t>Métiers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45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383" y="65750"/>
            <a:ext cx="9846322" cy="1136818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fr-FR" dirty="0"/>
            </a:br>
            <a:r>
              <a:rPr lang="fr-FR" dirty="0"/>
              <a:t>M2 - Économie de l’alimentation durable</a:t>
            </a:r>
            <a:br>
              <a:rPr lang="fr-FR" dirty="0"/>
            </a:b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83070" y="2477566"/>
            <a:ext cx="6102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b="1" dirty="0">
                <a:solidFill>
                  <a:srgbClr val="999966">
                    <a:lumMod val="50000"/>
                  </a:srgbClr>
                </a:solidFill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Études prospectives </a:t>
            </a:r>
            <a:r>
              <a:rPr lang="fr-FR" sz="1600" dirty="0">
                <a:latin typeface="+mj-lt"/>
              </a:rPr>
              <a:t>sur l’agriculture, les ressources alimentaires et le changement global</a:t>
            </a:r>
          </a:p>
          <a:p>
            <a:pPr>
              <a:buFont typeface="Wingdings" pitchFamily="2" charset="2"/>
              <a:buChar char="ü"/>
            </a:pPr>
            <a:endParaRPr lang="fr-FR" sz="1600" b="1" dirty="0">
              <a:solidFill>
                <a:srgbClr val="999966">
                  <a:lumMod val="50000"/>
                </a:srgb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latin typeface="+mj-lt"/>
              </a:rPr>
              <a:t> Savoir modéliser et </a:t>
            </a:r>
            <a:r>
              <a:rPr lang="fr-FR" sz="1600" b="1" dirty="0">
                <a:latin typeface="+mj-lt"/>
              </a:rPr>
              <a:t>analyser la demande alimentaire</a:t>
            </a:r>
          </a:p>
          <a:p>
            <a:endParaRPr lang="fr-FR" sz="16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latin typeface="+mj-lt"/>
              </a:rPr>
              <a:t>Analyser les nouvelles </a:t>
            </a:r>
            <a:r>
              <a:rPr lang="fr-FR" sz="1600" b="1" dirty="0">
                <a:latin typeface="+mj-lt"/>
              </a:rPr>
              <a:t>demandes sociétales</a:t>
            </a:r>
            <a:r>
              <a:rPr lang="fr-FR" sz="1600" dirty="0">
                <a:latin typeface="+mj-lt"/>
              </a:rPr>
              <a:t> (« bio », « bien-être animal », « circuits courts », etc.)</a:t>
            </a:r>
          </a:p>
          <a:p>
            <a:pPr>
              <a:buFont typeface="Wingdings" pitchFamily="2" charset="2"/>
              <a:buChar char="ü"/>
            </a:pPr>
            <a:endParaRPr lang="fr-FR" sz="16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latin typeface="+mj-lt"/>
              </a:rPr>
              <a:t> Capacité à imaginer des formes plus </a:t>
            </a:r>
            <a:r>
              <a:rPr lang="fr-FR" sz="1600" b="1" dirty="0">
                <a:latin typeface="+mj-lt"/>
              </a:rPr>
              <a:t>circulaires</a:t>
            </a:r>
            <a:r>
              <a:rPr lang="fr-FR" sz="1600" dirty="0">
                <a:latin typeface="+mj-lt"/>
              </a:rPr>
              <a:t> et moins gaspilleuses dans l’agro alimentaire (cycle de vie)</a:t>
            </a:r>
          </a:p>
          <a:p>
            <a:endParaRPr lang="fr-FR" sz="16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2072" y="4450994"/>
            <a:ext cx="303397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Responsable RSE et circuits courts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5795" y="2207685"/>
            <a:ext cx="34654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Ingénieur-économiste dans l'industrie agroalimentaire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62837" y="3700369"/>
            <a:ext cx="3502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Chargé d’études technico-économiques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55474" y="2984208"/>
            <a:ext cx="2547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Analyse de la demande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55795" y="5330347"/>
            <a:ext cx="186835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  <a:ea typeface="ヒラギノ角ゴ Pro W3"/>
              </a:rPr>
              <a:t>Consultant</a:t>
            </a:r>
            <a:endParaRPr lang="fr-FR" sz="16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6A741B4-5535-4E39-A79C-36D653A53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57127"/>
              </p:ext>
            </p:extLst>
          </p:nvPr>
        </p:nvGraphicFramePr>
        <p:xfrm>
          <a:off x="383070" y="1558127"/>
          <a:ext cx="4659711" cy="5638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65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>
                          <a:latin typeface="+mj-lt"/>
                        </a:rPr>
                        <a:t>Compétences</a:t>
                      </a:r>
                      <a:r>
                        <a:rPr lang="fr-FR" sz="2400" baseline="0" dirty="0">
                          <a:latin typeface="+mj-lt"/>
                        </a:rPr>
                        <a:t> </a:t>
                      </a:r>
                      <a:r>
                        <a:rPr lang="fr-FR" sz="2400" dirty="0">
                          <a:latin typeface="+mj-lt"/>
                        </a:rPr>
                        <a:t> développées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2F087AD-0927-4577-8D4C-E0C7685E4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72301"/>
              </p:ext>
            </p:extLst>
          </p:nvPr>
        </p:nvGraphicFramePr>
        <p:xfrm>
          <a:off x="7366843" y="1527653"/>
          <a:ext cx="4190296" cy="51827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19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>
                          <a:latin typeface="+mj-lt"/>
                        </a:rPr>
                        <a:t>Métiers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5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756" y="123835"/>
            <a:ext cx="11238807" cy="962358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fr-FR" dirty="0"/>
            </a:br>
            <a:r>
              <a:rPr lang="fr-FR" dirty="0"/>
              <a:t>M2 - Économie des transports et de la mobilité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2756" y="2633632"/>
            <a:ext cx="62187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b="1" dirty="0">
                <a:solidFill>
                  <a:srgbClr val="999966">
                    <a:lumMod val="50000"/>
                  </a:srgbClr>
                </a:solidFill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Études prospectives </a:t>
            </a:r>
            <a:r>
              <a:rPr lang="fr-FR" sz="1600" dirty="0">
                <a:latin typeface="+mj-lt"/>
              </a:rPr>
              <a:t>sur les futurs mobilités</a:t>
            </a:r>
          </a:p>
          <a:p>
            <a:pPr>
              <a:buFont typeface="Wingdings" pitchFamily="2" charset="2"/>
              <a:buChar char="ü"/>
            </a:pPr>
            <a:endParaRPr lang="fr-FR" sz="1600" b="1" dirty="0">
              <a:solidFill>
                <a:srgbClr val="999966">
                  <a:lumMod val="50000"/>
                </a:srgb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latin typeface="+mj-lt"/>
              </a:rPr>
              <a:t> Savoir modéliser et </a:t>
            </a:r>
            <a:r>
              <a:rPr lang="fr-FR" sz="1600" b="1" dirty="0">
                <a:latin typeface="+mj-lt"/>
              </a:rPr>
              <a:t>analyser l’offre et la demande de transports et d’énergie associées</a:t>
            </a:r>
          </a:p>
          <a:p>
            <a:endParaRPr lang="fr-FR" sz="16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latin typeface="+mj-lt"/>
              </a:rPr>
              <a:t> Concevoir et développer des infrastructures et les réseaux de transports du futur</a:t>
            </a:r>
          </a:p>
          <a:p>
            <a:pPr>
              <a:buFont typeface="Wingdings" pitchFamily="2" charset="2"/>
              <a:buChar char="ü"/>
            </a:pPr>
            <a:endParaRPr lang="fr-FR" sz="16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latin typeface="+mj-lt"/>
              </a:rPr>
              <a:t> Capacité à imaginer des formes plus </a:t>
            </a:r>
            <a:r>
              <a:rPr lang="fr-FR" sz="1600" b="1" dirty="0">
                <a:latin typeface="+mj-lt"/>
              </a:rPr>
              <a:t>circulaires</a:t>
            </a:r>
            <a:r>
              <a:rPr lang="fr-FR" sz="1600" dirty="0">
                <a:latin typeface="+mj-lt"/>
              </a:rPr>
              <a:t> et moins gaspilleuses de mobilité</a:t>
            </a:r>
          </a:p>
          <a:p>
            <a:endParaRPr lang="fr-FR" sz="16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0659" y="4299947"/>
            <a:ext cx="303397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ea typeface="ヒラギノ角ゴ Pro W3"/>
              </a:rPr>
              <a:t>Responsable analyses cycles de vie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23535" y="2207683"/>
            <a:ext cx="34654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ea typeface="ヒラギノ角ゴ Pro W3"/>
              </a:rPr>
              <a:t>Ingénieur-économiste dans les transports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4446" y="3434364"/>
            <a:ext cx="3502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Chargé d’études technico-économiques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9251" y="2992135"/>
            <a:ext cx="3485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Chargé de projet infrastructures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46652" y="5103051"/>
            <a:ext cx="186835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ea typeface="ヒラギノ角ゴ Pro W3"/>
              </a:rPr>
              <a:t>Consultant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477A48-7B28-E3EF-8AFA-9605E48D5247}"/>
              </a:ext>
            </a:extLst>
          </p:cNvPr>
          <p:cNvSpPr/>
          <p:nvPr/>
        </p:nvSpPr>
        <p:spPr>
          <a:xfrm>
            <a:off x="7134537" y="5783840"/>
            <a:ext cx="2521652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ea typeface="ヒラギノ角ゴ Pro W3"/>
              </a:rPr>
              <a:t>Chef de projet/ </a:t>
            </a:r>
            <a:endParaRPr lang="fr-FR" sz="1600" b="1" dirty="0">
              <a:solidFill>
                <a:srgbClr val="0070C0"/>
              </a:solidFill>
            </a:endParaRPr>
          </a:p>
          <a:p>
            <a:r>
              <a:rPr lang="fr-FR" sz="1600" b="1" dirty="0">
                <a:solidFill>
                  <a:srgbClr val="0070C0"/>
                </a:solidFill>
                <a:ea typeface="ヒラギノ角ゴ Pro W3"/>
              </a:rPr>
              <a:t>Développeur de projet 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69FA9-45CA-4AFE-B411-FE0936C12EF9}"/>
              </a:ext>
            </a:extLst>
          </p:cNvPr>
          <p:cNvSpPr/>
          <p:nvPr/>
        </p:nvSpPr>
        <p:spPr>
          <a:xfrm>
            <a:off x="9461940" y="5037310"/>
            <a:ext cx="269992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ea typeface="ヒラギノ角ゴ Pro W3"/>
              </a:rPr>
              <a:t>Ingénieur réseaux de transports </a:t>
            </a:r>
            <a:endParaRPr lang="fr-FR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82B6666A-C191-4DB6-8F7D-87FC46D65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39412"/>
              </p:ext>
            </p:extLst>
          </p:nvPr>
        </p:nvGraphicFramePr>
        <p:xfrm>
          <a:off x="366444" y="1502469"/>
          <a:ext cx="4659711" cy="5638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65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>
                          <a:latin typeface="+mj-lt"/>
                        </a:rPr>
                        <a:t>Compétences</a:t>
                      </a:r>
                      <a:r>
                        <a:rPr lang="fr-FR" sz="2400" baseline="0" dirty="0">
                          <a:latin typeface="+mj-lt"/>
                        </a:rPr>
                        <a:t> </a:t>
                      </a:r>
                      <a:r>
                        <a:rPr lang="fr-FR" sz="2400" dirty="0">
                          <a:latin typeface="+mj-lt"/>
                        </a:rPr>
                        <a:t> développées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6526ADE7-7A6D-4DA4-8D01-97463CEB2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0044"/>
              </p:ext>
            </p:extLst>
          </p:nvPr>
        </p:nvGraphicFramePr>
        <p:xfrm>
          <a:off x="7366843" y="1527653"/>
          <a:ext cx="4190296" cy="51827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472C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72C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72C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19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>
                          <a:latin typeface="+mj-lt"/>
                        </a:rPr>
                        <a:t>Métiers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2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7079" y="1560390"/>
            <a:ext cx="7554921" cy="3252160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</a:t>
            </a:r>
            <a:br>
              <a:rPr lang="en-US" dirty="0"/>
            </a:br>
            <a:r>
              <a:rPr lang="en-US" dirty="0"/>
              <a:t>Graduate School </a:t>
            </a:r>
            <a:r>
              <a:rPr lang="en-US" dirty="0" err="1"/>
              <a:t>Biosphera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A90E34-0B9C-4C7F-996C-B6434FFA9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1"/>
          <a:stretch/>
        </p:blipFill>
        <p:spPr bwMode="auto">
          <a:xfrm>
            <a:off x="0" y="0"/>
            <a:ext cx="4296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496E295-75D8-41BE-A744-3B2555939188}"/>
              </a:ext>
            </a:extLst>
          </p:cNvPr>
          <p:cNvSpPr>
            <a:spLocks noGrp="1"/>
          </p:cNvSpPr>
          <p:nvPr/>
        </p:nvSpPr>
        <p:spPr>
          <a:xfrm>
            <a:off x="2908768" y="4057604"/>
            <a:ext cx="7245471" cy="79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10" name="Espace réservé du contenu 1">
            <a:extLst>
              <a:ext uri="{FF2B5EF4-FFF2-40B4-BE49-F238E27FC236}">
                <a16:creationId xmlns:a16="http://schemas.microsoft.com/office/drawing/2014/main" id="{E143C96C-D978-96F1-9004-9D0C6E11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271433"/>
              </p:ext>
            </p:extLst>
          </p:nvPr>
        </p:nvGraphicFramePr>
        <p:xfrm>
          <a:off x="1232375" y="217031"/>
          <a:ext cx="10650226" cy="575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>
            <a:extLst>
              <a:ext uri="{FF2B5EF4-FFF2-40B4-BE49-F238E27FC236}">
                <a16:creationId xmlns:a16="http://schemas.microsoft.com/office/drawing/2014/main" id="{5162A270-D681-4905-A8A2-310E3C32D2D3}"/>
              </a:ext>
            </a:extLst>
          </p:cNvPr>
          <p:cNvSpPr txBox="1">
            <a:spLocks/>
          </p:cNvSpPr>
          <p:nvPr/>
        </p:nvSpPr>
        <p:spPr>
          <a:xfrm>
            <a:off x="232756" y="123835"/>
            <a:ext cx="11238807" cy="962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313E48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dirty="0"/>
            </a:br>
            <a:r>
              <a:rPr lang="fr-FR" dirty="0"/>
              <a:t>Débouchés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F08FF-899E-4356-A28C-6E0F0F7A137F}"/>
              </a:ext>
            </a:extLst>
          </p:cNvPr>
          <p:cNvSpPr/>
          <p:nvPr/>
        </p:nvSpPr>
        <p:spPr>
          <a:xfrm>
            <a:off x="6302477" y="3333751"/>
            <a:ext cx="5580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FR" sz="1600" dirty="0"/>
              <a:t>+ 6 mois après diplomation : </a:t>
            </a:r>
            <a:endParaRPr lang="en-US" sz="16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73% en CDD/CDI</a:t>
            </a:r>
            <a:endParaRPr lang="en-US" sz="16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14% en poursuite d’étude, dont 12% en formation doctorale (PhD USA, thèse France, Allemagne) et les autres dans les corps d’État (</a:t>
            </a:r>
            <a:r>
              <a:rPr lang="fr-FR" sz="1600" dirty="0" err="1"/>
              <a:t>IPEFs</a:t>
            </a:r>
            <a:r>
              <a:rPr lang="fr-FR" sz="1600" dirty="0"/>
              <a:t>, Mines, Météo, etc.) </a:t>
            </a:r>
            <a:endParaRPr lang="en-US" sz="16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4% en VIE (international)</a:t>
            </a:r>
            <a:endParaRPr lang="en-US" sz="16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Fourchette salaires à diplôme +6 mois: 33K€ à 43k€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C7A81-FD47-4958-B9E0-DEA556D1E848}"/>
              </a:ext>
            </a:extLst>
          </p:cNvPr>
          <p:cNvSpPr/>
          <p:nvPr/>
        </p:nvSpPr>
        <p:spPr>
          <a:xfrm>
            <a:off x="807955" y="3093844"/>
            <a:ext cx="4196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fr-FR" sz="1600" dirty="0"/>
              <a:t>L’association des Alumni réalise des enquêtes emploi très complètes qui donnent davantage d’informations sur les emplois, salaires, satisfaction en tenant compte des formations initiales et des types d’emploi.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600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273" y="154421"/>
            <a:ext cx="5719156" cy="1081044"/>
          </a:xfrm>
        </p:spPr>
        <p:txBody>
          <a:bodyPr>
            <a:normAutofit/>
          </a:bodyPr>
          <a:lstStyle/>
          <a:p>
            <a:r>
              <a:rPr lang="fr-FR" dirty="0">
                <a:ea typeface="ヒラギノ角ゴ Pro W3" charset="-128"/>
                <a:cs typeface="+mn-cs"/>
              </a:rPr>
              <a:t>Recruteurs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0454" y="1261622"/>
            <a:ext cx="6664895" cy="50250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Grandes entreprises à dimension internationale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PME  (énergie, startups environnement)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 Corps d’État (</a:t>
            </a:r>
            <a:r>
              <a:rPr lang="fr-FR" sz="2000" dirty="0" err="1"/>
              <a:t>IPEFs</a:t>
            </a:r>
            <a:r>
              <a:rPr lang="fr-FR" sz="2000" dirty="0"/>
              <a:t>, Météo, Mines)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Bureaux d’étude et de conseil (développement de projets, notamment pour les énergies renouvelables)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Startup dans les développements numériques liés à l’énergie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Banques, Fonds d’investissement.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Organismes internationaux (Banque Mondiale, AIE, UE, etc.)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500-069E-44CF-BD37-B74B642BF8A6}" type="slidenum">
              <a:rPr lang="fr-FR" altLang="fr-FR" smtClean="0"/>
              <a:pPr/>
              <a:t>21</a:t>
            </a:fld>
            <a:r>
              <a:rPr lang="fr-FR" altLang="fr-FR" dirty="0"/>
              <a:t>  </a:t>
            </a:r>
            <a:endParaRPr lang="fr-FR" altLang="fr-FR" b="0" dirty="0"/>
          </a:p>
        </p:txBody>
      </p:sp>
      <p:pic>
        <p:nvPicPr>
          <p:cNvPr id="6" name="Picture 17" descr="E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1196753"/>
            <a:ext cx="1031231" cy="4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492897"/>
            <a:ext cx="740480" cy="6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7"/>
          <a:stretch/>
        </p:blipFill>
        <p:spPr bwMode="auto">
          <a:xfrm>
            <a:off x="9840228" y="1029927"/>
            <a:ext cx="578499" cy="50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28" y="1800562"/>
            <a:ext cx="613792" cy="6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28" y="6075067"/>
            <a:ext cx="1036536" cy="30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628801"/>
            <a:ext cx="1053498" cy="63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492896"/>
            <a:ext cx="899592" cy="8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64152" y="5013176"/>
            <a:ext cx="1008112" cy="10081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13452" y="3284984"/>
            <a:ext cx="1354548" cy="512188"/>
          </a:xfrm>
          <a:prstGeom prst="rect">
            <a:avLst/>
          </a:prstGeom>
        </p:spPr>
      </p:pic>
      <p:sp>
        <p:nvSpPr>
          <p:cNvPr id="8194" name="AutoShape 2" descr="Résultat de recherche d'images pour &quot;bonduelle&quot;"/>
          <p:cNvSpPr>
            <a:spLocks noChangeAspect="1" noChangeArrowheads="1"/>
          </p:cNvSpPr>
          <p:nvPr/>
        </p:nvSpPr>
        <p:spPr bwMode="auto">
          <a:xfrm>
            <a:off x="1679576" y="-280988"/>
            <a:ext cx="1438275" cy="60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Résultat de recherche d'images pour &quot;bonduelle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Résultat de recherche d'images pour &quot;bonduelle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Résultat de recherche d'images pour &quot;bonduelle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Légumes&#10; - Les ventes de Bonduelle s’envolent&#10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58765" y="3565991"/>
            <a:ext cx="1046499" cy="511081"/>
          </a:xfrm>
          <a:prstGeom prst="rect">
            <a:avLst/>
          </a:prstGeom>
          <a:noFill/>
        </p:spPr>
      </p:pic>
      <p:sp>
        <p:nvSpPr>
          <p:cNvPr id="8204" name="AutoShape 12" descr="Résultat de recherche d'images pour &quot;AFD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Image 20" descr="AFD_larg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82894" y="4149081"/>
            <a:ext cx="864096" cy="432048"/>
          </a:xfrm>
          <a:prstGeom prst="rect">
            <a:avLst/>
          </a:prstGeom>
        </p:spPr>
      </p:pic>
      <p:pic>
        <p:nvPicPr>
          <p:cNvPr id="22" name="Image 21" descr="index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68208" y="4365105"/>
            <a:ext cx="1179958" cy="530557"/>
          </a:xfrm>
          <a:prstGeom prst="rect">
            <a:avLst/>
          </a:prstGeom>
        </p:spPr>
      </p:pic>
      <p:pic>
        <p:nvPicPr>
          <p:cNvPr id="23" name="Image 22" descr="logo-Pernod-Ricard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403560" y="4941168"/>
            <a:ext cx="1062456" cy="432048"/>
          </a:xfrm>
          <a:prstGeom prst="rect">
            <a:avLst/>
          </a:prstGeom>
        </p:spPr>
      </p:pic>
      <p:pic>
        <p:nvPicPr>
          <p:cNvPr id="8206" name="Picture 14" descr="Résultat de recherche d'images pour &quot;CDC biodiversité&quot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16281" y="5661248"/>
            <a:ext cx="1693253" cy="339106"/>
          </a:xfrm>
          <a:prstGeom prst="rect">
            <a:avLst/>
          </a:prstGeom>
          <a:noFill/>
        </p:spPr>
      </p:pic>
      <p:pic>
        <p:nvPicPr>
          <p:cNvPr id="1026" name="Picture 2" descr="nouveau-Logo-TotalEnergies-2021">
            <a:extLst>
              <a:ext uri="{FF2B5EF4-FFF2-40B4-BE49-F238E27FC236}">
                <a16:creationId xmlns:a16="http://schemas.microsoft.com/office/drawing/2014/main" id="{0C3749BC-BC19-4712-9030-3BE3696C2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248" y="1780778"/>
            <a:ext cx="1056231" cy="6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19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385819" y="290412"/>
            <a:ext cx="4070644" cy="685234"/>
          </a:xfrm>
        </p:spPr>
        <p:txBody>
          <a:bodyPr anchor="b">
            <a:normAutofit/>
          </a:bodyPr>
          <a:lstStyle/>
          <a:p>
            <a:r>
              <a:rPr lang="fr-FR" altLang="fr-FR" dirty="0">
                <a:ea typeface="ヒラギノ角ゴ Pro W3" charset="-128"/>
                <a:cs typeface="+mn-cs"/>
              </a:rPr>
              <a:t>L’international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151732" y="1404709"/>
            <a:ext cx="6022203" cy="4668846"/>
          </a:xfrm>
        </p:spPr>
        <p:txBody>
          <a:bodyPr anchor="t">
            <a:normAutofit/>
          </a:bodyPr>
          <a:lstStyle/>
          <a:p>
            <a:r>
              <a:rPr lang="fr-FR" altLang="fr-FR" b="1" dirty="0"/>
              <a:t>Stages à l’étranger</a:t>
            </a:r>
            <a:r>
              <a:rPr lang="fr-FR" altLang="fr-FR" dirty="0"/>
              <a:t>: bienvenus, dans la limite des autorisations sanitaires et sécuritaires. Propositions de stages dans le cadre de contrats de recherche des laboratoires associés (e.g. programmes européens)</a:t>
            </a:r>
            <a:endParaRPr lang="fr-FR" dirty="0"/>
          </a:p>
          <a:p>
            <a:r>
              <a:rPr lang="fr-FR" altLang="fr-FR" dirty="0"/>
              <a:t>Possibilité </a:t>
            </a:r>
            <a:r>
              <a:rPr lang="fr-FR" altLang="fr-FR" b="1" dirty="0"/>
              <a:t>de PhD</a:t>
            </a:r>
            <a:endParaRPr lang="fr-FR" altLang="fr-FR" dirty="0"/>
          </a:p>
          <a:p>
            <a:r>
              <a:rPr lang="fr-FR" altLang="fr-FR" b="1" dirty="0"/>
              <a:t>KIC Climat</a:t>
            </a:r>
            <a:r>
              <a:rPr lang="fr-FR" altLang="fr-FR" dirty="0"/>
              <a:t>: Summer </a:t>
            </a:r>
            <a:r>
              <a:rPr lang="fr-FR" altLang="fr-FR" dirty="0" err="1"/>
              <a:t>schools</a:t>
            </a:r>
            <a:r>
              <a:rPr lang="fr-FR" altLang="fr-FR" dirty="0"/>
              <a:t> européennes, réseau international  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9670F107-2CEC-4D15-BD4B-9CE41ACF2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11" r="24510" b="-2"/>
          <a:stretch/>
        </p:blipFill>
        <p:spPr>
          <a:xfrm>
            <a:off x="6809634" y="975646"/>
            <a:ext cx="3332586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457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68179" y="422181"/>
            <a:ext cx="10438861" cy="701619"/>
          </a:xfrm>
        </p:spPr>
        <p:txBody>
          <a:bodyPr anchor="b">
            <a:normAutofit/>
          </a:bodyPr>
          <a:lstStyle/>
          <a:p>
            <a:r>
              <a:rPr lang="fr-FR" altLang="fr-FR" dirty="0">
                <a:ea typeface="ヒラギノ角ゴ Pro W3"/>
                <a:cs typeface="+mn-cs"/>
              </a:rPr>
              <a:t>Liens avec la recherche &amp; poursuite en thèse </a:t>
            </a:r>
            <a:endParaRPr lang="fr-FR" altLang="fr-FR" dirty="0">
              <a:ea typeface="ヒラギノ角ゴ Pro W3" charset="-128"/>
              <a:cs typeface="+mn-cs"/>
            </a:endParaRP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218567" y="1123800"/>
            <a:ext cx="8671129" cy="2419480"/>
          </a:xfrm>
        </p:spPr>
        <p:txBody>
          <a:bodyPr anchor="ctr">
            <a:normAutofit/>
          </a:bodyPr>
          <a:lstStyle/>
          <a:p>
            <a:r>
              <a:rPr lang="fr-FR" altLang="fr-FR" sz="1800" dirty="0">
                <a:latin typeface="+mj-lt"/>
                <a:cs typeface="Arial" panose="020B0604020202020204" pitchFamily="34" charset="0"/>
              </a:rPr>
              <a:t>Plusieurs laboratoires associés au master</a:t>
            </a:r>
          </a:p>
          <a:p>
            <a:pPr eaLnBrk="1" hangingPunct="1"/>
            <a:r>
              <a:rPr lang="fr-FR" altLang="fr-FR" sz="1800" dirty="0">
                <a:latin typeface="+mj-lt"/>
                <a:cs typeface="Arial" panose="020B0604020202020204" pitchFamily="34" charset="0"/>
              </a:rPr>
              <a:t>Enseignants-chercheurs, offres de stage</a:t>
            </a:r>
          </a:p>
          <a:p>
            <a:pPr eaLnBrk="1" hangingPunct="1"/>
            <a:r>
              <a:rPr lang="fr-FR" altLang="fr-FR" sz="1800" dirty="0">
                <a:latin typeface="+mj-lt"/>
                <a:cs typeface="Arial"/>
              </a:rPr>
              <a:t>Possibilités de </a:t>
            </a:r>
            <a:r>
              <a:rPr lang="fr-FR" altLang="fr-FR" sz="1800" b="1" dirty="0">
                <a:latin typeface="+mj-lt"/>
                <a:cs typeface="Arial"/>
              </a:rPr>
              <a:t>poursuite en thèse de doctorat</a:t>
            </a:r>
            <a:r>
              <a:rPr lang="fr-FR" altLang="fr-FR" sz="1800" dirty="0">
                <a:latin typeface="+mj-lt"/>
                <a:cs typeface="Arial"/>
              </a:rPr>
              <a:t> (enseignement supérieur, recherche, grandes entreprises)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E4010A-8BB5-1252-97F2-0DC0EE7DA1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0057" y="3385369"/>
            <a:ext cx="1840888" cy="8836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310133-6542-6D95-A3A8-65072689FD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0632" y="4954192"/>
            <a:ext cx="2403632" cy="5107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298040F-3B62-C0CB-F933-097A74221F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2174" y="4622933"/>
            <a:ext cx="958150" cy="10661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CE24FC-9EE6-D3CC-B9EE-F552F6F835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8738" y="4852401"/>
            <a:ext cx="1764223" cy="7560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031FD5E-278C-ABFE-1637-55A1E178B3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89" y="4852401"/>
            <a:ext cx="924901" cy="7143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605EDD1-EFEC-533F-AE36-574EB8F21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2" y="3439139"/>
            <a:ext cx="3141566" cy="6357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875403B-882E-21D9-73EC-16D8701B16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57" y="3192657"/>
            <a:ext cx="1954908" cy="11770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3294D7-C4FE-00B1-00A7-3BE29DAA58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9" y="4808528"/>
            <a:ext cx="1853126" cy="6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6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E30F80-1179-46AB-9554-EF2EA1AA5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0340"/>
            <a:ext cx="8896853" cy="59342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CCD0D5-6153-46C6-96F2-1ED3362727B5}"/>
              </a:ext>
            </a:extLst>
          </p:cNvPr>
          <p:cNvSpPr txBox="1"/>
          <p:nvPr/>
        </p:nvSpPr>
        <p:spPr>
          <a:xfrm>
            <a:off x="2694224" y="81238"/>
            <a:ext cx="667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Cérémonie de remise de diplôme – Promo 2021 - 2022</a:t>
            </a:r>
          </a:p>
        </p:txBody>
      </p:sp>
    </p:spTree>
    <p:extLst>
      <p:ext uri="{BB962C8B-B14F-4D97-AF65-F5344CB8AC3E}">
        <p14:creationId xmlns:p14="http://schemas.microsoft.com/office/powerpoint/2010/main" val="611592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" name="CustomShape 2"/>
          <p:cNvSpPr/>
          <p:nvPr/>
        </p:nvSpPr>
        <p:spPr bwMode="auto">
          <a:xfrm>
            <a:off x="5207475" y="5535542"/>
            <a:ext cx="2729517" cy="743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377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3200" b="0" i="0" u="none" strike="noStrike" kern="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DejaVu Sans"/>
                <a:cs typeface="DejaVu Sans"/>
              </a:rPr>
              <a:t>à </a:t>
            </a:r>
            <a:r>
              <a:rPr kumimoji="0" lang="fr-FR" sz="32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DejaVu Sans"/>
                <a:cs typeface="DejaVu Sans"/>
              </a:rPr>
              <a:t>BIENTÔT !</a:t>
            </a:r>
            <a:endParaRPr kumimoji="0" lang="en-GB" sz="32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48961" y="2037254"/>
            <a:ext cx="5125875" cy="34188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7427" y="2824124"/>
            <a:ext cx="2181916" cy="24336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14" y="274638"/>
            <a:ext cx="10177131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Les 17 Graduate Schools, 1 </a:t>
            </a:r>
            <a:r>
              <a:rPr lang="en-US" dirty="0" err="1"/>
              <a:t>institut</a:t>
            </a:r>
            <a:r>
              <a:rPr lang="en-US" dirty="0"/>
              <a:t>, 3 </a:t>
            </a:r>
            <a:r>
              <a:rPr lang="en-US" dirty="0" err="1"/>
              <a:t>domaines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E6BD9-FE73-46E3-929C-61B2C79CC6CC}"/>
              </a:ext>
            </a:extLst>
          </p:cNvPr>
          <p:cNvSpPr/>
          <p:nvPr/>
        </p:nvSpPr>
        <p:spPr bwMode="auto">
          <a:xfrm>
            <a:off x="323478" y="994862"/>
            <a:ext cx="11643908" cy="187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fr-FR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Qu’est-ce qu’une </a:t>
            </a:r>
            <a:r>
              <a:rPr lang="fr-FR" sz="2400" b="1" dirty="0" err="1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Graduate</a:t>
            </a:r>
            <a:r>
              <a:rPr lang="fr-FR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400" b="1" dirty="0" err="1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School</a:t>
            </a:r>
            <a:r>
              <a:rPr lang="fr-FR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 ?</a:t>
            </a:r>
            <a:endParaRPr lang="fr-FR" sz="1850" b="1" dirty="0">
              <a:solidFill>
                <a:schemeClr val="accent6"/>
              </a:solidFill>
              <a:latin typeface="Open Sans"/>
              <a:ea typeface="Open Sans"/>
              <a:cs typeface="Open Sans"/>
            </a:endParaRPr>
          </a:p>
          <a:p>
            <a:pPr>
              <a:spcAft>
                <a:spcPts val="800"/>
              </a:spcAft>
              <a:defRPr/>
            </a:pP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Une </a:t>
            </a:r>
            <a:r>
              <a:rPr lang="fr-FR" sz="2150" dirty="0" err="1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Graduate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150" dirty="0" err="1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School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coordonne des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masters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, des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programmes de formations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, des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écoles doctorales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et des actions de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recherche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autour d’une thématique ou d’une discipline en croisant les compétences des composantes universitaires, des grandes écoles et des organismes de recherche</a:t>
            </a:r>
            <a:endParaRPr lang="fr-FR" sz="2150" dirty="0">
              <a:solidFill>
                <a:srgbClr val="63003C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A1D8C7-4172-48DB-95FD-839EC5F25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91477" y="3177243"/>
            <a:ext cx="9840416" cy="130787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8B43077A-B769-4371-BB14-D04B90F27B59}"/>
              </a:ext>
            </a:extLst>
          </p:cNvPr>
          <p:cNvSpPr/>
          <p:nvPr/>
        </p:nvSpPr>
        <p:spPr bwMode="auto">
          <a:xfrm>
            <a:off x="4945299" y="3717032"/>
            <a:ext cx="2400267" cy="983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8E0603-9677-4D11-BEC6-119CCCFE6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53338" y="5005317"/>
            <a:ext cx="1554631" cy="1496024"/>
          </a:xfrm>
          <a:prstGeom prst="rect">
            <a:avLst/>
          </a:prstGeom>
        </p:spPr>
      </p:pic>
      <p:sp>
        <p:nvSpPr>
          <p:cNvPr id="13" name="Flèche : angle droit 12">
            <a:extLst>
              <a:ext uri="{FF2B5EF4-FFF2-40B4-BE49-F238E27FC236}">
                <a16:creationId xmlns:a16="http://schemas.microsoft.com/office/drawing/2014/main" id="{B29E0F6F-255C-49A6-8252-A9E738B7B975}"/>
              </a:ext>
            </a:extLst>
          </p:cNvPr>
          <p:cNvSpPr/>
          <p:nvPr/>
        </p:nvSpPr>
        <p:spPr bwMode="auto">
          <a:xfrm>
            <a:off x="5807968" y="4677139"/>
            <a:ext cx="768085" cy="1307875"/>
          </a:xfrm>
          <a:prstGeom prst="bentUpArrow">
            <a:avLst>
              <a:gd name="adj1" fmla="val 25000"/>
              <a:gd name="adj2" fmla="val 34921"/>
              <a:gd name="adj3" fmla="val 25000"/>
            </a:avLst>
          </a:prstGeom>
          <a:solidFill>
            <a:srgbClr val="92D050"/>
          </a:solidFill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0580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 bwMode="auto">
          <a:xfrm>
            <a:off x="73152" y="549971"/>
            <a:ext cx="11786357" cy="802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r-FR" sz="3400" b="1" dirty="0">
                <a:solidFill>
                  <a:srgbClr val="313E48"/>
                </a:solidFill>
                <a:latin typeface="+mj-lt"/>
                <a:ea typeface="+mj-ea"/>
                <a:cs typeface="+mj-cs"/>
              </a:rPr>
              <a:t> </a:t>
            </a:r>
            <a:endParaRPr lang="en-GB" sz="3400" b="1" dirty="0">
              <a:solidFill>
                <a:srgbClr val="313E4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73152" y="1282646"/>
            <a:ext cx="11631874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190" indent="-380990">
              <a:spcBef>
                <a:spcPts val="1199"/>
              </a:spcBef>
              <a:spcAft>
                <a:spcPts val="1199"/>
              </a:spcAft>
              <a:buClr>
                <a:srgbClr val="80143C"/>
              </a:buClr>
              <a:buFont typeface="Wingdings"/>
              <a:buChar char="§"/>
              <a:defRPr/>
            </a:pPr>
            <a:r>
              <a:rPr lang="fr-FR" sz="2000" b="1" spc="-1" dirty="0" err="1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r>
              <a:rPr lang="fr-FR" sz="200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centrée sur l’étude du vivant et de ses interactions avec ses environnements, avec une approche interdisciplinaire, du fondamental à l’appliqué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8190" indent="-380990">
              <a:spcBef>
                <a:spcPts val="1199"/>
              </a:spcBef>
              <a:buClr>
                <a:srgbClr val="80143C"/>
              </a:buClr>
              <a:buFont typeface="Wingdings"/>
              <a:buChar char="§"/>
              <a:defRPr/>
            </a:pPr>
            <a:r>
              <a:rPr lang="fr-FR" sz="200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par ses thématiques scientifiques, </a:t>
            </a:r>
            <a:r>
              <a:rPr lang="fr-FR" sz="2000" b="1" spc="-1" dirty="0" err="1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r>
              <a:rPr lang="fr-FR" sz="200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au cœur des enjeux liés au devenir de la biosphère et de nos sociétés :</a:t>
            </a:r>
            <a:endParaRPr lang="en-GB" sz="2000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 écologique et changements globaux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 et usage des ressources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Préservation de la biodiversité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Stratégies de développement des territoires 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Sécurité alimentaire 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 des bioressources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Santé globale</a:t>
            </a:r>
            <a:endParaRPr lang="en-GB" sz="1850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50292" y="3054053"/>
            <a:ext cx="4279404" cy="28529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792AC3-4D68-4E44-AAD8-074A9B290CE7}"/>
              </a:ext>
            </a:extLst>
          </p:cNvPr>
          <p:cNvSpPr txBox="1"/>
          <p:nvPr/>
        </p:nvSpPr>
        <p:spPr>
          <a:xfrm>
            <a:off x="189527" y="153081"/>
            <a:ext cx="10931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>
                <a:solidFill>
                  <a:srgbClr val="313E48"/>
                </a:solidFill>
              </a:rPr>
              <a:t>La </a:t>
            </a:r>
            <a:r>
              <a:rPr lang="fr-FR" sz="3400" b="1" dirty="0" err="1">
                <a:solidFill>
                  <a:srgbClr val="313E48"/>
                </a:solidFill>
              </a:rPr>
              <a:t>Graduate</a:t>
            </a:r>
            <a:r>
              <a:rPr lang="fr-FR" sz="3400" b="1" dirty="0">
                <a:solidFill>
                  <a:srgbClr val="313E48"/>
                </a:solidFill>
              </a:rPr>
              <a:t> </a:t>
            </a:r>
            <a:r>
              <a:rPr lang="fr-FR" sz="3400" b="1" dirty="0" err="1">
                <a:solidFill>
                  <a:srgbClr val="313E48"/>
                </a:solidFill>
              </a:rPr>
              <a:t>School</a:t>
            </a:r>
            <a:r>
              <a:rPr lang="fr-FR" sz="3400" b="1" dirty="0">
                <a:solidFill>
                  <a:srgbClr val="313E48"/>
                </a:solidFill>
              </a:rPr>
              <a:t> </a:t>
            </a:r>
            <a:r>
              <a:rPr lang="fr-FR" sz="3400" b="1" dirty="0" err="1">
                <a:solidFill>
                  <a:srgbClr val="313E48"/>
                </a:solidFill>
              </a:rPr>
              <a:t>Biosphera</a:t>
            </a:r>
            <a:br>
              <a:rPr lang="fr-FR" b="1" dirty="0">
                <a:solidFill>
                  <a:srgbClr val="313E48"/>
                </a:solidFill>
              </a:rPr>
            </a:br>
            <a:r>
              <a:rPr lang="fr-FR" sz="2000" b="1" dirty="0">
                <a:solidFill>
                  <a:srgbClr val="313E48"/>
                </a:solidFill>
              </a:rPr>
              <a:t>Biologie, Société, Ecologie &amp; Environnement, Ressources, Agriculture &amp; Alimentation</a:t>
            </a:r>
            <a:endParaRPr lang="fr-F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 bwMode="auto">
          <a:xfrm>
            <a:off x="149040" y="109080"/>
            <a:ext cx="10173240" cy="63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400" b="1" dirty="0" err="1">
                <a:solidFill>
                  <a:srgbClr val="313E48"/>
                </a:solidFill>
              </a:rPr>
              <a:t>Biosphera</a:t>
            </a:r>
            <a:r>
              <a:rPr lang="fr-FR" sz="3400" b="1" dirty="0">
                <a:solidFill>
                  <a:srgbClr val="313E48"/>
                </a:solidFill>
              </a:rPr>
              <a:t> - CHIFFRES CLÉS</a:t>
            </a:r>
            <a:endParaRPr lang="en-GB" sz="3400" b="1" dirty="0">
              <a:solidFill>
                <a:srgbClr val="313E48"/>
              </a:solidFill>
            </a:endParaRPr>
          </a:p>
        </p:txBody>
      </p:sp>
      <p:sp>
        <p:nvSpPr>
          <p:cNvPr id="745" name="CustomShape 3"/>
          <p:cNvSpPr/>
          <p:nvPr/>
        </p:nvSpPr>
        <p:spPr bwMode="auto">
          <a:xfrm>
            <a:off x="9052920" y="6099840"/>
            <a:ext cx="2961360" cy="53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8" name="CustomShape 5"/>
          <p:cNvSpPr/>
          <p:nvPr/>
        </p:nvSpPr>
        <p:spPr bwMode="auto">
          <a:xfrm>
            <a:off x="848486" y="962712"/>
            <a:ext cx="1751759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6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49" name="CustomShape 6"/>
          <p:cNvSpPr/>
          <p:nvPr/>
        </p:nvSpPr>
        <p:spPr bwMode="auto">
          <a:xfrm>
            <a:off x="405936" y="2050992"/>
            <a:ext cx="2656080" cy="13681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fr-FR" spc="-1" dirty="0">
                <a:solidFill>
                  <a:srgbClr val="4C4C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parcours de M1</a:t>
            </a:r>
            <a:endParaRPr lang="fr-FR" dirty="0">
              <a:solidFill>
                <a:srgbClr val="4C4C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pc="-1" dirty="0">
                <a:solidFill>
                  <a:srgbClr val="4C4C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Parcours de M2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550</a:t>
            </a:r>
            <a:r>
              <a:rPr kumimoji="0" lang="fr-FR" sz="28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 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étudiants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0" name="CustomShape 7"/>
          <p:cNvSpPr/>
          <p:nvPr/>
        </p:nvSpPr>
        <p:spPr bwMode="auto">
          <a:xfrm>
            <a:off x="120672" y="1584225"/>
            <a:ext cx="3532104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Mentions de Master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5" name="CustomShape 12"/>
          <p:cNvSpPr/>
          <p:nvPr/>
        </p:nvSpPr>
        <p:spPr bwMode="auto">
          <a:xfrm>
            <a:off x="9446039" y="1095775"/>
            <a:ext cx="1751759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~100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6" name="CustomShape 13"/>
          <p:cNvSpPr/>
          <p:nvPr/>
        </p:nvSpPr>
        <p:spPr bwMode="auto">
          <a:xfrm>
            <a:off x="8718768" y="1812535"/>
            <a:ext cx="3249936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Equipes de recherche 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dans </a:t>
            </a: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30</a:t>
            </a: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 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unités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7" name="CustomShape 14"/>
          <p:cNvSpPr/>
          <p:nvPr/>
        </p:nvSpPr>
        <p:spPr bwMode="auto">
          <a:xfrm>
            <a:off x="6585264" y="4353269"/>
            <a:ext cx="5577839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sciences de l’animal, sciences du végétal, écologie/évolution, nutrition/sciences des aliments, climat / environnement, (bio)économie </a:t>
            </a:r>
            <a:endParaRPr kumimoji="0" lang="en-GB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8" name="CustomShape 15"/>
          <p:cNvSpPr/>
          <p:nvPr/>
        </p:nvSpPr>
        <p:spPr bwMode="auto">
          <a:xfrm>
            <a:off x="6761232" y="3455666"/>
            <a:ext cx="5225904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Des communautés scientifiques aux interfaces entre GS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759" name="Group 16"/>
          <p:cNvGrpSpPr/>
          <p:nvPr/>
        </p:nvGrpSpPr>
        <p:grpSpPr bwMode="auto">
          <a:xfrm>
            <a:off x="1695995" y="3628155"/>
            <a:ext cx="1827720" cy="1167971"/>
            <a:chOff x="1220040" y="3386880"/>
            <a:chExt cx="1827720" cy="1167971"/>
          </a:xfrm>
        </p:grpSpPr>
        <p:sp>
          <p:nvSpPr>
            <p:cNvPr id="760" name="CustomShape 17"/>
            <p:cNvSpPr/>
            <p:nvPr/>
          </p:nvSpPr>
          <p:spPr bwMode="auto">
            <a:xfrm>
              <a:off x="1559520" y="3386880"/>
              <a:ext cx="1149120" cy="69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0" i="0" u="none" strike="noStrike" kern="1200" cap="none" spc="-1" normalizeH="0" baseline="0" noProof="0" dirty="0">
                  <a:ln>
                    <a:noFill/>
                  </a:ln>
                  <a:solidFill>
                    <a:srgbClr val="E2437E"/>
                  </a:solidFill>
                  <a:effectLst/>
                  <a:uLnTx/>
                  <a:uFillTx/>
                  <a:latin typeface="Century Gothic"/>
                  <a:ea typeface="DejaVu Sans"/>
                  <a:cs typeface="DejaVu Sans"/>
                </a:rPr>
                <a:t>7</a:t>
              </a:r>
              <a:endPara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761" name="CustomShape 18"/>
            <p:cNvSpPr/>
            <p:nvPr/>
          </p:nvSpPr>
          <p:spPr bwMode="auto">
            <a:xfrm>
              <a:off x="1220040" y="4094640"/>
              <a:ext cx="1827720" cy="46021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-1" normalizeH="0" baseline="0" noProof="0" dirty="0">
                  <a:ln>
                    <a:noFill/>
                  </a:ln>
                  <a:solidFill>
                    <a:srgbClr val="E2437E"/>
                  </a:solidFill>
                  <a:effectLst/>
                  <a:uLnTx/>
                  <a:uFillTx/>
                  <a:latin typeface="Open Sans"/>
                  <a:ea typeface="Open Sans"/>
                  <a:cs typeface="DejaVu Sans"/>
                </a:rPr>
                <a:t>Opérateurs</a:t>
              </a:r>
              <a:endPara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</p:grpSp>
      <p:sp>
        <p:nvSpPr>
          <p:cNvPr id="763" name="CustomShape 20"/>
          <p:cNvSpPr/>
          <p:nvPr/>
        </p:nvSpPr>
        <p:spPr bwMode="auto">
          <a:xfrm>
            <a:off x="5136192" y="970560"/>
            <a:ext cx="185688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2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64" name="CustomShape 21"/>
          <p:cNvSpPr/>
          <p:nvPr/>
        </p:nvSpPr>
        <p:spPr bwMode="auto">
          <a:xfrm>
            <a:off x="4217832" y="1687320"/>
            <a:ext cx="36939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Ecoles Doctorales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65" name="CustomShape 22"/>
          <p:cNvSpPr/>
          <p:nvPr/>
        </p:nvSpPr>
        <p:spPr bwMode="auto">
          <a:xfrm>
            <a:off x="3828744" y="2184480"/>
            <a:ext cx="4324968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ABIES, SEVE &amp; 2 ED associées 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(SDSV et SEIF) </a:t>
            </a:r>
            <a:endParaRPr kumimoji="0" lang="en-GB" sz="2000" b="0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280 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doctorants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66" name="Image 32_1"/>
          <p:cNvPicPr/>
          <p:nvPr/>
        </p:nvPicPr>
        <p:blipFill>
          <a:blip r:embed="rId3"/>
          <a:stretch/>
        </p:blipFill>
        <p:spPr bwMode="auto">
          <a:xfrm>
            <a:off x="9443304" y="5829120"/>
            <a:ext cx="1177560" cy="667440"/>
          </a:xfrm>
          <a:prstGeom prst="rect">
            <a:avLst/>
          </a:prstGeom>
          <a:ln w="0">
            <a:noFill/>
          </a:ln>
        </p:spPr>
      </p:pic>
      <p:pic>
        <p:nvPicPr>
          <p:cNvPr id="767" name="Image 33_1"/>
          <p:cNvPicPr/>
          <p:nvPr/>
        </p:nvPicPr>
        <p:blipFill>
          <a:blip r:embed="rId4"/>
          <a:stretch/>
        </p:blipFill>
        <p:spPr bwMode="auto">
          <a:xfrm>
            <a:off x="9273024" y="5408856"/>
            <a:ext cx="1156680" cy="366120"/>
          </a:xfrm>
          <a:prstGeom prst="rect">
            <a:avLst/>
          </a:prstGeom>
          <a:ln w="0">
            <a:noFill/>
          </a:ln>
        </p:spPr>
      </p:pic>
      <p:pic>
        <p:nvPicPr>
          <p:cNvPr id="768" name="Image 34_1"/>
          <p:cNvPicPr/>
          <p:nvPr/>
        </p:nvPicPr>
        <p:blipFill>
          <a:blip r:embed="rId5"/>
          <a:stretch/>
        </p:blipFill>
        <p:spPr bwMode="auto">
          <a:xfrm>
            <a:off x="7076664" y="5987880"/>
            <a:ext cx="931680" cy="508680"/>
          </a:xfrm>
          <a:prstGeom prst="rect">
            <a:avLst/>
          </a:prstGeom>
          <a:ln w="0">
            <a:noFill/>
          </a:ln>
        </p:spPr>
      </p:pic>
      <p:pic>
        <p:nvPicPr>
          <p:cNvPr id="769" name="Image 35_1"/>
          <p:cNvPicPr/>
          <p:nvPr/>
        </p:nvPicPr>
        <p:blipFill>
          <a:blip r:embed="rId6"/>
          <a:stretch/>
        </p:blipFill>
        <p:spPr bwMode="auto">
          <a:xfrm>
            <a:off x="8434584" y="6089760"/>
            <a:ext cx="961920" cy="407160"/>
          </a:xfrm>
          <a:prstGeom prst="rect">
            <a:avLst/>
          </a:prstGeom>
          <a:ln w="0">
            <a:noFill/>
          </a:ln>
        </p:spPr>
      </p:pic>
      <p:sp>
        <p:nvSpPr>
          <p:cNvPr id="770" name="CustomShape 23"/>
          <p:cNvSpPr/>
          <p:nvPr/>
        </p:nvSpPr>
        <p:spPr bwMode="auto">
          <a:xfrm>
            <a:off x="10550664" y="5835384"/>
            <a:ext cx="146232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Sciences 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des aliments,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Nutrition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71" name="Image 36"/>
          <p:cNvPicPr/>
          <p:nvPr/>
        </p:nvPicPr>
        <p:blipFill>
          <a:blip r:embed="rId7"/>
          <a:stretch/>
        </p:blipFill>
        <p:spPr bwMode="auto">
          <a:xfrm>
            <a:off x="7015032" y="5383872"/>
            <a:ext cx="2058840" cy="446760"/>
          </a:xfrm>
          <a:prstGeom prst="rect">
            <a:avLst/>
          </a:prstGeom>
          <a:ln w="0">
            <a:noFill/>
          </a:ln>
        </p:spPr>
      </p:pic>
      <p:pic>
        <p:nvPicPr>
          <p:cNvPr id="772" name="Image 2"/>
          <p:cNvPicPr/>
          <p:nvPr/>
        </p:nvPicPr>
        <p:blipFill>
          <a:blip r:embed="rId8"/>
          <a:stretch/>
        </p:blipFill>
        <p:spPr bwMode="auto">
          <a:xfrm>
            <a:off x="10612224" y="5297976"/>
            <a:ext cx="1356480" cy="565920"/>
          </a:xfrm>
          <a:prstGeom prst="rect">
            <a:avLst/>
          </a:prstGeom>
          <a:ln w="0">
            <a:noFill/>
          </a:ln>
        </p:spPr>
      </p:pic>
      <p:pic>
        <p:nvPicPr>
          <p:cNvPr id="37" name="Image 29">
            <a:extLst>
              <a:ext uri="{FF2B5EF4-FFF2-40B4-BE49-F238E27FC236}">
                <a16:creationId xmlns:a16="http://schemas.microsoft.com/office/drawing/2014/main" id="{D91D300D-A2B3-4203-A0AB-D0E3DE2F9BC8}"/>
              </a:ext>
            </a:extLst>
          </p:cNvPr>
          <p:cNvPicPr/>
          <p:nvPr/>
        </p:nvPicPr>
        <p:blipFill>
          <a:blip r:embed="rId9"/>
          <a:stretch/>
        </p:blipFill>
        <p:spPr bwMode="auto">
          <a:xfrm>
            <a:off x="857952" y="4809238"/>
            <a:ext cx="3935880" cy="636480"/>
          </a:xfrm>
          <a:prstGeom prst="rect">
            <a:avLst/>
          </a:prstGeom>
          <a:ln w="0">
            <a:noFill/>
          </a:ln>
        </p:spPr>
      </p:pic>
      <p:pic>
        <p:nvPicPr>
          <p:cNvPr id="38" name="Image 29">
            <a:extLst>
              <a:ext uri="{FF2B5EF4-FFF2-40B4-BE49-F238E27FC236}">
                <a16:creationId xmlns:a16="http://schemas.microsoft.com/office/drawing/2014/main" id="{8D5BD55F-514C-4925-A3FC-9D69C524CD2B}"/>
              </a:ext>
            </a:extLst>
          </p:cNvPr>
          <p:cNvPicPr/>
          <p:nvPr/>
        </p:nvPicPr>
        <p:blipFill>
          <a:blip r:embed="rId10"/>
          <a:stretch/>
        </p:blipFill>
        <p:spPr bwMode="auto">
          <a:xfrm>
            <a:off x="120672" y="5436360"/>
            <a:ext cx="5258880" cy="77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 bwMode="auto">
          <a:xfrm>
            <a:off x="9052920" y="6050520"/>
            <a:ext cx="2963160" cy="53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86" name="CustomShape 2"/>
          <p:cNvSpPr/>
          <p:nvPr/>
        </p:nvSpPr>
        <p:spPr bwMode="auto">
          <a:xfrm>
            <a:off x="148859" y="106184"/>
            <a:ext cx="11867221" cy="68538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fr-FR" sz="3000" b="1" dirty="0">
                <a:solidFill>
                  <a:srgbClr val="313E48"/>
                </a:solidFill>
              </a:rPr>
              <a:t>Présentation de l’offre de formation : 6 mentions de master</a:t>
            </a:r>
            <a:endParaRPr lang="en-GB" sz="3000" b="1" dirty="0">
              <a:solidFill>
                <a:srgbClr val="313E48"/>
              </a:solidFill>
            </a:endParaRPr>
          </a:p>
        </p:txBody>
      </p:sp>
      <p:sp>
        <p:nvSpPr>
          <p:cNvPr id="7" name="CustomShape 2"/>
          <p:cNvSpPr/>
          <p:nvPr/>
        </p:nvSpPr>
        <p:spPr bwMode="auto">
          <a:xfrm>
            <a:off x="220934" y="3601080"/>
            <a:ext cx="178642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pc="-1">
                <a:solidFill>
                  <a:srgbClr val="63003C"/>
                </a:solidFill>
                <a:latin typeface="Open Sans"/>
                <a:ea typeface="Open Sans"/>
              </a:rPr>
              <a:t>S</a:t>
            </a:r>
            <a:r>
              <a:rPr lang="fr-FR" b="0" strike="noStrike" spc="-1">
                <a:solidFill>
                  <a:srgbClr val="63003C"/>
                </a:solidFill>
                <a:latin typeface="Open Sans"/>
                <a:ea typeface="Open Sans"/>
              </a:rPr>
              <a:t>ocle</a:t>
            </a:r>
            <a:r>
              <a:rPr lang="fr-FR" sz="2400" b="0" strike="noStrike" spc="-1">
                <a:solidFill>
                  <a:srgbClr val="63003C"/>
                </a:solidFill>
                <a:latin typeface="Open Sans"/>
                <a:ea typeface="Open Sans"/>
              </a:rPr>
              <a:t> </a:t>
            </a:r>
            <a:r>
              <a:rPr lang="fr-FR" b="0" strike="noStrike" spc="-1">
                <a:solidFill>
                  <a:srgbClr val="63003C"/>
                </a:solidFill>
                <a:latin typeface="Open Sans"/>
                <a:ea typeface="Open Sans"/>
              </a:rPr>
              <a:t>commun</a:t>
            </a:r>
            <a:endParaRPr lang="en-GB" b="0" strike="noStrike" spc="-1">
              <a:solidFill>
                <a:srgbClr val="63003C"/>
              </a:solidFill>
              <a:latin typeface="Arial"/>
            </a:endParaRPr>
          </a:p>
        </p:txBody>
      </p:sp>
      <p:grpSp>
        <p:nvGrpSpPr>
          <p:cNvPr id="8" name="Group 3"/>
          <p:cNvGrpSpPr/>
          <p:nvPr/>
        </p:nvGrpSpPr>
        <p:grpSpPr bwMode="auto">
          <a:xfrm>
            <a:off x="-4129136" y="-48600"/>
            <a:ext cx="16129792" cy="7292160"/>
            <a:chOff x="-3630600" y="-48600"/>
            <a:chExt cx="16129792" cy="7292160"/>
          </a:xfrm>
        </p:grpSpPr>
        <p:sp>
          <p:nvSpPr>
            <p:cNvPr id="9" name="CustomShape 4"/>
            <p:cNvSpPr/>
            <p:nvPr/>
          </p:nvSpPr>
          <p:spPr bwMode="auto">
            <a:xfrm>
              <a:off x="-3630600" y="-48600"/>
              <a:ext cx="7292160" cy="7292160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>
              <a:solidFill>
                <a:srgbClr val="63403C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CustomShape 5"/>
            <p:cNvSpPr/>
            <p:nvPr/>
          </p:nvSpPr>
          <p:spPr bwMode="auto">
            <a:xfrm>
              <a:off x="2930760" y="1174320"/>
              <a:ext cx="9424416" cy="585900"/>
            </a:xfrm>
            <a:prstGeom prst="roundRect">
              <a:avLst>
                <a:gd name="adj" fmla="val 16667"/>
              </a:avLst>
            </a:prstGeom>
            <a:solidFill>
              <a:srgbClr val="26B83E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Agrosciences, Environnement, Territoires, Paysage, Forêt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Gestion des espaces naturels et agricoles, ruraux et péri-urbains</a:t>
              </a:r>
              <a:endParaRPr lang="en-GB" sz="1400" i="1" strike="sngStrike" spc="-1">
                <a:solidFill>
                  <a:srgbClr val="FF0000"/>
                </a:solidFill>
              </a:endParaRPr>
            </a:p>
          </p:txBody>
        </p:sp>
        <p:sp>
          <p:nvSpPr>
            <p:cNvPr id="11" name="CustomShape 6"/>
            <p:cNvSpPr/>
            <p:nvPr/>
          </p:nvSpPr>
          <p:spPr bwMode="auto">
            <a:xfrm>
              <a:off x="2429280" y="1055520"/>
              <a:ext cx="844200" cy="78840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26B83E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CustomShape 7"/>
            <p:cNvSpPr/>
            <p:nvPr/>
          </p:nvSpPr>
          <p:spPr bwMode="auto">
            <a:xfrm>
              <a:off x="3399840" y="1926505"/>
              <a:ext cx="9099352" cy="642507"/>
            </a:xfrm>
            <a:prstGeom prst="roundRect">
              <a:avLst>
                <a:gd name="adj" fmla="val 16667"/>
              </a:avLst>
            </a:prstGeom>
            <a:solidFill>
              <a:srgbClr val="26B83E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Biodiversité, </a:t>
              </a: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cologie et </a:t>
              </a: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volution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Écologie, évolution, vivant en interaction avec son environnement, de l’individu à l’écosystème</a:t>
              </a:r>
              <a:r>
                <a:rPr lang="fr-FR" sz="14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endParaRPr lang="en-GB" sz="1400" b="0" strike="noStrike" spc="-1">
                <a:latin typeface="Arial"/>
              </a:endParaRPr>
            </a:p>
          </p:txBody>
        </p:sp>
        <p:sp>
          <p:nvSpPr>
            <p:cNvPr id="13" name="CustomShape 8"/>
            <p:cNvSpPr/>
            <p:nvPr/>
          </p:nvSpPr>
          <p:spPr bwMode="auto">
            <a:xfrm>
              <a:off x="3024505" y="1872920"/>
              <a:ext cx="742680" cy="72972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26B83E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CustomShape 9"/>
            <p:cNvSpPr/>
            <p:nvPr/>
          </p:nvSpPr>
          <p:spPr bwMode="auto">
            <a:xfrm>
              <a:off x="3614400" y="2780640"/>
              <a:ext cx="8308728" cy="717120"/>
            </a:xfrm>
            <a:prstGeom prst="roundRect">
              <a:avLst>
                <a:gd name="adj" fmla="val 16667"/>
              </a:avLst>
            </a:prstGeom>
            <a:solidFill>
              <a:srgbClr val="26B83E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Biologie Intégrative et Physiologie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Biologie multi organismes (microbes, animaux, plantes), biodiversité , réponse aux environnements fluctuants, valorisation)</a:t>
              </a:r>
              <a:endParaRPr lang="en-GB" sz="1400" i="1" strike="sngStrike" spc="-1">
                <a:solidFill>
                  <a:srgbClr val="FF0000"/>
                </a:solidFill>
              </a:endParaRPr>
            </a:p>
          </p:txBody>
        </p:sp>
        <p:sp>
          <p:nvSpPr>
            <p:cNvPr id="15" name="CustomShape 10"/>
            <p:cNvSpPr/>
            <p:nvPr/>
          </p:nvSpPr>
          <p:spPr bwMode="auto">
            <a:xfrm>
              <a:off x="3234052" y="2804255"/>
              <a:ext cx="742680" cy="676237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26B83E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CustomShape 11"/>
            <p:cNvSpPr/>
            <p:nvPr/>
          </p:nvSpPr>
          <p:spPr bwMode="auto">
            <a:xfrm>
              <a:off x="3614400" y="3740399"/>
              <a:ext cx="8884792" cy="60631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conomie de l'Environnement, de l’</a:t>
              </a: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nergie et des Transports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prstClr val="white"/>
                  </a:solidFill>
                  <a:latin typeface="Open Sans"/>
                  <a:ea typeface="Open Sans"/>
                </a:rPr>
                <a:t>É</a:t>
              </a: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nergie, économie, environnement, alimentation, dimensions analytique et prospective</a:t>
              </a:r>
              <a:endParaRPr lang="en-GB" sz="1400" i="1" spc="-1">
                <a:solidFill>
                  <a:prstClr val="black"/>
                </a:solidFill>
              </a:endParaRPr>
            </a:p>
          </p:txBody>
        </p:sp>
        <p:sp>
          <p:nvSpPr>
            <p:cNvPr id="17" name="CustomShape 12"/>
            <p:cNvSpPr/>
            <p:nvPr/>
          </p:nvSpPr>
          <p:spPr bwMode="auto">
            <a:xfrm>
              <a:off x="3221280" y="3663878"/>
              <a:ext cx="721974" cy="645681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CustomShape 13"/>
            <p:cNvSpPr/>
            <p:nvPr/>
          </p:nvSpPr>
          <p:spPr bwMode="auto">
            <a:xfrm>
              <a:off x="3399840" y="4535280"/>
              <a:ext cx="8523288" cy="74460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Gestion des Territoires et Développement Local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Sciences sociales, Sciences politiques, Agroéconomie, Droit Biodiversité, Agriculture, Alimentation et environnement, Économie écologique</a:t>
              </a:r>
              <a:r>
                <a:rPr lang="fr-FR" sz="14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endParaRPr lang="en-GB" sz="1400" b="0" strike="noStrike" spc="-1">
                <a:latin typeface="Arial"/>
              </a:endParaRPr>
            </a:p>
          </p:txBody>
        </p:sp>
        <p:sp>
          <p:nvSpPr>
            <p:cNvPr id="19" name="CustomShape 14"/>
            <p:cNvSpPr/>
            <p:nvPr/>
          </p:nvSpPr>
          <p:spPr bwMode="auto">
            <a:xfrm>
              <a:off x="2970720" y="4552200"/>
              <a:ext cx="781200" cy="70560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CustomShape 15"/>
            <p:cNvSpPr/>
            <p:nvPr/>
          </p:nvSpPr>
          <p:spPr bwMode="auto">
            <a:xfrm>
              <a:off x="2930760" y="5446208"/>
              <a:ext cx="8832600" cy="623391"/>
            </a:xfrm>
            <a:prstGeom prst="rect">
              <a:avLst/>
            </a:prstGeom>
            <a:solidFill>
              <a:srgbClr val="D6520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Nutrition et Sciences des Aliments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Complexité des aliments et bioproduits, innovation, qualité</a:t>
              </a:r>
              <a:endParaRPr lang="en-GB" sz="1400" i="1" spc="-1">
                <a:solidFill>
                  <a:srgbClr val="FFFFFF"/>
                </a:solidFill>
                <a:latin typeface="Open Sans"/>
                <a:ea typeface="Open Sans"/>
              </a:endParaRPr>
            </a:p>
          </p:txBody>
        </p:sp>
        <p:sp>
          <p:nvSpPr>
            <p:cNvPr id="21" name="CustomShape 16"/>
            <p:cNvSpPr/>
            <p:nvPr/>
          </p:nvSpPr>
          <p:spPr bwMode="auto">
            <a:xfrm>
              <a:off x="2540519" y="5395320"/>
              <a:ext cx="779040" cy="68832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D65200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2" name="CustomShape 17"/>
          <p:cNvSpPr/>
          <p:nvPr/>
        </p:nvSpPr>
        <p:spPr bwMode="auto">
          <a:xfrm>
            <a:off x="1906983" y="1265759"/>
            <a:ext cx="915292" cy="398655"/>
          </a:xfrm>
          <a:prstGeom prst="rect">
            <a:avLst/>
          </a:prstGeom>
          <a:noFill/>
          <a:ln w="0">
            <a:noFill/>
          </a:ln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B050"/>
                </a:solidFill>
                <a:latin typeface="Open Sans"/>
                <a:ea typeface="Open Sans"/>
              </a:rPr>
              <a:t>AETPF</a:t>
            </a:r>
            <a:endParaRPr lang="en-GB" sz="20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23" name="CustomShape 18"/>
          <p:cNvSpPr/>
          <p:nvPr/>
        </p:nvSpPr>
        <p:spPr bwMode="auto">
          <a:xfrm>
            <a:off x="2556064" y="2050287"/>
            <a:ext cx="6334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B050"/>
                </a:solidFill>
                <a:latin typeface="Open Sans"/>
                <a:ea typeface="Open Sans"/>
              </a:rPr>
              <a:t>BEE</a:t>
            </a:r>
            <a:endParaRPr lang="en-GB" sz="20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24" name="CustomShape 19"/>
          <p:cNvSpPr/>
          <p:nvPr/>
        </p:nvSpPr>
        <p:spPr bwMode="auto">
          <a:xfrm>
            <a:off x="2831665" y="2975387"/>
            <a:ext cx="574109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B050"/>
                </a:solidFill>
                <a:latin typeface="Open Sans"/>
                <a:ea typeface="Open Sans"/>
              </a:rPr>
              <a:t>BIP</a:t>
            </a:r>
            <a:endParaRPr lang="en-GB" sz="20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25" name="CustomShape 20"/>
          <p:cNvSpPr/>
          <p:nvPr/>
        </p:nvSpPr>
        <p:spPr bwMode="auto">
          <a:xfrm>
            <a:off x="2711224" y="3806439"/>
            <a:ext cx="75191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70C0"/>
                </a:solidFill>
                <a:latin typeface="Open Sans"/>
                <a:ea typeface="Open Sans"/>
              </a:rPr>
              <a:t>EEET</a:t>
            </a:r>
            <a:endParaRPr lang="en-GB" sz="2000" b="0" strike="noStrike" spc="-1">
              <a:solidFill>
                <a:srgbClr val="0070C0"/>
              </a:solidFill>
              <a:latin typeface="Arial"/>
            </a:endParaRPr>
          </a:p>
        </p:txBody>
      </p:sp>
      <p:sp>
        <p:nvSpPr>
          <p:cNvPr id="26" name="CustomShape 21"/>
          <p:cNvSpPr/>
          <p:nvPr/>
        </p:nvSpPr>
        <p:spPr bwMode="auto">
          <a:xfrm>
            <a:off x="2472184" y="4718520"/>
            <a:ext cx="83206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70C0"/>
                </a:solidFill>
                <a:latin typeface="Open Sans"/>
                <a:ea typeface="Open Sans"/>
              </a:rPr>
              <a:t>GTDL</a:t>
            </a:r>
            <a:endParaRPr lang="en-GB" sz="2000" b="0" strike="noStrike" spc="-1">
              <a:solidFill>
                <a:srgbClr val="0070C0"/>
              </a:solidFill>
              <a:latin typeface="Arial"/>
            </a:endParaRPr>
          </a:p>
        </p:txBody>
      </p:sp>
      <p:sp>
        <p:nvSpPr>
          <p:cNvPr id="27" name="CustomShape 22"/>
          <p:cNvSpPr/>
          <p:nvPr/>
        </p:nvSpPr>
        <p:spPr bwMode="auto">
          <a:xfrm>
            <a:off x="2051704" y="5551578"/>
            <a:ext cx="7023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D65200"/>
                </a:solidFill>
                <a:latin typeface="Open Sans"/>
                <a:ea typeface="Open Sans"/>
              </a:rPr>
              <a:t>NSA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28" name="Image 10"/>
          <p:cNvPicPr/>
          <p:nvPr/>
        </p:nvPicPr>
        <p:blipFill>
          <a:blip r:embed="rId3"/>
          <a:stretch/>
        </p:blipFill>
        <p:spPr bwMode="auto">
          <a:xfrm>
            <a:off x="154256" y="2789280"/>
            <a:ext cx="2181960" cy="893160"/>
          </a:xfrm>
          <a:prstGeom prst="rect">
            <a:avLst/>
          </a:prstGeom>
          <a:ln w="0">
            <a:noFill/>
          </a:ln>
        </p:spPr>
      </p:pic>
      <p:sp>
        <p:nvSpPr>
          <p:cNvPr id="31" name="CustomShape 23"/>
          <p:cNvSpPr/>
          <p:nvPr/>
        </p:nvSpPr>
        <p:spPr bwMode="auto">
          <a:xfrm>
            <a:off x="424439" y="6309360"/>
            <a:ext cx="10012652" cy="30632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1400" b="0" i="1" strike="noStrike" spc="-1">
                <a:solidFill>
                  <a:srgbClr val="6600FF"/>
                </a:solidFill>
                <a:latin typeface="Open Sans"/>
                <a:ea typeface="Open Sans"/>
              </a:rPr>
              <a:t>Les fiches descriptives des masters sont à retrouver sur :  </a:t>
            </a:r>
            <a:r>
              <a:rPr lang="fr-FR" sz="1400" b="0" i="1" u="sng" strike="noStrike" spc="-1">
                <a:solidFill>
                  <a:srgbClr val="63003C"/>
                </a:solidFill>
                <a:latin typeface="Open Sans"/>
                <a:ea typeface="Open Sans"/>
                <a:hlinkClick r:id="rId4" tooltip="https://cirrus.universite-paris-saclay.fr/s/2gEqLzynwwJaaef"/>
              </a:rPr>
              <a:t>https://cirrus.universite-paris-saclay.fr/s/2gEqLzynwwJaaef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32" name="Image 2"/>
          <p:cNvPicPr/>
          <p:nvPr/>
        </p:nvPicPr>
        <p:blipFill>
          <a:blip r:embed="rId5"/>
          <a:stretch/>
        </p:blipFill>
        <p:spPr bwMode="auto">
          <a:xfrm>
            <a:off x="11176181" y="1174321"/>
            <a:ext cx="824475" cy="585900"/>
          </a:xfrm>
          <a:prstGeom prst="rect">
            <a:avLst/>
          </a:prstGeom>
          <a:ln w="0">
            <a:noFill/>
          </a:ln>
          <a:effectLst>
            <a:softEdge rad="0"/>
          </a:effectLst>
        </p:spPr>
      </p:pic>
      <p:pic>
        <p:nvPicPr>
          <p:cNvPr id="33" name="Image 3"/>
          <p:cNvPicPr/>
          <p:nvPr/>
        </p:nvPicPr>
        <p:blipFill>
          <a:blip r:embed="rId6"/>
          <a:stretch/>
        </p:blipFill>
        <p:spPr bwMode="auto">
          <a:xfrm>
            <a:off x="11151711" y="1948628"/>
            <a:ext cx="848945" cy="604320"/>
          </a:xfrm>
          <a:prstGeom prst="rect">
            <a:avLst/>
          </a:prstGeom>
          <a:ln w="0">
            <a:noFill/>
          </a:ln>
        </p:spPr>
      </p:pic>
      <p:pic>
        <p:nvPicPr>
          <p:cNvPr id="34" name="Image 2"/>
          <p:cNvPicPr/>
          <p:nvPr/>
        </p:nvPicPr>
        <p:blipFill>
          <a:blip r:embed="rId7"/>
          <a:stretch/>
        </p:blipFill>
        <p:spPr bwMode="auto">
          <a:xfrm>
            <a:off x="11014551" y="2805754"/>
            <a:ext cx="986105" cy="692006"/>
          </a:xfrm>
          <a:prstGeom prst="rect">
            <a:avLst/>
          </a:prstGeom>
          <a:ln w="0">
            <a:noFill/>
          </a:ln>
        </p:spPr>
      </p:pic>
      <p:pic>
        <p:nvPicPr>
          <p:cNvPr id="35" name="Image 3"/>
          <p:cNvPicPr/>
          <p:nvPr/>
        </p:nvPicPr>
        <p:blipFill>
          <a:blip r:embed="rId8"/>
          <a:stretch/>
        </p:blipFill>
        <p:spPr bwMode="auto">
          <a:xfrm>
            <a:off x="11014551" y="3757894"/>
            <a:ext cx="986105" cy="588532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Image 4"/>
          <p:cNvPicPr/>
          <p:nvPr/>
        </p:nvPicPr>
        <p:blipFill>
          <a:blip r:embed="rId9"/>
          <a:stretch/>
        </p:blipFill>
        <p:spPr bwMode="auto">
          <a:xfrm>
            <a:off x="11151711" y="4535127"/>
            <a:ext cx="848945" cy="735388"/>
          </a:xfrm>
          <a:prstGeom prst="rect">
            <a:avLst/>
          </a:prstGeom>
          <a:ln w="0">
            <a:noFill/>
          </a:ln>
        </p:spPr>
      </p:pic>
      <p:pic>
        <p:nvPicPr>
          <p:cNvPr id="37" name="Image 2"/>
          <p:cNvPicPr/>
          <p:nvPr/>
        </p:nvPicPr>
        <p:blipFill>
          <a:blip r:embed="rId10"/>
          <a:stretch/>
        </p:blipFill>
        <p:spPr bwMode="auto">
          <a:xfrm>
            <a:off x="10790924" y="5461155"/>
            <a:ext cx="1209731" cy="60624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" name="CustomShape 2"/>
          <p:cNvSpPr/>
          <p:nvPr/>
        </p:nvSpPr>
        <p:spPr bwMode="auto">
          <a:xfrm>
            <a:off x="335520" y="188640"/>
            <a:ext cx="11663640" cy="560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3000" b="1" dirty="0" err="1">
                <a:solidFill>
                  <a:srgbClr val="313E48"/>
                </a:solidFill>
              </a:rPr>
              <a:t>Biosphera</a:t>
            </a:r>
            <a:r>
              <a:rPr lang="fr-FR" sz="3000" b="1" dirty="0">
                <a:solidFill>
                  <a:srgbClr val="313E48"/>
                </a:solidFill>
              </a:rPr>
              <a:t> et vous … et réciproquement</a:t>
            </a:r>
          </a:p>
        </p:txBody>
      </p:sp>
      <p:sp>
        <p:nvSpPr>
          <p:cNvPr id="9" name="CustomShape 3"/>
          <p:cNvSpPr/>
          <p:nvPr/>
        </p:nvSpPr>
        <p:spPr bwMode="auto">
          <a:xfrm>
            <a:off x="335520" y="989541"/>
            <a:ext cx="7724747" cy="544106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defTabSz="121917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sz="2200" dirty="0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que vous apporte la GS </a:t>
            </a:r>
            <a:r>
              <a:rPr lang="fr-FR" sz="2200" dirty="0" err="1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r>
              <a:rPr lang="fr-FR" sz="2200" dirty="0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b="1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d’évènements scientifiques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en-GB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de </a:t>
            </a: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cérémonie de remise des diplômes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du prix des masters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Soutien financier à des projets étudiants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Soutien financier pour la participation à des écoles d’été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 des candidatures au PhD Track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 des étudiants souhaitant renforcer leur formation par la recherche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5249" defTabSz="1219170">
              <a:spcAft>
                <a:spcPts val="800"/>
              </a:spcAft>
              <a:buClr>
                <a:srgbClr val="63003C"/>
              </a:buClr>
              <a:defRPr/>
            </a:pPr>
            <a:endParaRPr lang="en-GB" sz="1600" b="1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9170">
              <a:spcAft>
                <a:spcPts val="800"/>
              </a:spcAft>
              <a:buClr>
                <a:srgbClr val="63003C"/>
              </a:buClr>
              <a:defRPr/>
            </a:pPr>
            <a:r>
              <a:rPr lang="fr-FR" sz="2200" dirty="0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 contribution en tant qu’étudiant de la GS </a:t>
            </a:r>
            <a:r>
              <a:rPr lang="fr-FR" sz="2200" dirty="0" err="1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Bef>
                <a:spcPts val="600"/>
              </a:spcBef>
              <a:spcAft>
                <a:spcPts val="8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en-GB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 des </a:t>
            </a:r>
            <a:r>
              <a:rPr lang="fr-FR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étudiants</a:t>
            </a:r>
            <a:r>
              <a:rPr lang="en-GB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</a:t>
            </a:r>
            <a:r>
              <a:rPr lang="fr-FR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conseil</a:t>
            </a: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élections en début d’année civile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Bef>
                <a:spcPts val="600"/>
              </a:spcBef>
              <a:spcAft>
                <a:spcPts val="8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Vos idées de projets, vos actions dont peuvent bénéficier d’autres étudiants de la GS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99761" y="3429000"/>
            <a:ext cx="2240131" cy="251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0C4A0FB-7E02-4D7D-812E-7EAE51F602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391" y="989541"/>
            <a:ext cx="3386501" cy="225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" name="CustomShape 2"/>
          <p:cNvSpPr/>
          <p:nvPr/>
        </p:nvSpPr>
        <p:spPr bwMode="auto">
          <a:xfrm>
            <a:off x="335520" y="188640"/>
            <a:ext cx="11663640" cy="560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3400" b="1" dirty="0">
                <a:solidFill>
                  <a:srgbClr val="313E48"/>
                </a:solidFill>
              </a:rPr>
              <a:t>Action formation : le PhD </a:t>
            </a:r>
            <a:r>
              <a:rPr lang="fr-FR" sz="3400" b="1" dirty="0" err="1">
                <a:solidFill>
                  <a:srgbClr val="313E48"/>
                </a:solidFill>
              </a:rPr>
              <a:t>Master’s</a:t>
            </a:r>
            <a:r>
              <a:rPr lang="fr-FR" sz="3400" b="1" dirty="0">
                <a:solidFill>
                  <a:srgbClr val="313E48"/>
                </a:solidFill>
              </a:rPr>
              <a:t> programme</a:t>
            </a:r>
            <a:endParaRPr lang="en-GB" sz="3400" b="1" dirty="0">
              <a:solidFill>
                <a:srgbClr val="313E48"/>
              </a:solidFill>
            </a:endParaRPr>
          </a:p>
        </p:txBody>
      </p:sp>
      <p:sp>
        <p:nvSpPr>
          <p:cNvPr id="5" name="Espace réservé du contenu 2"/>
          <p:cNvSpPr txBox="1"/>
          <p:nvPr/>
        </p:nvSpPr>
        <p:spPr bwMode="auto">
          <a:xfrm>
            <a:off x="6283451" y="1248184"/>
            <a:ext cx="5567173" cy="4608512"/>
          </a:xfrm>
          <a:prstGeom prst="rect">
            <a:avLst/>
          </a:prstGeom>
        </p:spPr>
        <p:txBody>
          <a:bodyPr>
            <a:noAutofit/>
          </a:bodyPr>
          <a:lstStyle>
            <a:lvl1pPr marL="324000" indent="-243000" algn="l" defTabSz="685800">
              <a:lnSpc>
                <a:spcPct val="90000"/>
              </a:lnSpc>
              <a:spcBef>
                <a:spcPts val="1063"/>
              </a:spcBef>
              <a:buClr>
                <a:srgbClr val="000000"/>
              </a:buClr>
              <a:buSzPct val="45000"/>
              <a:buFont typeface="Wingdings"/>
              <a:buChar char="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d’accompagnement pour </a:t>
            </a:r>
            <a:r>
              <a:rPr lang="fr-FR" sz="215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découvrir la recherche </a:t>
            </a: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pour aider celles et ceux qui souhaiteraient poursuivre en thèse à </a:t>
            </a:r>
            <a:r>
              <a:rPr lang="fr-FR" sz="215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construire leur projet </a:t>
            </a: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à </a:t>
            </a:r>
            <a:r>
              <a:rPr lang="fr-FR" sz="215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préparer leur entrée en doctorat</a:t>
            </a: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fr-FR" sz="2150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Ouvert à tous les étudiantes et étudiants, peut prendre différentes formes : séminaires, mentorat, rencontres avec des chercheurs, forum master/doctorat, etc.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Espace réservé pour une image  4" descr="PhD_PPT_juillet 2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" y="922112"/>
            <a:ext cx="5807965" cy="5710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6132" y="5517233"/>
            <a:ext cx="5255716" cy="9006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73" name="CustomShape 1"/>
          <p:cNvSpPr/>
          <p:nvPr/>
        </p:nvSpPr>
        <p:spPr bwMode="auto">
          <a:xfrm>
            <a:off x="8973360" y="5885280"/>
            <a:ext cx="2985120" cy="734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>
              <a:defRPr/>
            </a:pPr>
            <a:endParaRPr lang="fr-FR" sz="2400"/>
          </a:p>
        </p:txBody>
      </p:sp>
      <p:sp>
        <p:nvSpPr>
          <p:cNvPr id="974" name="CustomShape 2"/>
          <p:cNvSpPr/>
          <p:nvPr/>
        </p:nvSpPr>
        <p:spPr bwMode="auto">
          <a:xfrm>
            <a:off x="119880" y="101758"/>
            <a:ext cx="10452960" cy="64894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3400" b="1" dirty="0">
                <a:solidFill>
                  <a:srgbClr val="313E48"/>
                </a:solidFill>
              </a:rPr>
              <a:t>GS </a:t>
            </a:r>
            <a:r>
              <a:rPr lang="fr-FR" sz="3400" b="1" dirty="0" err="1">
                <a:solidFill>
                  <a:srgbClr val="313E48"/>
                </a:solidFill>
              </a:rPr>
              <a:t>Biosphera</a:t>
            </a:r>
            <a:r>
              <a:rPr lang="fr-FR" sz="3400" b="1" dirty="0">
                <a:solidFill>
                  <a:srgbClr val="313E48"/>
                </a:solidFill>
              </a:rPr>
              <a:t> : pour en savoir plus</a:t>
            </a:r>
            <a:endParaRPr lang="en-GB" sz="3400" b="1" dirty="0">
              <a:solidFill>
                <a:srgbClr val="313E48"/>
              </a:solidFill>
            </a:endParaRPr>
          </a:p>
        </p:txBody>
      </p:sp>
      <p:sp>
        <p:nvSpPr>
          <p:cNvPr id="979" name="CustomShape 4"/>
          <p:cNvSpPr/>
          <p:nvPr/>
        </p:nvSpPr>
        <p:spPr bwMode="auto">
          <a:xfrm>
            <a:off x="3211504" y="1003576"/>
            <a:ext cx="1765160" cy="64807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fr-FR" sz="2000" spc="-1">
                <a:solidFill>
                  <a:srgbClr val="FFFFFF"/>
                </a:solidFill>
                <a:latin typeface="Open Sans"/>
                <a:ea typeface="DejaVu Sans"/>
              </a:rPr>
              <a:t>Brochure </a:t>
            </a:r>
            <a:endParaRPr/>
          </a:p>
          <a:p>
            <a:pPr>
              <a:tabLst>
                <a:tab pos="0" algn="l"/>
              </a:tabLst>
              <a:defRPr/>
            </a:pPr>
            <a:r>
              <a:rPr lang="fr-FR" sz="1600" spc="-1">
                <a:solidFill>
                  <a:srgbClr val="FFFFFF"/>
                </a:solidFill>
                <a:latin typeface="Open Sans"/>
                <a:ea typeface="DejaVu Sans"/>
              </a:rPr>
              <a:t>version FR &amp; GB</a:t>
            </a:r>
            <a:endParaRPr lang="en-GB" sz="1600" spc="-1"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11506" y="1757251"/>
            <a:ext cx="1994221" cy="280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e 5"/>
          <p:cNvGrpSpPr/>
          <p:nvPr/>
        </p:nvGrpSpPr>
        <p:grpSpPr bwMode="auto">
          <a:xfrm>
            <a:off x="345680" y="2052219"/>
            <a:ext cx="2509960" cy="3135027"/>
            <a:chOff x="208145" y="1517369"/>
            <a:chExt cx="3551402" cy="4503919"/>
          </a:xfrm>
        </p:grpSpPr>
        <p:pic>
          <p:nvPicPr>
            <p:cNvPr id="977" name="Image 5"/>
            <p:cNvPicPr/>
            <p:nvPr/>
          </p:nvPicPr>
          <p:blipFill>
            <a:blip r:embed="rId4"/>
            <a:stretch/>
          </p:blipFill>
          <p:spPr bwMode="auto">
            <a:xfrm>
              <a:off x="208145" y="1517369"/>
              <a:ext cx="3454710" cy="170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08145" y="3167351"/>
              <a:ext cx="3551402" cy="2853937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 bwMode="auto">
          <a:xfrm>
            <a:off x="345680" y="1007837"/>
            <a:ext cx="1681722" cy="44267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Site Internet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281901" y="1528999"/>
            <a:ext cx="293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u="sng">
                <a:latin typeface="Open Sans"/>
                <a:ea typeface="Open Sans"/>
                <a:cs typeface="Open Sans"/>
                <a:hlinkClick r:id="rId6" tooltip="https://www.universite-paris-saclay.fr/gs-biosphera"/>
              </a:rPr>
              <a:t>https://www.universite-paris-saclay.fr/gs-biosphera</a:t>
            </a:r>
            <a:endParaRPr lang="fr-FR" sz="1400">
              <a:latin typeface="Open Sans"/>
              <a:ea typeface="Open Sans"/>
              <a:cs typeface="Open Sans"/>
            </a:endParaRPr>
          </a:p>
        </p:txBody>
      </p:sp>
      <p:sp>
        <p:nvSpPr>
          <p:cNvPr id="20" name="CustomShape 2"/>
          <p:cNvSpPr/>
          <p:nvPr/>
        </p:nvSpPr>
        <p:spPr bwMode="auto">
          <a:xfrm>
            <a:off x="5996351" y="1446372"/>
            <a:ext cx="5966344" cy="2587417"/>
          </a:xfrm>
          <a:prstGeom prst="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81">
              <a:buClr>
                <a:srgbClr val="63003C"/>
              </a:buClr>
              <a:defRPr/>
            </a:pPr>
            <a:endParaRPr lang="fr-FR" sz="1200" spc="-1">
              <a:solidFill>
                <a:srgbClr val="63003C"/>
              </a:solidFill>
              <a:latin typeface="Open Sans"/>
              <a:ea typeface="Open Sans"/>
              <a:cs typeface="Open Sans"/>
            </a:endParaRPr>
          </a:p>
          <a:p>
            <a:pPr marL="228594" indent="-225713">
              <a:spcBef>
                <a:spcPts val="600"/>
              </a:spcBef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Diffusion : tous les quinze jours</a:t>
            </a:r>
            <a:endParaRPr sz="1600"/>
          </a:p>
          <a:p>
            <a:pPr marL="228594" indent="-225713"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Vous y retrouvez :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536387" lvl="1" indent="-225713">
              <a:buClr>
                <a:srgbClr val="63003C"/>
              </a:buClr>
              <a:buFont typeface="Arial"/>
              <a:buChar char="•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L’actualité de la GS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536387" lvl="1" indent="-225713">
              <a:buClr>
                <a:srgbClr val="63003C"/>
              </a:buClr>
              <a:buFont typeface="Arial"/>
              <a:buChar char="•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Des informations liées au périmètre de la GS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536387" lvl="1" indent="-225713">
              <a:buClr>
                <a:srgbClr val="63003C"/>
              </a:buClr>
              <a:buFont typeface="Arial"/>
              <a:buChar char="•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Un article ou vidéo qui nous a interpellés  « out of the box »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228594" indent="-225713"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Public : ouvert à tous y compris aux étudiants !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228594" indent="-225713"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Vous pouvez proposer des actualités en lien avec les thématiques de la GS Biosphera</a:t>
            </a:r>
            <a:endParaRPr lang="en-GB" sz="1600" spc="-1">
              <a:latin typeface="Open Sans"/>
              <a:ea typeface="Open Sans"/>
              <a:cs typeface="Open Sans"/>
            </a:endParaRPr>
          </a:p>
        </p:txBody>
      </p:sp>
      <p:sp>
        <p:nvSpPr>
          <p:cNvPr id="21" name="CustomShape 4"/>
          <p:cNvSpPr/>
          <p:nvPr/>
        </p:nvSpPr>
        <p:spPr bwMode="auto">
          <a:xfrm>
            <a:off x="242767" y="5972220"/>
            <a:ext cx="40163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defRPr/>
            </a:pPr>
            <a:r>
              <a:rPr lang="fr-FR" sz="1600" u="sng" spc="-1">
                <a:latin typeface="Open Sans"/>
                <a:ea typeface="Open Sans"/>
                <a:cs typeface="Open Sans"/>
                <a:hlinkClick r:id="rId7" tooltip="mailto:gs.biosphera@universite-paris-saclay.fr"/>
              </a:rPr>
              <a:t>gs.biosphera@universite-paris-saclay.fr</a:t>
            </a:r>
            <a:endParaRPr lang="en-GB" sz="1600" spc="-1">
              <a:latin typeface="Open Sans"/>
              <a:ea typeface="Open Sans"/>
              <a:cs typeface="Open Sans"/>
            </a:endParaRPr>
          </a:p>
        </p:txBody>
      </p:sp>
      <p:sp>
        <p:nvSpPr>
          <p:cNvPr id="19" name="CustomShape 4"/>
          <p:cNvSpPr/>
          <p:nvPr/>
        </p:nvSpPr>
        <p:spPr bwMode="auto">
          <a:xfrm>
            <a:off x="5999311" y="1038831"/>
            <a:ext cx="1941256" cy="49033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fr-FR" sz="2000" spc="-1">
                <a:solidFill>
                  <a:srgbClr val="FFFFFF"/>
                </a:solidFill>
                <a:latin typeface="Open Sans"/>
                <a:ea typeface="DejaVu Sans"/>
              </a:rPr>
              <a:t>Newsletter</a:t>
            </a:r>
            <a:endParaRPr lang="en-GB" sz="2000" spc="-1">
              <a:latin typeface="Arial"/>
            </a:endParaRPr>
          </a:p>
        </p:txBody>
      </p:sp>
      <p:grpSp>
        <p:nvGrpSpPr>
          <p:cNvPr id="8" name="Groupe 7"/>
          <p:cNvGrpSpPr/>
          <p:nvPr/>
        </p:nvGrpSpPr>
        <p:grpSpPr bwMode="auto">
          <a:xfrm>
            <a:off x="9951850" y="4171244"/>
            <a:ext cx="1994221" cy="2126645"/>
            <a:chOff x="7308720" y="1124640"/>
            <a:chExt cx="4763520" cy="5472000"/>
          </a:xfrm>
        </p:grpSpPr>
        <p:pic>
          <p:nvPicPr>
            <p:cNvPr id="22" name="Image 3"/>
            <p:cNvPicPr/>
            <p:nvPr/>
          </p:nvPicPr>
          <p:blipFill>
            <a:blip r:embed="rId8"/>
            <a:stretch/>
          </p:blipFill>
          <p:spPr bwMode="auto">
            <a:xfrm>
              <a:off x="7308720" y="1124640"/>
              <a:ext cx="4763520" cy="2622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Image 4"/>
            <p:cNvPicPr/>
            <p:nvPr/>
          </p:nvPicPr>
          <p:blipFill>
            <a:blip r:embed="rId9"/>
            <a:stretch/>
          </p:blipFill>
          <p:spPr bwMode="auto">
            <a:xfrm>
              <a:off x="7308720" y="3748320"/>
              <a:ext cx="4763520" cy="2848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" name="CustomShape 4"/>
          <p:cNvSpPr/>
          <p:nvPr/>
        </p:nvSpPr>
        <p:spPr bwMode="auto">
          <a:xfrm>
            <a:off x="5595779" y="4345941"/>
            <a:ext cx="2315279" cy="5232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fr-FR" sz="2000" spc="-1" dirty="0">
                <a:solidFill>
                  <a:srgbClr val="FFFFFF"/>
                </a:solidFill>
                <a:latin typeface="Open Sans"/>
                <a:ea typeface="DejaVu Sans"/>
              </a:rPr>
              <a:t>Compte LinkedIn</a:t>
            </a:r>
            <a:endParaRPr lang="en-GB" sz="1600" spc="-1" dirty="0">
              <a:latin typeface="Arial"/>
            </a:endParaRPr>
          </a:p>
        </p:txBody>
      </p:sp>
      <p:pic>
        <p:nvPicPr>
          <p:cNvPr id="25" name="Picture 2" descr="LinkedIn: Recherche d'emploi – Applications sur Google Play"/>
          <p:cNvPicPr/>
          <p:nvPr/>
        </p:nvPicPr>
        <p:blipFill>
          <a:blip r:embed="rId10"/>
          <a:stretch/>
        </p:blipFill>
        <p:spPr bwMode="auto">
          <a:xfrm>
            <a:off x="7911057" y="4325560"/>
            <a:ext cx="543600" cy="543600"/>
          </a:xfrm>
          <a:prstGeom prst="rect">
            <a:avLst/>
          </a:prstGeom>
          <a:ln w="0"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5584724" y="4863414"/>
            <a:ext cx="4373816" cy="17491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defRPr/>
            </a:pPr>
            <a:r>
              <a:rPr lang="fr-FR" sz="1600" spc="-1" dirty="0">
                <a:latin typeface="Open Sans"/>
                <a:ea typeface="Open Sans"/>
                <a:cs typeface="Open Sans"/>
              </a:rPr>
              <a:t>Ce compte permet de partager les actualités de </a:t>
            </a:r>
            <a:r>
              <a:rPr lang="fr-FR" sz="1600" spc="-1" dirty="0" err="1">
                <a:latin typeface="Open Sans"/>
                <a:ea typeface="Open Sans"/>
                <a:cs typeface="Open Sans"/>
              </a:rPr>
              <a:t>Biosphera</a:t>
            </a:r>
            <a:r>
              <a:rPr lang="fr-FR" sz="1600" spc="-1" dirty="0">
                <a:latin typeface="Open Sans"/>
                <a:ea typeface="Open Sans"/>
                <a:cs typeface="Open Sans"/>
              </a:rPr>
              <a:t> et de relayer les articles, actualités, offres de formations, stages, emplois (thèses, postdocs, CDD etc.) de la communauté. </a:t>
            </a:r>
            <a:endParaRPr lang="en-GB" sz="1600" spc="-1" dirty="0">
              <a:latin typeface="Open Sans"/>
              <a:ea typeface="Open Sans"/>
              <a:cs typeface="Open Sans"/>
            </a:endParaRPr>
          </a:p>
          <a:p>
            <a:pPr>
              <a:spcBef>
                <a:spcPts val="1400"/>
              </a:spcBef>
              <a:defRPr/>
            </a:pPr>
            <a:r>
              <a:rPr lang="fr-FR" sz="1600" spc="-1" dirty="0">
                <a:latin typeface="Open Sans"/>
                <a:ea typeface="Open Sans"/>
                <a:cs typeface="Open Sans"/>
              </a:rPr>
              <a:t>N’hésitez pas à vous inscrire : </a:t>
            </a:r>
            <a:r>
              <a:rPr lang="fr-FR" sz="1600" u="sng" spc="-1" dirty="0">
                <a:latin typeface="Open Sans"/>
                <a:ea typeface="Open Sans"/>
                <a:cs typeface="Open Sans"/>
                <a:hlinkClick r:id="rId11" tooltip="file:///home/bgabrielle/Téléchargements/linkedin.com/in/graduate-school-biosphera-656910245"/>
              </a:rPr>
              <a:t>ICI</a:t>
            </a:r>
            <a:endParaRPr lang="en-GB" sz="1600" spc="-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9363598" y="1479994"/>
            <a:ext cx="2609416" cy="84619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181486" y="5610001"/>
            <a:ext cx="52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>
                <a:solidFill>
                  <a:schemeClr val="accent6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Pour toute correspondance, une seule adresse</a:t>
            </a:r>
            <a:endParaRPr/>
          </a:p>
        </p:txBody>
      </p:sp>
      <p:sp>
        <p:nvSpPr>
          <p:cNvPr id="14" name="Forme en L 13"/>
          <p:cNvSpPr/>
          <p:nvPr/>
        </p:nvSpPr>
        <p:spPr bwMode="auto">
          <a:xfrm rot="5400000">
            <a:off x="68046" y="5443615"/>
            <a:ext cx="440903" cy="442429"/>
          </a:xfrm>
          <a:prstGeom prst="corner">
            <a:avLst>
              <a:gd name="adj1" fmla="val 23240"/>
              <a:gd name="adj2" fmla="val 21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orme en L 29"/>
          <p:cNvSpPr/>
          <p:nvPr/>
        </p:nvSpPr>
        <p:spPr bwMode="auto">
          <a:xfrm rot="16199998">
            <a:off x="5056818" y="6069035"/>
            <a:ext cx="440903" cy="442429"/>
          </a:xfrm>
          <a:prstGeom prst="corner">
            <a:avLst>
              <a:gd name="adj1" fmla="val 23240"/>
              <a:gd name="adj2" fmla="val 21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PSACLAY">
    <a:dk1>
      <a:srgbClr val="63003C"/>
    </a:dk1>
    <a:lt1>
      <a:srgbClr val="FFFFFF"/>
    </a:lt1>
    <a:dk2>
      <a:srgbClr val="303E48"/>
    </a:dk2>
    <a:lt2>
      <a:srgbClr val="BDC4BC"/>
    </a:lt2>
    <a:accent1>
      <a:srgbClr val="DA5200"/>
    </a:accent1>
    <a:accent2>
      <a:srgbClr val="006996"/>
    </a:accent2>
    <a:accent3>
      <a:srgbClr val="FFFFFF"/>
    </a:accent3>
    <a:accent4>
      <a:srgbClr val="86B700"/>
    </a:accent4>
    <a:accent5>
      <a:srgbClr val="464595"/>
    </a:accent5>
    <a:accent6>
      <a:srgbClr val="80143C"/>
    </a:accent6>
    <a:hlink>
      <a:srgbClr val="63003C"/>
    </a:hlink>
    <a:folHlink>
      <a:srgbClr val="B8ACD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>pptx</_Forma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5375287F7B842B1714C41EEC5F404" ma:contentTypeVersion="4" ma:contentTypeDescription="Crée un document." ma:contentTypeScope="" ma:versionID="d1ef45c012eea0071ff951082d91b862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4e9bf36bc789e2afd72475ca03152d8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8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10" ma:displayName="Commentaires"/>
        <xsd:element name="keywords" minOccurs="0" maxOccurs="1" type="xsd:string"/>
        <xsd:element ref="dc:language" minOccurs="0" maxOccurs="1"/>
        <xsd:element name="category" minOccurs="0" maxOccurs="1" type="xsd:string" ma:index="9" ma:displayName="Type de document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D711ED-3F11-4E62-B28E-923561B2176E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CB788CDB-BB5A-4B84-B786-16F818ED9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8988EB-1B67-4511-A161-FDEEE601E6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1853</Words>
  <Application>Microsoft Office PowerPoint</Application>
  <PresentationFormat>Grand écran</PresentationFormat>
  <Paragraphs>268</Paragraphs>
  <Slides>25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40" baseType="lpstr">
      <vt:lpstr>Arial</vt:lpstr>
      <vt:lpstr>Arial Unicode MS</vt:lpstr>
      <vt:lpstr>Calibri</vt:lpstr>
      <vt:lpstr>Calibri Light</vt:lpstr>
      <vt:lpstr>Century Gothic</vt:lpstr>
      <vt:lpstr>DejaVu Sans</vt:lpstr>
      <vt:lpstr>Open Sans</vt:lpstr>
      <vt:lpstr>Symbol</vt:lpstr>
      <vt:lpstr>Tahoma</vt:lpstr>
      <vt:lpstr>Times New Roman</vt:lpstr>
      <vt:lpstr>Verdana</vt:lpstr>
      <vt:lpstr>Wingdings</vt:lpstr>
      <vt:lpstr>ヒラギノ角ゴ Pro W3</vt:lpstr>
      <vt:lpstr>1_UPSACLAY</vt:lpstr>
      <vt:lpstr>1_Office Theme</vt:lpstr>
      <vt:lpstr>   Graduate School Biosphera Journées Poursuite d’Etudes (JPE)  Mention : EEET (Économie de l'Environnement de l'Énergie et des Transports )</vt:lpstr>
      <vt:lpstr>Présentation de la Graduate School Biosphera</vt:lpstr>
      <vt:lpstr>Les 17 Graduate Schools, 1 institut, 3 domaines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Mention EEET Économie de l'Environnement de l'Énergie et des Transports   Coordinateur : Jean-Christophe BUREAU  https://www.universite-paris-saclay.fr/formation/master/economie-de-lenvironnement-de-lenergie-et-des-transports</vt:lpstr>
      <vt:lpstr>Présentation PowerPoint</vt:lpstr>
      <vt:lpstr>Présentation PowerPoint</vt:lpstr>
      <vt:lpstr>Présentation PowerPoint</vt:lpstr>
      <vt:lpstr>Le recrutement et la constitution des promotions </vt:lpstr>
      <vt:lpstr> M2 - Économie de l’énergie </vt:lpstr>
      <vt:lpstr> M2- Économie de l’environnement </vt:lpstr>
      <vt:lpstr> M2 - Modélisation prospective, Économie, Environnement, Énergie  </vt:lpstr>
      <vt:lpstr> M2 - Économie de l’alimentation durable </vt:lpstr>
      <vt:lpstr> M2 - Économie des transports et de la mobilité</vt:lpstr>
      <vt:lpstr>Présentation PowerPoint</vt:lpstr>
      <vt:lpstr>Recruteurs</vt:lpstr>
      <vt:lpstr>L’international</vt:lpstr>
      <vt:lpstr>Liens avec la recherche &amp; poursuite en thèse 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dc:description>Modèle de présentation PowerPoint au format 16/9e</dc:description>
  <cp:lastModifiedBy>Sophie Timlin</cp:lastModifiedBy>
  <cp:revision>62</cp:revision>
  <dcterms:created xsi:type="dcterms:W3CDTF">2020-02-07T10:36:28Z</dcterms:created>
  <dcterms:modified xsi:type="dcterms:W3CDTF">2024-02-16T15:01:22Z</dcterms:modified>
  <cp:category>Présentation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0x01010014A5375287F7B842B1714C41EEC5F404</vt:lpwstr>
  </property>
</Properties>
</file>