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34"/>
  </p:notesMasterIdLst>
  <p:sldIdLst>
    <p:sldId id="590" r:id="rId2"/>
    <p:sldId id="756" r:id="rId3"/>
    <p:sldId id="1016" r:id="rId4"/>
    <p:sldId id="687" r:id="rId5"/>
    <p:sldId id="292" r:id="rId6"/>
    <p:sldId id="298" r:id="rId7"/>
    <p:sldId id="274" r:id="rId8"/>
    <p:sldId id="701" r:id="rId9"/>
    <p:sldId id="256" r:id="rId10"/>
    <p:sldId id="312" r:id="rId11"/>
    <p:sldId id="321" r:id="rId12"/>
    <p:sldId id="741" r:id="rId13"/>
    <p:sldId id="691" r:id="rId14"/>
    <p:sldId id="1118" r:id="rId15"/>
    <p:sldId id="1119" r:id="rId16"/>
    <p:sldId id="810" r:id="rId17"/>
    <p:sldId id="1097" r:id="rId18"/>
    <p:sldId id="1113" r:id="rId19"/>
    <p:sldId id="1114" r:id="rId20"/>
    <p:sldId id="1116" r:id="rId21"/>
    <p:sldId id="1099" r:id="rId22"/>
    <p:sldId id="1100" r:id="rId23"/>
    <p:sldId id="1101" r:id="rId24"/>
    <p:sldId id="1065" r:id="rId25"/>
    <p:sldId id="1109" r:id="rId26"/>
    <p:sldId id="1111" r:id="rId27"/>
    <p:sldId id="1110" r:id="rId28"/>
    <p:sldId id="1112" r:id="rId29"/>
    <p:sldId id="1031" r:id="rId30"/>
    <p:sldId id="902" r:id="rId31"/>
    <p:sldId id="824" r:id="rId32"/>
    <p:sldId id="301" r:id="rId3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5200"/>
    <a:srgbClr val="63003C"/>
    <a:srgbClr val="00807A"/>
    <a:srgbClr val="EF3E2D"/>
    <a:srgbClr val="624CA0"/>
    <a:srgbClr val="000000"/>
    <a:srgbClr val="EF3C60"/>
    <a:srgbClr val="312783"/>
    <a:srgbClr val="EE4C86"/>
    <a:srgbClr val="2D23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23" autoAdjust="0"/>
    <p:restoredTop sz="96374" autoAdjust="0"/>
  </p:normalViewPr>
  <p:slideViewPr>
    <p:cSldViewPr snapToGrid="0">
      <p:cViewPr varScale="1">
        <p:scale>
          <a:sx n="110" d="100"/>
          <a:sy n="110" d="100"/>
        </p:scale>
        <p:origin x="52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6340D4-6F0B-4E26-A528-4F30C1362697}" type="datetimeFigureOut">
              <a:rPr lang="fr-FR" smtClean="0"/>
              <a:t>15/01/2024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AC16DD-6D35-4D7D-B62F-B2075B8B3E4C}" type="slidenum">
              <a:rPr lang="fr-FR" smtClean="0"/>
              <a:t>‹N°›</a:t>
            </a:fld>
            <a:endParaRPr lang="fr-FR"/>
          </a:p>
        </p:txBody>
      </p:sp>
    </p:spTree>
    <p:extLst>
      <p:ext uri="{BB962C8B-B14F-4D97-AF65-F5344CB8AC3E}">
        <p14:creationId xmlns:p14="http://schemas.microsoft.com/office/powerpoint/2010/main" val="760373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D5477D0-182A-42F5-9A8C-08B75B3622BB}" type="slidenum">
              <a:rPr lang="fr-FR" smtClean="0"/>
              <a:t>1</a:t>
            </a:fld>
            <a:endParaRPr lang="fr-FR"/>
          </a:p>
        </p:txBody>
      </p:sp>
    </p:spTree>
    <p:extLst>
      <p:ext uri="{BB962C8B-B14F-4D97-AF65-F5344CB8AC3E}">
        <p14:creationId xmlns:p14="http://schemas.microsoft.com/office/powerpoint/2010/main" val="2886572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D5477D0-182A-42F5-9A8C-08B75B3622BB}" type="slidenum">
              <a:rPr lang="fr-FR" smtClean="0"/>
              <a:t>9</a:t>
            </a:fld>
            <a:endParaRPr lang="fr-FR"/>
          </a:p>
        </p:txBody>
      </p:sp>
    </p:spTree>
    <p:extLst>
      <p:ext uri="{BB962C8B-B14F-4D97-AF65-F5344CB8AC3E}">
        <p14:creationId xmlns:p14="http://schemas.microsoft.com/office/powerpoint/2010/main" val="3823460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D5477D0-182A-42F5-9A8C-08B75B3622BB}" type="slidenum">
              <a:rPr lang="fr-FR" smtClean="0"/>
              <a:t>31</a:t>
            </a:fld>
            <a:endParaRPr lang="fr-FR"/>
          </a:p>
        </p:txBody>
      </p:sp>
    </p:spTree>
    <p:extLst>
      <p:ext uri="{BB962C8B-B14F-4D97-AF65-F5344CB8AC3E}">
        <p14:creationId xmlns:p14="http://schemas.microsoft.com/office/powerpoint/2010/main" val="1386839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82177C-8988-4B44-8366-7437064C2F0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GB"/>
          </a:p>
        </p:txBody>
      </p:sp>
      <p:sp>
        <p:nvSpPr>
          <p:cNvPr id="3" name="Sous-titre 2">
            <a:extLst>
              <a:ext uri="{FF2B5EF4-FFF2-40B4-BE49-F238E27FC236}">
                <a16:creationId xmlns:a16="http://schemas.microsoft.com/office/drawing/2014/main" id="{6A6889AD-2123-4C15-B5DA-12C543B2F2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4" name="Espace réservé de la date 3">
            <a:extLst>
              <a:ext uri="{FF2B5EF4-FFF2-40B4-BE49-F238E27FC236}">
                <a16:creationId xmlns:a16="http://schemas.microsoft.com/office/drawing/2014/main" id="{833DD6A8-7FD7-4BF9-9B60-86C63083410A}"/>
              </a:ext>
            </a:extLst>
          </p:cNvPr>
          <p:cNvSpPr>
            <a:spLocks noGrp="1"/>
          </p:cNvSpPr>
          <p:nvPr>
            <p:ph type="dt" sz="half" idx="10"/>
          </p:nvPr>
        </p:nvSpPr>
        <p:spPr/>
        <p:txBody>
          <a:bodyPr/>
          <a:lstStyle/>
          <a:p>
            <a:fld id="{31B99D66-FC9A-44A0-A48A-407EE1312034}" type="datetimeFigureOut">
              <a:rPr lang="en-GB" smtClean="0"/>
              <a:t>15/01/2024</a:t>
            </a:fld>
            <a:endParaRPr lang="en-GB"/>
          </a:p>
        </p:txBody>
      </p:sp>
      <p:sp>
        <p:nvSpPr>
          <p:cNvPr id="5" name="Espace réservé du pied de page 4">
            <a:extLst>
              <a:ext uri="{FF2B5EF4-FFF2-40B4-BE49-F238E27FC236}">
                <a16:creationId xmlns:a16="http://schemas.microsoft.com/office/drawing/2014/main" id="{2D90E7E5-0A72-49F7-841C-76D408BA6D73}"/>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07A50BFF-BC13-4F67-BB8F-AB7FE634F4DD}"/>
              </a:ext>
            </a:extLst>
          </p:cNvPr>
          <p:cNvSpPr>
            <a:spLocks noGrp="1"/>
          </p:cNvSpPr>
          <p:nvPr>
            <p:ph type="sldNum" sz="quarter" idx="12"/>
          </p:nvPr>
        </p:nvSpPr>
        <p:spPr/>
        <p:txBody>
          <a:bodyPr/>
          <a:lstStyle/>
          <a:p>
            <a:fld id="{C6352C0E-87CF-4D57-9F23-7F90DD31D104}" type="slidenum">
              <a:rPr lang="en-GB" smtClean="0"/>
              <a:t>‹N°›</a:t>
            </a:fld>
            <a:endParaRPr lang="en-GB"/>
          </a:p>
        </p:txBody>
      </p:sp>
    </p:spTree>
    <p:extLst>
      <p:ext uri="{BB962C8B-B14F-4D97-AF65-F5344CB8AC3E}">
        <p14:creationId xmlns:p14="http://schemas.microsoft.com/office/powerpoint/2010/main" val="3465798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15DFCA-F9C3-4CA4-8EEB-45B3FDAD8D73}"/>
              </a:ext>
            </a:extLst>
          </p:cNvPr>
          <p:cNvSpPr>
            <a:spLocks noGrp="1"/>
          </p:cNvSpPr>
          <p:nvPr>
            <p:ph type="title"/>
          </p:nvPr>
        </p:nvSpPr>
        <p:spPr/>
        <p:txBody>
          <a:bodyPr/>
          <a:lstStyle/>
          <a:p>
            <a:r>
              <a:rPr lang="fr-FR"/>
              <a:t>Modifiez le style du titre</a:t>
            </a:r>
            <a:endParaRPr lang="en-GB"/>
          </a:p>
        </p:txBody>
      </p:sp>
      <p:sp>
        <p:nvSpPr>
          <p:cNvPr id="3" name="Espace réservé du texte vertical 2">
            <a:extLst>
              <a:ext uri="{FF2B5EF4-FFF2-40B4-BE49-F238E27FC236}">
                <a16:creationId xmlns:a16="http://schemas.microsoft.com/office/drawing/2014/main" id="{59F42247-7464-45E2-AAD8-E69CB6C4C987}"/>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6D85BBB4-402D-4A0A-83B9-B37D1EA27699}"/>
              </a:ext>
            </a:extLst>
          </p:cNvPr>
          <p:cNvSpPr>
            <a:spLocks noGrp="1"/>
          </p:cNvSpPr>
          <p:nvPr>
            <p:ph type="dt" sz="half" idx="10"/>
          </p:nvPr>
        </p:nvSpPr>
        <p:spPr/>
        <p:txBody>
          <a:bodyPr/>
          <a:lstStyle/>
          <a:p>
            <a:fld id="{31B99D66-FC9A-44A0-A48A-407EE1312034}" type="datetimeFigureOut">
              <a:rPr lang="en-GB" smtClean="0"/>
              <a:t>15/01/2024</a:t>
            </a:fld>
            <a:endParaRPr lang="en-GB"/>
          </a:p>
        </p:txBody>
      </p:sp>
      <p:sp>
        <p:nvSpPr>
          <p:cNvPr id="5" name="Espace réservé du pied de page 4">
            <a:extLst>
              <a:ext uri="{FF2B5EF4-FFF2-40B4-BE49-F238E27FC236}">
                <a16:creationId xmlns:a16="http://schemas.microsoft.com/office/drawing/2014/main" id="{A2043B2C-AB64-4395-994C-38DC331C728C}"/>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28142C06-332B-4627-BB28-0826EE8B32CA}"/>
              </a:ext>
            </a:extLst>
          </p:cNvPr>
          <p:cNvSpPr>
            <a:spLocks noGrp="1"/>
          </p:cNvSpPr>
          <p:nvPr>
            <p:ph type="sldNum" sz="quarter" idx="12"/>
          </p:nvPr>
        </p:nvSpPr>
        <p:spPr/>
        <p:txBody>
          <a:bodyPr/>
          <a:lstStyle/>
          <a:p>
            <a:fld id="{C6352C0E-87CF-4D57-9F23-7F90DD31D104}" type="slidenum">
              <a:rPr lang="en-GB" smtClean="0"/>
              <a:t>‹N°›</a:t>
            </a:fld>
            <a:endParaRPr lang="en-GB"/>
          </a:p>
        </p:txBody>
      </p:sp>
    </p:spTree>
    <p:extLst>
      <p:ext uri="{BB962C8B-B14F-4D97-AF65-F5344CB8AC3E}">
        <p14:creationId xmlns:p14="http://schemas.microsoft.com/office/powerpoint/2010/main" val="227844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821052A-96C8-48A7-97AC-0AF87A722E71}"/>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GB"/>
          </a:p>
        </p:txBody>
      </p:sp>
      <p:sp>
        <p:nvSpPr>
          <p:cNvPr id="3" name="Espace réservé du texte vertical 2">
            <a:extLst>
              <a:ext uri="{FF2B5EF4-FFF2-40B4-BE49-F238E27FC236}">
                <a16:creationId xmlns:a16="http://schemas.microsoft.com/office/drawing/2014/main" id="{67A6A732-6371-44C1-BBD2-77B62DCA7A81}"/>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60F09CAC-E589-43EE-BB38-3DE1B1891923}"/>
              </a:ext>
            </a:extLst>
          </p:cNvPr>
          <p:cNvSpPr>
            <a:spLocks noGrp="1"/>
          </p:cNvSpPr>
          <p:nvPr>
            <p:ph type="dt" sz="half" idx="10"/>
          </p:nvPr>
        </p:nvSpPr>
        <p:spPr/>
        <p:txBody>
          <a:bodyPr/>
          <a:lstStyle/>
          <a:p>
            <a:fld id="{31B99D66-FC9A-44A0-A48A-407EE1312034}" type="datetimeFigureOut">
              <a:rPr lang="en-GB" smtClean="0"/>
              <a:t>15/01/2024</a:t>
            </a:fld>
            <a:endParaRPr lang="en-GB"/>
          </a:p>
        </p:txBody>
      </p:sp>
      <p:sp>
        <p:nvSpPr>
          <p:cNvPr id="5" name="Espace réservé du pied de page 4">
            <a:extLst>
              <a:ext uri="{FF2B5EF4-FFF2-40B4-BE49-F238E27FC236}">
                <a16:creationId xmlns:a16="http://schemas.microsoft.com/office/drawing/2014/main" id="{7D718428-823A-487D-AD35-520B41A467A6}"/>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A1FC6318-356D-41AE-A9ED-AB310C9E09E6}"/>
              </a:ext>
            </a:extLst>
          </p:cNvPr>
          <p:cNvSpPr>
            <a:spLocks noGrp="1"/>
          </p:cNvSpPr>
          <p:nvPr>
            <p:ph type="sldNum" sz="quarter" idx="12"/>
          </p:nvPr>
        </p:nvSpPr>
        <p:spPr/>
        <p:txBody>
          <a:bodyPr/>
          <a:lstStyle/>
          <a:p>
            <a:fld id="{C6352C0E-87CF-4D57-9F23-7F90DD31D104}" type="slidenum">
              <a:rPr lang="en-GB" smtClean="0"/>
              <a:t>‹N°›</a:t>
            </a:fld>
            <a:endParaRPr lang="en-GB"/>
          </a:p>
        </p:txBody>
      </p:sp>
    </p:spTree>
    <p:extLst>
      <p:ext uri="{BB962C8B-B14F-4D97-AF65-F5344CB8AC3E}">
        <p14:creationId xmlns:p14="http://schemas.microsoft.com/office/powerpoint/2010/main" val="165196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hapitre_texte">
    <p:spTree>
      <p:nvGrpSpPr>
        <p:cNvPr id="1" name=""/>
        <p:cNvGrpSpPr/>
        <p:nvPr/>
      </p:nvGrpSpPr>
      <p:grpSpPr>
        <a:xfrm>
          <a:off x="0" y="0"/>
          <a:ext cx="0" cy="0"/>
          <a:chOff x="0" y="0"/>
          <a:chExt cx="0" cy="0"/>
        </a:xfrm>
      </p:grpSpPr>
      <p:sp>
        <p:nvSpPr>
          <p:cNvPr id="2" name="Title 1"/>
          <p:cNvSpPr>
            <a:spLocks noGrp="1"/>
          </p:cNvSpPr>
          <p:nvPr>
            <p:ph type="ctrTitle"/>
          </p:nvPr>
        </p:nvSpPr>
        <p:spPr>
          <a:xfrm>
            <a:off x="362838" y="1360159"/>
            <a:ext cx="11073789" cy="3252160"/>
          </a:xfrm>
        </p:spPr>
        <p:txBody>
          <a:bodyPr anchor="b">
            <a:normAutofit/>
          </a:bodyPr>
          <a:lstStyle>
            <a:lvl1pPr algn="l">
              <a:defRPr sz="4000" b="1">
                <a:solidFill>
                  <a:schemeClr val="tx1"/>
                </a:solidFill>
              </a:defRPr>
            </a:lvl1pPr>
          </a:lstStyle>
          <a:p>
            <a:r>
              <a:rPr lang="fr-FR" dirty="0"/>
              <a:t>Modifiez le style du titre</a:t>
            </a:r>
            <a:endParaRPr lang="en-US" dirty="0"/>
          </a:p>
        </p:txBody>
      </p:sp>
      <p:pic>
        <p:nvPicPr>
          <p:cNvPr id="9" name="Image 6">
            <a:extLst>
              <a:ext uri="{FF2B5EF4-FFF2-40B4-BE49-F238E27FC236}">
                <a16:creationId xmlns:a16="http://schemas.microsoft.com/office/drawing/2014/main" id="{3F7AF8FE-BF12-AE41-8CFA-DE8FD1D5D2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5983654" y="649654"/>
            <a:ext cx="224692" cy="12192000"/>
          </a:xfrm>
          <a:prstGeom prst="rect">
            <a:avLst/>
          </a:prstGeom>
        </p:spPr>
      </p:pic>
      <p:pic>
        <p:nvPicPr>
          <p:cNvPr id="6" name="Image 7">
            <a:extLst>
              <a:ext uri="{FF2B5EF4-FFF2-40B4-BE49-F238E27FC236}">
                <a16:creationId xmlns:a16="http://schemas.microsoft.com/office/drawing/2014/main" id="{BBA528A6-1823-4A4A-A83E-FDC5D9C681C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10444" y="5996354"/>
            <a:ext cx="1705713" cy="598632"/>
          </a:xfrm>
          <a:prstGeom prst="rect">
            <a:avLst/>
          </a:prstGeom>
        </p:spPr>
      </p:pic>
    </p:spTree>
    <p:extLst>
      <p:ext uri="{BB962C8B-B14F-4D97-AF65-F5344CB8AC3E}">
        <p14:creationId xmlns:p14="http://schemas.microsoft.com/office/powerpoint/2010/main" val="1240679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u+image">
    <p:spTree>
      <p:nvGrpSpPr>
        <p:cNvPr id="1" name=""/>
        <p:cNvGrpSpPr/>
        <p:nvPr/>
      </p:nvGrpSpPr>
      <p:grpSpPr>
        <a:xfrm>
          <a:off x="0" y="0"/>
          <a:ext cx="0" cy="0"/>
          <a:chOff x="0" y="0"/>
          <a:chExt cx="0" cy="0"/>
        </a:xfrm>
      </p:grpSpPr>
      <p:sp>
        <p:nvSpPr>
          <p:cNvPr id="14" name="Titre 1"/>
          <p:cNvSpPr>
            <a:spLocks noGrp="1"/>
          </p:cNvSpPr>
          <p:nvPr>
            <p:ph type="title"/>
          </p:nvPr>
        </p:nvSpPr>
        <p:spPr>
          <a:xfrm>
            <a:off x="623392" y="274638"/>
            <a:ext cx="10177131" cy="562074"/>
          </a:xfrm>
          <a:noFill/>
        </p:spPr>
        <p:txBody>
          <a:bodyPr>
            <a:normAutofit/>
          </a:bodyPr>
          <a:lstStyle>
            <a:lvl1pPr>
              <a:defRPr lang="fr-FR" sz="3400" dirty="0">
                <a:solidFill>
                  <a:schemeClr val="tx2"/>
                </a:solidFill>
              </a:defRPr>
            </a:lvl1pPr>
          </a:lstStyle>
          <a:p>
            <a:r>
              <a:rPr lang="fr-FR" dirty="0"/>
              <a:t>Modifiez le style du titre</a:t>
            </a:r>
          </a:p>
        </p:txBody>
      </p:sp>
      <p:sp>
        <p:nvSpPr>
          <p:cNvPr id="19" name="Espace réservé du contenu 2"/>
          <p:cNvSpPr>
            <a:spLocks noGrp="1"/>
          </p:cNvSpPr>
          <p:nvPr>
            <p:ph idx="1"/>
          </p:nvPr>
        </p:nvSpPr>
        <p:spPr>
          <a:xfrm>
            <a:off x="623393" y="1556793"/>
            <a:ext cx="5472608" cy="4406462"/>
          </a:xfrm>
          <a:solidFill>
            <a:schemeClr val="accent3"/>
          </a:solidFill>
        </p:spPr>
        <p:txBody>
          <a:bodyPr>
            <a:normAutofit/>
          </a:bodyPr>
          <a:lstStyle>
            <a:lvl1pPr>
              <a:defRPr sz="2800"/>
            </a:lvl1pPr>
            <a:lvl2pPr>
              <a:defRPr sz="2400"/>
            </a:lvl2pPr>
            <a:lvl3pPr marL="1143000" indent="-228600">
              <a:buFont typeface="Arial" panose="020B0604020202020204" pitchFamily="34" charset="0"/>
              <a:buChar char="•"/>
              <a:defRPr sz="2000"/>
            </a:lvl3pPr>
            <a:lvl4pPr>
              <a:defRPr sz="1800"/>
            </a:lvl4pPr>
            <a:lvl5pPr>
              <a:defRPr sz="1800"/>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Picture Placeholder 5">
            <a:extLst>
              <a:ext uri="{FF2B5EF4-FFF2-40B4-BE49-F238E27FC236}">
                <a16:creationId xmlns:a16="http://schemas.microsoft.com/office/drawing/2014/main" id="{BFDE980C-7B70-AF40-9C52-BF3DA44CAF30}"/>
              </a:ext>
            </a:extLst>
          </p:cNvPr>
          <p:cNvSpPr>
            <a:spLocks noGrp="1"/>
          </p:cNvSpPr>
          <p:nvPr>
            <p:ph type="pic" sz="quarter" idx="10"/>
          </p:nvPr>
        </p:nvSpPr>
        <p:spPr>
          <a:xfrm>
            <a:off x="6453811" y="1563081"/>
            <a:ext cx="5114797" cy="4400398"/>
          </a:xfrm>
        </p:spPr>
        <p:txBody>
          <a:bodyPr/>
          <a:lstStyle/>
          <a:p>
            <a:endParaRPr lang="en-US" dirty="0"/>
          </a:p>
        </p:txBody>
      </p:sp>
    </p:spTree>
    <p:extLst>
      <p:ext uri="{BB962C8B-B14F-4D97-AF65-F5344CB8AC3E}">
        <p14:creationId xmlns:p14="http://schemas.microsoft.com/office/powerpoint/2010/main" val="1592697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u">
    <p:spTree>
      <p:nvGrpSpPr>
        <p:cNvPr id="1" name=""/>
        <p:cNvGrpSpPr/>
        <p:nvPr/>
      </p:nvGrpSpPr>
      <p:grpSpPr>
        <a:xfrm>
          <a:off x="0" y="0"/>
          <a:ext cx="0" cy="0"/>
          <a:chOff x="0" y="0"/>
          <a:chExt cx="0" cy="0"/>
        </a:xfrm>
      </p:grpSpPr>
      <p:sp>
        <p:nvSpPr>
          <p:cNvPr id="14" name="Titre 1"/>
          <p:cNvSpPr>
            <a:spLocks noGrp="1"/>
          </p:cNvSpPr>
          <p:nvPr>
            <p:ph type="title"/>
          </p:nvPr>
        </p:nvSpPr>
        <p:spPr>
          <a:xfrm>
            <a:off x="623392" y="274638"/>
            <a:ext cx="10177131" cy="562074"/>
          </a:xfrm>
          <a:noFill/>
        </p:spPr>
        <p:txBody>
          <a:bodyPr>
            <a:normAutofit/>
          </a:bodyPr>
          <a:lstStyle>
            <a:lvl1pPr>
              <a:defRPr lang="fr-FR" sz="3400" dirty="0">
                <a:solidFill>
                  <a:schemeClr val="tx2"/>
                </a:solidFill>
              </a:defRPr>
            </a:lvl1pPr>
          </a:lstStyle>
          <a:p>
            <a:r>
              <a:rPr lang="fr-FR" dirty="0"/>
              <a:t>Modifiez le style du titre</a:t>
            </a:r>
          </a:p>
        </p:txBody>
      </p:sp>
      <p:sp>
        <p:nvSpPr>
          <p:cNvPr id="19" name="Espace réservé du contenu 2"/>
          <p:cNvSpPr>
            <a:spLocks noGrp="1"/>
          </p:cNvSpPr>
          <p:nvPr>
            <p:ph idx="1"/>
          </p:nvPr>
        </p:nvSpPr>
        <p:spPr>
          <a:xfrm>
            <a:off x="623393" y="1556793"/>
            <a:ext cx="10177132" cy="4366930"/>
          </a:xfrm>
          <a:solidFill>
            <a:schemeClr val="accent3"/>
          </a:solidFill>
        </p:spPr>
        <p:txBody>
          <a:bodyPr>
            <a:normAutofit/>
          </a:bodyPr>
          <a:lstStyle>
            <a:lvl1pPr>
              <a:defRPr sz="2800"/>
            </a:lvl1pPr>
            <a:lvl2pPr>
              <a:defRPr sz="2400"/>
            </a:lvl2pPr>
            <a:lvl3pPr marL="1143000" indent="-228600">
              <a:buFont typeface="Arial" panose="020B0604020202020204" pitchFamily="34" charset="0"/>
              <a:buChar char="•"/>
              <a:defRPr sz="2000"/>
            </a:lvl3pPr>
            <a:lvl4pPr>
              <a:defRPr sz="1800"/>
            </a:lvl4pPr>
            <a:lvl5pPr>
              <a:defRPr sz="1800"/>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658595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hapitre_image">
    <p:spTree>
      <p:nvGrpSpPr>
        <p:cNvPr id="1" name=""/>
        <p:cNvGrpSpPr/>
        <p:nvPr/>
      </p:nvGrpSpPr>
      <p:grpSpPr>
        <a:xfrm>
          <a:off x="0" y="0"/>
          <a:ext cx="0" cy="0"/>
          <a:chOff x="0" y="0"/>
          <a:chExt cx="0" cy="0"/>
        </a:xfrm>
      </p:grpSpPr>
      <p:sp>
        <p:nvSpPr>
          <p:cNvPr id="2" name="Title 1"/>
          <p:cNvSpPr>
            <a:spLocks noGrp="1"/>
          </p:cNvSpPr>
          <p:nvPr>
            <p:ph type="ctrTitle"/>
          </p:nvPr>
        </p:nvSpPr>
        <p:spPr>
          <a:xfrm>
            <a:off x="7023651" y="1360159"/>
            <a:ext cx="4412975" cy="3252160"/>
          </a:xfrm>
        </p:spPr>
        <p:txBody>
          <a:bodyPr anchor="b">
            <a:normAutofit/>
          </a:bodyPr>
          <a:lstStyle>
            <a:lvl1pPr algn="l">
              <a:defRPr sz="4000" b="1">
                <a:solidFill>
                  <a:schemeClr val="tx1"/>
                </a:solidFill>
              </a:defRPr>
            </a:lvl1pPr>
          </a:lstStyle>
          <a:p>
            <a:r>
              <a:rPr lang="fr-FR" dirty="0"/>
              <a:t>Modifiez le style du titre</a:t>
            </a:r>
            <a:endParaRPr lang="en-US" dirty="0"/>
          </a:p>
        </p:txBody>
      </p:sp>
      <p:pic>
        <p:nvPicPr>
          <p:cNvPr id="9" name="Image 6">
            <a:extLst>
              <a:ext uri="{FF2B5EF4-FFF2-40B4-BE49-F238E27FC236}">
                <a16:creationId xmlns:a16="http://schemas.microsoft.com/office/drawing/2014/main" id="{3F7AF8FE-BF12-AE41-8CFA-DE8FD1D5D2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5983654" y="649654"/>
            <a:ext cx="224692" cy="12192000"/>
          </a:xfrm>
          <a:prstGeom prst="rect">
            <a:avLst/>
          </a:prstGeom>
        </p:spPr>
      </p:pic>
      <p:pic>
        <p:nvPicPr>
          <p:cNvPr id="4" name="Image 7">
            <a:extLst>
              <a:ext uri="{FF2B5EF4-FFF2-40B4-BE49-F238E27FC236}">
                <a16:creationId xmlns:a16="http://schemas.microsoft.com/office/drawing/2014/main" id="{85248A40-54A1-BF4F-9ABE-485D735883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10444" y="6141906"/>
            <a:ext cx="1705713" cy="453080"/>
          </a:xfrm>
          <a:prstGeom prst="rect">
            <a:avLst/>
          </a:prstGeom>
        </p:spPr>
      </p:pic>
      <p:sp>
        <p:nvSpPr>
          <p:cNvPr id="6" name="Picture Placeholder 5">
            <a:extLst>
              <a:ext uri="{FF2B5EF4-FFF2-40B4-BE49-F238E27FC236}">
                <a16:creationId xmlns:a16="http://schemas.microsoft.com/office/drawing/2014/main" id="{651E25D8-6A00-F044-8E2A-6518EFC40F20}"/>
              </a:ext>
            </a:extLst>
          </p:cNvPr>
          <p:cNvSpPr>
            <a:spLocks noGrp="1"/>
          </p:cNvSpPr>
          <p:nvPr>
            <p:ph type="pic" sz="quarter" idx="10"/>
          </p:nvPr>
        </p:nvSpPr>
        <p:spPr>
          <a:xfrm>
            <a:off x="1" y="1"/>
            <a:ext cx="6745817" cy="6632575"/>
          </a:xfrm>
        </p:spPr>
        <p:txBody>
          <a:bodyPr/>
          <a:lstStyle/>
          <a:p>
            <a:endParaRPr lang="en-US"/>
          </a:p>
        </p:txBody>
      </p:sp>
    </p:spTree>
    <p:extLst>
      <p:ext uri="{BB962C8B-B14F-4D97-AF65-F5344CB8AC3E}">
        <p14:creationId xmlns:p14="http://schemas.microsoft.com/office/powerpoint/2010/main" val="2394753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2676C3-4205-4E3B-85BE-C872093324A5}"/>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B898541C-A1AD-4C19-B0CF-ECE1A9C25B8D}"/>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F5B169EB-4E9B-4FDD-998C-7D05E6A9DD0D}"/>
              </a:ext>
            </a:extLst>
          </p:cNvPr>
          <p:cNvSpPr>
            <a:spLocks noGrp="1"/>
          </p:cNvSpPr>
          <p:nvPr>
            <p:ph type="dt" sz="half" idx="10"/>
          </p:nvPr>
        </p:nvSpPr>
        <p:spPr/>
        <p:txBody>
          <a:bodyPr/>
          <a:lstStyle/>
          <a:p>
            <a:fld id="{31B99D66-FC9A-44A0-A48A-407EE1312034}" type="datetimeFigureOut">
              <a:rPr lang="en-GB" smtClean="0"/>
              <a:t>15/01/2024</a:t>
            </a:fld>
            <a:endParaRPr lang="en-GB"/>
          </a:p>
        </p:txBody>
      </p:sp>
      <p:sp>
        <p:nvSpPr>
          <p:cNvPr id="5" name="Espace réservé du pied de page 4">
            <a:extLst>
              <a:ext uri="{FF2B5EF4-FFF2-40B4-BE49-F238E27FC236}">
                <a16:creationId xmlns:a16="http://schemas.microsoft.com/office/drawing/2014/main" id="{59427914-CEDC-48EC-BC3C-CC10CA023E87}"/>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310881B6-E666-4A20-AA92-32F1AEE25EBA}"/>
              </a:ext>
            </a:extLst>
          </p:cNvPr>
          <p:cNvSpPr>
            <a:spLocks noGrp="1"/>
          </p:cNvSpPr>
          <p:nvPr>
            <p:ph type="sldNum" sz="quarter" idx="12"/>
          </p:nvPr>
        </p:nvSpPr>
        <p:spPr/>
        <p:txBody>
          <a:bodyPr/>
          <a:lstStyle/>
          <a:p>
            <a:fld id="{C6352C0E-87CF-4D57-9F23-7F90DD31D104}" type="slidenum">
              <a:rPr lang="en-GB" smtClean="0"/>
              <a:t>‹N°›</a:t>
            </a:fld>
            <a:endParaRPr lang="en-GB"/>
          </a:p>
        </p:txBody>
      </p:sp>
    </p:spTree>
    <p:extLst>
      <p:ext uri="{BB962C8B-B14F-4D97-AF65-F5344CB8AC3E}">
        <p14:creationId xmlns:p14="http://schemas.microsoft.com/office/powerpoint/2010/main" val="1118894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AB5E04-698B-4484-88FE-342371A24C8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GB"/>
          </a:p>
        </p:txBody>
      </p:sp>
      <p:sp>
        <p:nvSpPr>
          <p:cNvPr id="3" name="Espace réservé du texte 2">
            <a:extLst>
              <a:ext uri="{FF2B5EF4-FFF2-40B4-BE49-F238E27FC236}">
                <a16:creationId xmlns:a16="http://schemas.microsoft.com/office/drawing/2014/main" id="{93740F1E-4E01-43E1-A04B-D0D99E8A59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C4D980AE-8B4C-4F1F-8F25-12CA990E963C}"/>
              </a:ext>
            </a:extLst>
          </p:cNvPr>
          <p:cNvSpPr>
            <a:spLocks noGrp="1"/>
          </p:cNvSpPr>
          <p:nvPr>
            <p:ph type="dt" sz="half" idx="10"/>
          </p:nvPr>
        </p:nvSpPr>
        <p:spPr/>
        <p:txBody>
          <a:bodyPr/>
          <a:lstStyle/>
          <a:p>
            <a:fld id="{31B99D66-FC9A-44A0-A48A-407EE1312034}" type="datetimeFigureOut">
              <a:rPr lang="en-GB" smtClean="0"/>
              <a:t>15/01/2024</a:t>
            </a:fld>
            <a:endParaRPr lang="en-GB"/>
          </a:p>
        </p:txBody>
      </p:sp>
      <p:sp>
        <p:nvSpPr>
          <p:cNvPr id="5" name="Espace réservé du pied de page 4">
            <a:extLst>
              <a:ext uri="{FF2B5EF4-FFF2-40B4-BE49-F238E27FC236}">
                <a16:creationId xmlns:a16="http://schemas.microsoft.com/office/drawing/2014/main" id="{650FAC6D-7F26-44A3-A9C4-6541E9DD479F}"/>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A677E34D-3849-4A3E-B920-C1203C94F560}"/>
              </a:ext>
            </a:extLst>
          </p:cNvPr>
          <p:cNvSpPr>
            <a:spLocks noGrp="1"/>
          </p:cNvSpPr>
          <p:nvPr>
            <p:ph type="sldNum" sz="quarter" idx="12"/>
          </p:nvPr>
        </p:nvSpPr>
        <p:spPr/>
        <p:txBody>
          <a:bodyPr/>
          <a:lstStyle/>
          <a:p>
            <a:fld id="{C6352C0E-87CF-4D57-9F23-7F90DD31D104}" type="slidenum">
              <a:rPr lang="en-GB" smtClean="0"/>
              <a:t>‹N°›</a:t>
            </a:fld>
            <a:endParaRPr lang="en-GB"/>
          </a:p>
        </p:txBody>
      </p:sp>
    </p:spTree>
    <p:extLst>
      <p:ext uri="{BB962C8B-B14F-4D97-AF65-F5344CB8AC3E}">
        <p14:creationId xmlns:p14="http://schemas.microsoft.com/office/powerpoint/2010/main" val="1820641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842552-60FA-48FE-A79F-965504BFEEA5}"/>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72494F8A-26AD-49BE-A193-23159B8F863B}"/>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contenu 3">
            <a:extLst>
              <a:ext uri="{FF2B5EF4-FFF2-40B4-BE49-F238E27FC236}">
                <a16:creationId xmlns:a16="http://schemas.microsoft.com/office/drawing/2014/main" id="{7FCA529D-7D39-464F-8A1C-AB80B4A36177}"/>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e la date 4">
            <a:extLst>
              <a:ext uri="{FF2B5EF4-FFF2-40B4-BE49-F238E27FC236}">
                <a16:creationId xmlns:a16="http://schemas.microsoft.com/office/drawing/2014/main" id="{DBD42E76-E8FF-4CAB-87C7-7661CA3BE417}"/>
              </a:ext>
            </a:extLst>
          </p:cNvPr>
          <p:cNvSpPr>
            <a:spLocks noGrp="1"/>
          </p:cNvSpPr>
          <p:nvPr>
            <p:ph type="dt" sz="half" idx="10"/>
          </p:nvPr>
        </p:nvSpPr>
        <p:spPr/>
        <p:txBody>
          <a:bodyPr/>
          <a:lstStyle/>
          <a:p>
            <a:fld id="{31B99D66-FC9A-44A0-A48A-407EE1312034}" type="datetimeFigureOut">
              <a:rPr lang="en-GB" smtClean="0"/>
              <a:t>15/01/2024</a:t>
            </a:fld>
            <a:endParaRPr lang="en-GB"/>
          </a:p>
        </p:txBody>
      </p:sp>
      <p:sp>
        <p:nvSpPr>
          <p:cNvPr id="6" name="Espace réservé du pied de page 5">
            <a:extLst>
              <a:ext uri="{FF2B5EF4-FFF2-40B4-BE49-F238E27FC236}">
                <a16:creationId xmlns:a16="http://schemas.microsoft.com/office/drawing/2014/main" id="{0C9CA865-DFDF-44D9-8207-731100AD9376}"/>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4991D7C1-70A7-4141-AF15-A325A1BF7F74}"/>
              </a:ext>
            </a:extLst>
          </p:cNvPr>
          <p:cNvSpPr>
            <a:spLocks noGrp="1"/>
          </p:cNvSpPr>
          <p:nvPr>
            <p:ph type="sldNum" sz="quarter" idx="12"/>
          </p:nvPr>
        </p:nvSpPr>
        <p:spPr/>
        <p:txBody>
          <a:bodyPr/>
          <a:lstStyle/>
          <a:p>
            <a:fld id="{C6352C0E-87CF-4D57-9F23-7F90DD31D104}" type="slidenum">
              <a:rPr lang="en-GB" smtClean="0"/>
              <a:t>‹N°›</a:t>
            </a:fld>
            <a:endParaRPr lang="en-GB"/>
          </a:p>
        </p:txBody>
      </p:sp>
    </p:spTree>
    <p:extLst>
      <p:ext uri="{BB962C8B-B14F-4D97-AF65-F5344CB8AC3E}">
        <p14:creationId xmlns:p14="http://schemas.microsoft.com/office/powerpoint/2010/main" val="1160695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1DCDDC-135E-418E-ABF5-54A073B69499}"/>
              </a:ext>
            </a:extLst>
          </p:cNvPr>
          <p:cNvSpPr>
            <a:spLocks noGrp="1"/>
          </p:cNvSpPr>
          <p:nvPr>
            <p:ph type="title"/>
          </p:nvPr>
        </p:nvSpPr>
        <p:spPr>
          <a:xfrm>
            <a:off x="839788" y="365125"/>
            <a:ext cx="10515600" cy="1325563"/>
          </a:xfrm>
        </p:spPr>
        <p:txBody>
          <a:bodyPr/>
          <a:lstStyle/>
          <a:p>
            <a:r>
              <a:rPr lang="fr-FR"/>
              <a:t>Modifiez le style du titre</a:t>
            </a:r>
            <a:endParaRPr lang="en-GB"/>
          </a:p>
        </p:txBody>
      </p:sp>
      <p:sp>
        <p:nvSpPr>
          <p:cNvPr id="3" name="Espace réservé du texte 2">
            <a:extLst>
              <a:ext uri="{FF2B5EF4-FFF2-40B4-BE49-F238E27FC236}">
                <a16:creationId xmlns:a16="http://schemas.microsoft.com/office/drawing/2014/main" id="{79AC419C-E897-4F03-8C81-5AF57A8CDE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563E4353-CD7F-4196-A9A6-2CCD54551F8B}"/>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texte 4">
            <a:extLst>
              <a:ext uri="{FF2B5EF4-FFF2-40B4-BE49-F238E27FC236}">
                <a16:creationId xmlns:a16="http://schemas.microsoft.com/office/drawing/2014/main" id="{84716A4D-A247-4560-99AD-8B8CEB1581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23CA37A4-73DF-4792-91A3-3B64A84E925F}"/>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Espace réservé de la date 6">
            <a:extLst>
              <a:ext uri="{FF2B5EF4-FFF2-40B4-BE49-F238E27FC236}">
                <a16:creationId xmlns:a16="http://schemas.microsoft.com/office/drawing/2014/main" id="{B91A4776-A6BD-40C5-A9DC-B5EE12CFAC2B}"/>
              </a:ext>
            </a:extLst>
          </p:cNvPr>
          <p:cNvSpPr>
            <a:spLocks noGrp="1"/>
          </p:cNvSpPr>
          <p:nvPr>
            <p:ph type="dt" sz="half" idx="10"/>
          </p:nvPr>
        </p:nvSpPr>
        <p:spPr/>
        <p:txBody>
          <a:bodyPr/>
          <a:lstStyle/>
          <a:p>
            <a:fld id="{31B99D66-FC9A-44A0-A48A-407EE1312034}" type="datetimeFigureOut">
              <a:rPr lang="en-GB" smtClean="0"/>
              <a:t>15/01/2024</a:t>
            </a:fld>
            <a:endParaRPr lang="en-GB"/>
          </a:p>
        </p:txBody>
      </p:sp>
      <p:sp>
        <p:nvSpPr>
          <p:cNvPr id="8" name="Espace réservé du pied de page 7">
            <a:extLst>
              <a:ext uri="{FF2B5EF4-FFF2-40B4-BE49-F238E27FC236}">
                <a16:creationId xmlns:a16="http://schemas.microsoft.com/office/drawing/2014/main" id="{ADE24ED5-5DA6-4C10-94BE-67F294F95247}"/>
              </a:ext>
            </a:extLst>
          </p:cNvPr>
          <p:cNvSpPr>
            <a:spLocks noGrp="1"/>
          </p:cNvSpPr>
          <p:nvPr>
            <p:ph type="ftr" sz="quarter" idx="11"/>
          </p:nvPr>
        </p:nvSpPr>
        <p:spPr/>
        <p:txBody>
          <a:bodyPr/>
          <a:lstStyle/>
          <a:p>
            <a:endParaRPr lang="en-GB"/>
          </a:p>
        </p:txBody>
      </p:sp>
      <p:sp>
        <p:nvSpPr>
          <p:cNvPr id="9" name="Espace réservé du numéro de diapositive 8">
            <a:extLst>
              <a:ext uri="{FF2B5EF4-FFF2-40B4-BE49-F238E27FC236}">
                <a16:creationId xmlns:a16="http://schemas.microsoft.com/office/drawing/2014/main" id="{7E3DF354-28F0-4192-AF57-7E19F5D27FCB}"/>
              </a:ext>
            </a:extLst>
          </p:cNvPr>
          <p:cNvSpPr>
            <a:spLocks noGrp="1"/>
          </p:cNvSpPr>
          <p:nvPr>
            <p:ph type="sldNum" sz="quarter" idx="12"/>
          </p:nvPr>
        </p:nvSpPr>
        <p:spPr/>
        <p:txBody>
          <a:bodyPr/>
          <a:lstStyle/>
          <a:p>
            <a:fld id="{C6352C0E-87CF-4D57-9F23-7F90DD31D104}" type="slidenum">
              <a:rPr lang="en-GB" smtClean="0"/>
              <a:t>‹N°›</a:t>
            </a:fld>
            <a:endParaRPr lang="en-GB"/>
          </a:p>
        </p:txBody>
      </p:sp>
    </p:spTree>
    <p:extLst>
      <p:ext uri="{BB962C8B-B14F-4D97-AF65-F5344CB8AC3E}">
        <p14:creationId xmlns:p14="http://schemas.microsoft.com/office/powerpoint/2010/main" val="3653668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A49D7A-6CF7-4586-847D-7C7351F0ACBF}"/>
              </a:ext>
            </a:extLst>
          </p:cNvPr>
          <p:cNvSpPr>
            <a:spLocks noGrp="1"/>
          </p:cNvSpPr>
          <p:nvPr>
            <p:ph type="title"/>
          </p:nvPr>
        </p:nvSpPr>
        <p:spPr/>
        <p:txBody>
          <a:bodyPr/>
          <a:lstStyle/>
          <a:p>
            <a:r>
              <a:rPr lang="fr-FR"/>
              <a:t>Modifiez le style du titre</a:t>
            </a:r>
            <a:endParaRPr lang="en-GB"/>
          </a:p>
        </p:txBody>
      </p:sp>
      <p:sp>
        <p:nvSpPr>
          <p:cNvPr id="3" name="Espace réservé de la date 2">
            <a:extLst>
              <a:ext uri="{FF2B5EF4-FFF2-40B4-BE49-F238E27FC236}">
                <a16:creationId xmlns:a16="http://schemas.microsoft.com/office/drawing/2014/main" id="{5B755174-16BE-42B8-8671-650AB7CC7B3D}"/>
              </a:ext>
            </a:extLst>
          </p:cNvPr>
          <p:cNvSpPr>
            <a:spLocks noGrp="1"/>
          </p:cNvSpPr>
          <p:nvPr>
            <p:ph type="dt" sz="half" idx="10"/>
          </p:nvPr>
        </p:nvSpPr>
        <p:spPr/>
        <p:txBody>
          <a:bodyPr/>
          <a:lstStyle/>
          <a:p>
            <a:fld id="{31B99D66-FC9A-44A0-A48A-407EE1312034}" type="datetimeFigureOut">
              <a:rPr lang="en-GB" smtClean="0"/>
              <a:t>15/01/2024</a:t>
            </a:fld>
            <a:endParaRPr lang="en-GB"/>
          </a:p>
        </p:txBody>
      </p:sp>
      <p:sp>
        <p:nvSpPr>
          <p:cNvPr id="4" name="Espace réservé du pied de page 3">
            <a:extLst>
              <a:ext uri="{FF2B5EF4-FFF2-40B4-BE49-F238E27FC236}">
                <a16:creationId xmlns:a16="http://schemas.microsoft.com/office/drawing/2014/main" id="{A1BBEEA7-EBFA-45B2-B09A-64451B84D287}"/>
              </a:ext>
            </a:extLst>
          </p:cNvPr>
          <p:cNvSpPr>
            <a:spLocks noGrp="1"/>
          </p:cNvSpPr>
          <p:nvPr>
            <p:ph type="ftr" sz="quarter" idx="11"/>
          </p:nvPr>
        </p:nvSpPr>
        <p:spPr/>
        <p:txBody>
          <a:bodyPr/>
          <a:lstStyle/>
          <a:p>
            <a:endParaRPr lang="en-GB"/>
          </a:p>
        </p:txBody>
      </p:sp>
      <p:sp>
        <p:nvSpPr>
          <p:cNvPr id="5" name="Espace réservé du numéro de diapositive 4">
            <a:extLst>
              <a:ext uri="{FF2B5EF4-FFF2-40B4-BE49-F238E27FC236}">
                <a16:creationId xmlns:a16="http://schemas.microsoft.com/office/drawing/2014/main" id="{B7CE72FF-FDC6-4A10-ACEF-EA41FB15E1DA}"/>
              </a:ext>
            </a:extLst>
          </p:cNvPr>
          <p:cNvSpPr>
            <a:spLocks noGrp="1"/>
          </p:cNvSpPr>
          <p:nvPr>
            <p:ph type="sldNum" sz="quarter" idx="12"/>
          </p:nvPr>
        </p:nvSpPr>
        <p:spPr/>
        <p:txBody>
          <a:bodyPr/>
          <a:lstStyle/>
          <a:p>
            <a:fld id="{C6352C0E-87CF-4D57-9F23-7F90DD31D104}" type="slidenum">
              <a:rPr lang="en-GB" smtClean="0"/>
              <a:t>‹N°›</a:t>
            </a:fld>
            <a:endParaRPr lang="en-GB"/>
          </a:p>
        </p:txBody>
      </p:sp>
    </p:spTree>
    <p:extLst>
      <p:ext uri="{BB962C8B-B14F-4D97-AF65-F5344CB8AC3E}">
        <p14:creationId xmlns:p14="http://schemas.microsoft.com/office/powerpoint/2010/main" val="3067644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85B965A-679E-445F-89B3-E46F50CAAC59}"/>
              </a:ext>
            </a:extLst>
          </p:cNvPr>
          <p:cNvSpPr>
            <a:spLocks noGrp="1"/>
          </p:cNvSpPr>
          <p:nvPr>
            <p:ph type="dt" sz="half" idx="10"/>
          </p:nvPr>
        </p:nvSpPr>
        <p:spPr/>
        <p:txBody>
          <a:bodyPr/>
          <a:lstStyle/>
          <a:p>
            <a:fld id="{31B99D66-FC9A-44A0-A48A-407EE1312034}" type="datetimeFigureOut">
              <a:rPr lang="en-GB" smtClean="0"/>
              <a:t>15/01/2024</a:t>
            </a:fld>
            <a:endParaRPr lang="en-GB"/>
          </a:p>
        </p:txBody>
      </p:sp>
      <p:sp>
        <p:nvSpPr>
          <p:cNvPr id="3" name="Espace réservé du pied de page 2">
            <a:extLst>
              <a:ext uri="{FF2B5EF4-FFF2-40B4-BE49-F238E27FC236}">
                <a16:creationId xmlns:a16="http://schemas.microsoft.com/office/drawing/2014/main" id="{59951C22-3C5D-41FA-9EF1-9234EE454819}"/>
              </a:ext>
            </a:extLst>
          </p:cNvPr>
          <p:cNvSpPr>
            <a:spLocks noGrp="1"/>
          </p:cNvSpPr>
          <p:nvPr>
            <p:ph type="ftr" sz="quarter" idx="11"/>
          </p:nvPr>
        </p:nvSpPr>
        <p:spPr/>
        <p:txBody>
          <a:bodyPr/>
          <a:lstStyle/>
          <a:p>
            <a:endParaRPr lang="en-GB"/>
          </a:p>
        </p:txBody>
      </p:sp>
      <p:sp>
        <p:nvSpPr>
          <p:cNvPr id="4" name="Espace réservé du numéro de diapositive 3">
            <a:extLst>
              <a:ext uri="{FF2B5EF4-FFF2-40B4-BE49-F238E27FC236}">
                <a16:creationId xmlns:a16="http://schemas.microsoft.com/office/drawing/2014/main" id="{7504009A-ABEC-4A7E-8509-87E22C43B133}"/>
              </a:ext>
            </a:extLst>
          </p:cNvPr>
          <p:cNvSpPr>
            <a:spLocks noGrp="1"/>
          </p:cNvSpPr>
          <p:nvPr>
            <p:ph type="sldNum" sz="quarter" idx="12"/>
          </p:nvPr>
        </p:nvSpPr>
        <p:spPr/>
        <p:txBody>
          <a:bodyPr/>
          <a:lstStyle/>
          <a:p>
            <a:fld id="{C6352C0E-87CF-4D57-9F23-7F90DD31D104}" type="slidenum">
              <a:rPr lang="en-GB" smtClean="0"/>
              <a:t>‹N°›</a:t>
            </a:fld>
            <a:endParaRPr lang="en-GB"/>
          </a:p>
        </p:txBody>
      </p:sp>
      <p:grpSp>
        <p:nvGrpSpPr>
          <p:cNvPr id="5" name="Groupe 4">
            <a:extLst>
              <a:ext uri="{FF2B5EF4-FFF2-40B4-BE49-F238E27FC236}">
                <a16:creationId xmlns:a16="http://schemas.microsoft.com/office/drawing/2014/main" id="{CA21E0A7-81ED-4EA2-9FEC-A3585D4FA812}"/>
              </a:ext>
            </a:extLst>
          </p:cNvPr>
          <p:cNvGrpSpPr/>
          <p:nvPr userDrawn="1"/>
        </p:nvGrpSpPr>
        <p:grpSpPr>
          <a:xfrm>
            <a:off x="8990891" y="470571"/>
            <a:ext cx="2739200" cy="432001"/>
            <a:chOff x="1274437" y="2331128"/>
            <a:chExt cx="9130667" cy="1440004"/>
          </a:xfrm>
        </p:grpSpPr>
        <p:sp>
          <p:nvSpPr>
            <p:cNvPr id="6" name="Rectangle 5">
              <a:extLst>
                <a:ext uri="{FF2B5EF4-FFF2-40B4-BE49-F238E27FC236}">
                  <a16:creationId xmlns:a16="http://schemas.microsoft.com/office/drawing/2014/main" id="{D275120A-9403-45B6-99C3-3E9DF2D66D9C}"/>
                </a:ext>
              </a:extLst>
            </p:cNvPr>
            <p:cNvSpPr/>
            <p:nvPr/>
          </p:nvSpPr>
          <p:spPr>
            <a:xfrm>
              <a:off x="1274437" y="2331132"/>
              <a:ext cx="1440000" cy="1440000"/>
            </a:xfrm>
            <a:prstGeom prst="rect">
              <a:avLst/>
            </a:prstGeom>
            <a:solidFill>
              <a:srgbClr val="624CA0"/>
            </a:solidFill>
            <a:ln>
              <a:solidFill>
                <a:srgbClr val="624C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EAEAEA"/>
                </a:solidFill>
              </a:endParaRPr>
            </a:p>
          </p:txBody>
        </p:sp>
        <p:sp>
          <p:nvSpPr>
            <p:cNvPr id="7" name="Rectangle 6">
              <a:extLst>
                <a:ext uri="{FF2B5EF4-FFF2-40B4-BE49-F238E27FC236}">
                  <a16:creationId xmlns:a16="http://schemas.microsoft.com/office/drawing/2014/main" id="{0003E3C7-A310-4266-894B-97A5C4E653EB}"/>
                </a:ext>
              </a:extLst>
            </p:cNvPr>
            <p:cNvSpPr/>
            <p:nvPr/>
          </p:nvSpPr>
          <p:spPr>
            <a:xfrm>
              <a:off x="3197103" y="2331129"/>
              <a:ext cx="1440000" cy="1440000"/>
            </a:xfrm>
            <a:prstGeom prst="rect">
              <a:avLst/>
            </a:prstGeom>
            <a:solidFill>
              <a:srgbClr val="EE4C86"/>
            </a:solidFill>
            <a:ln>
              <a:solidFill>
                <a:srgbClr val="EE4C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00E1C141-8399-4677-ADC9-7075BCB2288F}"/>
                </a:ext>
              </a:extLst>
            </p:cNvPr>
            <p:cNvSpPr/>
            <p:nvPr/>
          </p:nvSpPr>
          <p:spPr>
            <a:xfrm>
              <a:off x="5119770" y="2331129"/>
              <a:ext cx="1440000" cy="1440000"/>
            </a:xfrm>
            <a:prstGeom prst="rect">
              <a:avLst/>
            </a:prstGeom>
            <a:solidFill>
              <a:srgbClr val="EF3E2D"/>
            </a:solidFill>
            <a:ln>
              <a:solidFill>
                <a:srgbClr val="EF3E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3D3FE53A-8FB7-486F-AE63-D5A9364BC30C}"/>
                </a:ext>
              </a:extLst>
            </p:cNvPr>
            <p:cNvSpPr/>
            <p:nvPr/>
          </p:nvSpPr>
          <p:spPr>
            <a:xfrm>
              <a:off x="7042437" y="2331129"/>
              <a:ext cx="1440000" cy="1440000"/>
            </a:xfrm>
            <a:prstGeom prst="rect">
              <a:avLst/>
            </a:prstGeom>
            <a:solidFill>
              <a:srgbClr val="EF3C60"/>
            </a:solidFill>
            <a:ln>
              <a:solidFill>
                <a:srgbClr val="EF3C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04483392-80E7-4579-9388-B17FB19DF032}"/>
                </a:ext>
              </a:extLst>
            </p:cNvPr>
            <p:cNvSpPr/>
            <p:nvPr/>
          </p:nvSpPr>
          <p:spPr>
            <a:xfrm>
              <a:off x="8965104" y="2331128"/>
              <a:ext cx="1440000" cy="1440000"/>
            </a:xfrm>
            <a:prstGeom prst="rect">
              <a:avLst/>
            </a:prstGeom>
            <a:solidFill>
              <a:srgbClr val="FECB40"/>
            </a:solidFill>
            <a:ln>
              <a:solidFill>
                <a:srgbClr val="FEC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1" name="Image 10">
            <a:extLst>
              <a:ext uri="{FF2B5EF4-FFF2-40B4-BE49-F238E27FC236}">
                <a16:creationId xmlns:a16="http://schemas.microsoft.com/office/drawing/2014/main" id="{DFF1C761-7318-4EAE-B459-2844F6ECD8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9026" y="5769519"/>
            <a:ext cx="3364637" cy="1088481"/>
          </a:xfrm>
          <a:prstGeom prst="rect">
            <a:avLst/>
          </a:prstGeom>
        </p:spPr>
      </p:pic>
    </p:spTree>
    <p:extLst>
      <p:ext uri="{BB962C8B-B14F-4D97-AF65-F5344CB8AC3E}">
        <p14:creationId xmlns:p14="http://schemas.microsoft.com/office/powerpoint/2010/main" val="197216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7E1F3-08D1-485C-9A78-59E4C70381B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du contenu 2">
            <a:extLst>
              <a:ext uri="{FF2B5EF4-FFF2-40B4-BE49-F238E27FC236}">
                <a16:creationId xmlns:a16="http://schemas.microsoft.com/office/drawing/2014/main" id="{235A8B1E-F2C7-4D96-B694-A20546198D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texte 3">
            <a:extLst>
              <a:ext uri="{FF2B5EF4-FFF2-40B4-BE49-F238E27FC236}">
                <a16:creationId xmlns:a16="http://schemas.microsoft.com/office/drawing/2014/main" id="{9C3E0496-3146-4C9B-9B37-95D4435399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E1D9F0C5-2CE0-411B-BF7B-E3D0989A5305}"/>
              </a:ext>
            </a:extLst>
          </p:cNvPr>
          <p:cNvSpPr>
            <a:spLocks noGrp="1"/>
          </p:cNvSpPr>
          <p:nvPr>
            <p:ph type="dt" sz="half" idx="10"/>
          </p:nvPr>
        </p:nvSpPr>
        <p:spPr/>
        <p:txBody>
          <a:bodyPr/>
          <a:lstStyle/>
          <a:p>
            <a:fld id="{31B99D66-FC9A-44A0-A48A-407EE1312034}" type="datetimeFigureOut">
              <a:rPr lang="en-GB" smtClean="0"/>
              <a:t>15/01/2024</a:t>
            </a:fld>
            <a:endParaRPr lang="en-GB"/>
          </a:p>
        </p:txBody>
      </p:sp>
      <p:sp>
        <p:nvSpPr>
          <p:cNvPr id="6" name="Espace réservé du pied de page 5">
            <a:extLst>
              <a:ext uri="{FF2B5EF4-FFF2-40B4-BE49-F238E27FC236}">
                <a16:creationId xmlns:a16="http://schemas.microsoft.com/office/drawing/2014/main" id="{2D2AFC71-9A2B-498E-AB11-7323471879DF}"/>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5E01A603-001E-4C7D-A838-DD1CDC11968E}"/>
              </a:ext>
            </a:extLst>
          </p:cNvPr>
          <p:cNvSpPr>
            <a:spLocks noGrp="1"/>
          </p:cNvSpPr>
          <p:nvPr>
            <p:ph type="sldNum" sz="quarter" idx="12"/>
          </p:nvPr>
        </p:nvSpPr>
        <p:spPr/>
        <p:txBody>
          <a:bodyPr/>
          <a:lstStyle/>
          <a:p>
            <a:fld id="{C6352C0E-87CF-4D57-9F23-7F90DD31D104}" type="slidenum">
              <a:rPr lang="en-GB" smtClean="0"/>
              <a:t>‹N°›</a:t>
            </a:fld>
            <a:endParaRPr lang="en-GB"/>
          </a:p>
        </p:txBody>
      </p:sp>
    </p:spTree>
    <p:extLst>
      <p:ext uri="{BB962C8B-B14F-4D97-AF65-F5344CB8AC3E}">
        <p14:creationId xmlns:p14="http://schemas.microsoft.com/office/powerpoint/2010/main" val="2479543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31513E-259F-42A8-A469-F6CB2D179EB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pour une image  2">
            <a:extLst>
              <a:ext uri="{FF2B5EF4-FFF2-40B4-BE49-F238E27FC236}">
                <a16:creationId xmlns:a16="http://schemas.microsoft.com/office/drawing/2014/main" id="{4A25DEF8-4E9F-426A-AF1C-2122FDC61D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a:extLst>
              <a:ext uri="{FF2B5EF4-FFF2-40B4-BE49-F238E27FC236}">
                <a16:creationId xmlns:a16="http://schemas.microsoft.com/office/drawing/2014/main" id="{325088D9-CD54-48D0-86D3-E3A33F9A9B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3608F5E8-17B4-48CC-B82B-97E90EBB3652}"/>
              </a:ext>
            </a:extLst>
          </p:cNvPr>
          <p:cNvSpPr>
            <a:spLocks noGrp="1"/>
          </p:cNvSpPr>
          <p:nvPr>
            <p:ph type="dt" sz="half" idx="10"/>
          </p:nvPr>
        </p:nvSpPr>
        <p:spPr/>
        <p:txBody>
          <a:bodyPr/>
          <a:lstStyle/>
          <a:p>
            <a:fld id="{31B99D66-FC9A-44A0-A48A-407EE1312034}" type="datetimeFigureOut">
              <a:rPr lang="en-GB" smtClean="0"/>
              <a:t>15/01/2024</a:t>
            </a:fld>
            <a:endParaRPr lang="en-GB"/>
          </a:p>
        </p:txBody>
      </p:sp>
      <p:sp>
        <p:nvSpPr>
          <p:cNvPr id="6" name="Espace réservé du pied de page 5">
            <a:extLst>
              <a:ext uri="{FF2B5EF4-FFF2-40B4-BE49-F238E27FC236}">
                <a16:creationId xmlns:a16="http://schemas.microsoft.com/office/drawing/2014/main" id="{AA38BA4D-ABB7-400D-A084-E7B41451522D}"/>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8ADFC13C-0E7D-45D3-A060-6F9BF32ED3F9}"/>
              </a:ext>
            </a:extLst>
          </p:cNvPr>
          <p:cNvSpPr>
            <a:spLocks noGrp="1"/>
          </p:cNvSpPr>
          <p:nvPr>
            <p:ph type="sldNum" sz="quarter" idx="12"/>
          </p:nvPr>
        </p:nvSpPr>
        <p:spPr/>
        <p:txBody>
          <a:bodyPr/>
          <a:lstStyle/>
          <a:p>
            <a:fld id="{C6352C0E-87CF-4D57-9F23-7F90DD31D104}" type="slidenum">
              <a:rPr lang="en-GB" smtClean="0"/>
              <a:t>‹N°›</a:t>
            </a:fld>
            <a:endParaRPr lang="en-GB"/>
          </a:p>
        </p:txBody>
      </p:sp>
    </p:spTree>
    <p:extLst>
      <p:ext uri="{BB962C8B-B14F-4D97-AF65-F5344CB8AC3E}">
        <p14:creationId xmlns:p14="http://schemas.microsoft.com/office/powerpoint/2010/main" val="1460543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2014D79-8F74-49AB-A981-A57F907D83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GB"/>
          </a:p>
        </p:txBody>
      </p:sp>
      <p:sp>
        <p:nvSpPr>
          <p:cNvPr id="3" name="Espace réservé du texte 2">
            <a:extLst>
              <a:ext uri="{FF2B5EF4-FFF2-40B4-BE49-F238E27FC236}">
                <a16:creationId xmlns:a16="http://schemas.microsoft.com/office/drawing/2014/main" id="{602EC287-DA9D-4BAF-8844-82F34416D4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B2876607-84C4-474F-918E-9DAA40103D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B99D66-FC9A-44A0-A48A-407EE1312034}" type="datetimeFigureOut">
              <a:rPr lang="en-GB" smtClean="0"/>
              <a:t>15/01/2024</a:t>
            </a:fld>
            <a:endParaRPr lang="en-GB"/>
          </a:p>
        </p:txBody>
      </p:sp>
      <p:sp>
        <p:nvSpPr>
          <p:cNvPr id="5" name="Espace réservé du pied de page 4">
            <a:extLst>
              <a:ext uri="{FF2B5EF4-FFF2-40B4-BE49-F238E27FC236}">
                <a16:creationId xmlns:a16="http://schemas.microsoft.com/office/drawing/2014/main" id="{C0CE322D-B521-4225-9CF1-2E09D2C344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Espace réservé du numéro de diapositive 5">
            <a:extLst>
              <a:ext uri="{FF2B5EF4-FFF2-40B4-BE49-F238E27FC236}">
                <a16:creationId xmlns:a16="http://schemas.microsoft.com/office/drawing/2014/main" id="{0DCE4B7F-BBFF-4226-BCDA-380D025124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352C0E-87CF-4D57-9F23-7F90DD31D104}" type="slidenum">
              <a:rPr lang="en-GB" smtClean="0"/>
              <a:t>‹N°›</a:t>
            </a:fld>
            <a:endParaRPr lang="en-GB"/>
          </a:p>
        </p:txBody>
      </p:sp>
    </p:spTree>
    <p:extLst>
      <p:ext uri="{BB962C8B-B14F-4D97-AF65-F5344CB8AC3E}">
        <p14:creationId xmlns:p14="http://schemas.microsoft.com/office/powerpoint/2010/main" val="2611323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12.xml"/><Relationship Id="rId5" Type="http://schemas.openxmlformats.org/officeDocument/2006/relationships/image" Target="../media/image26.emf"/><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s://www.francecompetences.fr/recherche/rncp/31437/" TargetMode="External"/><Relationship Id="rId2" Type="http://schemas.openxmlformats.org/officeDocument/2006/relationships/hyperlink" Target="https://www.enseignementsup-recherche.gouv.fr/sites/default/files/imported_files/documents/reperes_exercice_metier_enseignant_chercheur_1145863.pdf" TargetMode="External"/><Relationship Id="rId1" Type="http://schemas.openxmlformats.org/officeDocument/2006/relationships/slideLayout" Target="../slideLayouts/slideLayout12.xml"/><Relationship Id="rId5" Type="http://schemas.openxmlformats.org/officeDocument/2006/relationships/image" Target="../media/image30.sv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europa.eu/europass/fr/description-eight-eqf-levels" TargetMode="External"/><Relationship Id="rId7" Type="http://schemas.openxmlformats.org/officeDocument/2006/relationships/hyperlink" Target="https://pixabay.com/fr/france-drapeau-carte-1020956/" TargetMode="External"/><Relationship Id="rId2" Type="http://schemas.openxmlformats.org/officeDocument/2006/relationships/hyperlink" Target="https://www.universite-paris-saclay.fr/recherche/doctorat-et-hdr/le-cadre-des-formations-et-activites-doctorales" TargetMode="External"/><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hyperlink" Target="https://pxhere.com/fr/photo/1030903" TargetMode="Externa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text=Version%20en%20vigueur%20depuis%20le%2025%20ao%C3%BBt%202021&amp;text=L&amp;apos;%C3%A9ducation%20%C3%A0%20l&amp;apos;environnement%20et%20au%20d%C3%A9veloppement%20durable%20d%C3%A9bute,et%20%C3%A0%20la%20transition%20%C3%A9cologique."/><Relationship Id="rId2" Type="http://schemas.openxmlformats.org/officeDocument/2006/relationships/hyperlink" Target="https://www.legifrance.gouv.fr/loda/id/JORFTEXT000032587086/2022-12-31" TargetMode="External"/><Relationship Id="rId1" Type="http://schemas.openxmlformats.org/officeDocument/2006/relationships/slideLayout" Target="../slideLayouts/slideLayout12.xml"/><Relationship Id="rId5" Type="http://schemas.openxmlformats.org/officeDocument/2006/relationships/image" Target="../media/image30.sv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legifrance.gouv.fr/loda/id/JORFTEXT000038200990/" TargetMode="External"/><Relationship Id="rId1" Type="http://schemas.openxmlformats.org/officeDocument/2006/relationships/slideLayout" Target="../slideLayouts/slideLayout12.xml"/><Relationship Id="rId5" Type="http://schemas.openxmlformats.org/officeDocument/2006/relationships/image" Target="../media/image30.sv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www.universite-paris-saclay.fr/sites/default/files/2022-10/plan_de_formation_doctorale.pdf" TargetMode="External"/><Relationship Id="rId2" Type="http://schemas.openxmlformats.org/officeDocument/2006/relationships/hyperlink" Target="chrome-extension://efaidnbmnnnibpcajpcglclefindmkaj/https:/www.universite-paris-saclay.fr/sites/default/files/2022-10/plan_de_formation_doctorale.pdf" TargetMode="External"/><Relationship Id="rId1" Type="http://schemas.openxmlformats.org/officeDocument/2006/relationships/slideLayout" Target="../slideLayouts/slideLayout12.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2.xml"/><Relationship Id="rId4" Type="http://schemas.openxmlformats.org/officeDocument/2006/relationships/image" Target="../media/image39.svg"/></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11.sv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hyperlink" Target="https://www.legifrance.gouv.fr/jorf/article_jo/JORFARTI000033076353"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3002922F-8A13-4CA4-B299-84A4025EDC25}"/>
              </a:ext>
            </a:extLst>
          </p:cNvPr>
          <p:cNvPicPr/>
          <p:nvPr/>
        </p:nvPicPr>
        <p:blipFill rotWithShape="1">
          <a:blip r:embed="rId3" cstate="print">
            <a:extLst>
              <a:ext uri="{28A0092B-C50C-407E-A947-70E740481C1C}">
                <a14:useLocalDpi xmlns:a14="http://schemas.microsoft.com/office/drawing/2010/main" val="0"/>
              </a:ext>
            </a:extLst>
          </a:blip>
          <a:srcRect t="16228" b="17118"/>
          <a:stretch/>
        </p:blipFill>
        <p:spPr bwMode="auto">
          <a:xfrm>
            <a:off x="-11838" y="-8817"/>
            <a:ext cx="12203838" cy="5219914"/>
          </a:xfrm>
          <a:prstGeom prst="rect">
            <a:avLst/>
          </a:prstGeom>
          <a:ln>
            <a:noFill/>
          </a:ln>
          <a:extLst>
            <a:ext uri="{53640926-AAD7-44D8-BBD7-CCE9431645EC}">
              <a14:shadowObscured xmlns:a14="http://schemas.microsoft.com/office/drawing/2010/main"/>
            </a:ext>
          </a:extLst>
        </p:spPr>
      </p:pic>
      <p:sp>
        <p:nvSpPr>
          <p:cNvPr id="11" name="Rectangle 10">
            <a:extLst>
              <a:ext uri="{FF2B5EF4-FFF2-40B4-BE49-F238E27FC236}">
                <a16:creationId xmlns:a16="http://schemas.microsoft.com/office/drawing/2014/main" id="{44569E9F-5BB7-442C-89B4-A0A8C39C6FE3}"/>
              </a:ext>
            </a:extLst>
          </p:cNvPr>
          <p:cNvSpPr/>
          <p:nvPr/>
        </p:nvSpPr>
        <p:spPr>
          <a:xfrm>
            <a:off x="-11838" y="3992205"/>
            <a:ext cx="12203837" cy="2648292"/>
          </a:xfrm>
          <a:prstGeom prst="rect">
            <a:avLst/>
          </a:prstGeom>
          <a:solidFill>
            <a:srgbClr val="63003C"/>
          </a:solidFill>
          <a:ln>
            <a:solidFill>
              <a:srgbClr val="63003C"/>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350"/>
          </a:p>
        </p:txBody>
      </p:sp>
      <p:sp>
        <p:nvSpPr>
          <p:cNvPr id="2" name="Rectangle 1">
            <a:extLst>
              <a:ext uri="{FF2B5EF4-FFF2-40B4-BE49-F238E27FC236}">
                <a16:creationId xmlns:a16="http://schemas.microsoft.com/office/drawing/2014/main" id="{90D69055-9B56-46B4-B7B7-5CCF38F90E94}"/>
              </a:ext>
            </a:extLst>
          </p:cNvPr>
          <p:cNvSpPr/>
          <p:nvPr/>
        </p:nvSpPr>
        <p:spPr>
          <a:xfrm>
            <a:off x="1435014" y="2183908"/>
            <a:ext cx="9144000" cy="4465468"/>
          </a:xfrm>
          <a:prstGeom prst="rect">
            <a:avLst/>
          </a:prstGeom>
          <a:solidFill>
            <a:srgbClr val="63003C"/>
          </a:solidFill>
          <a:ln>
            <a:solidFill>
              <a:srgbClr val="63003C"/>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grpSp>
        <p:nvGrpSpPr>
          <p:cNvPr id="9" name="Groupe 8">
            <a:extLst>
              <a:ext uri="{FF2B5EF4-FFF2-40B4-BE49-F238E27FC236}">
                <a16:creationId xmlns:a16="http://schemas.microsoft.com/office/drawing/2014/main" id="{52AFA7B0-654F-49CA-9B02-2DD5361EC2F1}"/>
              </a:ext>
            </a:extLst>
          </p:cNvPr>
          <p:cNvGrpSpPr/>
          <p:nvPr/>
        </p:nvGrpSpPr>
        <p:grpSpPr>
          <a:xfrm>
            <a:off x="2101609" y="2597726"/>
            <a:ext cx="7988782" cy="3477875"/>
            <a:chOff x="584282" y="2889570"/>
            <a:chExt cx="7737001" cy="3477875"/>
          </a:xfrm>
        </p:grpSpPr>
        <p:sp>
          <p:nvSpPr>
            <p:cNvPr id="8" name="ZoneTexte 7">
              <a:extLst>
                <a:ext uri="{FF2B5EF4-FFF2-40B4-BE49-F238E27FC236}">
                  <a16:creationId xmlns:a16="http://schemas.microsoft.com/office/drawing/2014/main" id="{DE58F919-02C6-4B80-B26B-5CF9C77AEC29}"/>
                </a:ext>
              </a:extLst>
            </p:cNvPr>
            <p:cNvSpPr txBox="1"/>
            <p:nvPr/>
          </p:nvSpPr>
          <p:spPr>
            <a:xfrm>
              <a:off x="584282" y="2889570"/>
              <a:ext cx="7737001" cy="3477875"/>
            </a:xfrm>
            <a:prstGeom prst="rect">
              <a:avLst/>
            </a:prstGeom>
            <a:solidFill>
              <a:schemeClr val="bg1"/>
            </a:solidFill>
          </p:spPr>
          <p:txBody>
            <a:bodyPr wrap="square">
              <a:spAutoFit/>
            </a:bodyPr>
            <a:lstStyle/>
            <a:p>
              <a:pPr algn="ctr"/>
              <a:endParaRPr lang="fr-FR" sz="2400" b="1" dirty="0">
                <a:solidFill>
                  <a:schemeClr val="accent1"/>
                </a:solidFill>
              </a:endParaRPr>
            </a:p>
            <a:p>
              <a:pPr algn="ctr"/>
              <a:r>
                <a:rPr lang="fr-FR" sz="3600" b="1" dirty="0">
                  <a:solidFill>
                    <a:schemeClr val="accent1"/>
                  </a:solidFill>
                </a:rPr>
                <a:t> </a:t>
              </a:r>
            </a:p>
            <a:p>
              <a:pPr algn="ctr"/>
              <a:endParaRPr lang="fr-FR" sz="2400" b="1" dirty="0">
                <a:solidFill>
                  <a:schemeClr val="accent1"/>
                </a:solidFill>
              </a:endParaRPr>
            </a:p>
            <a:p>
              <a:pPr algn="ctr"/>
              <a:endParaRPr lang="fr-FR" sz="2000" b="1" dirty="0">
                <a:solidFill>
                  <a:srgbClr val="DA5200"/>
                </a:solidFill>
              </a:endParaRPr>
            </a:p>
            <a:p>
              <a:pPr algn="ctr"/>
              <a:endParaRPr lang="fr-FR" sz="2000" b="1" dirty="0">
                <a:solidFill>
                  <a:srgbClr val="DA5200"/>
                </a:solidFill>
              </a:endParaRPr>
            </a:p>
            <a:p>
              <a:pPr algn="ctr"/>
              <a:r>
                <a:rPr lang="fr-FR" sz="2400" b="1" dirty="0">
                  <a:solidFill>
                    <a:srgbClr val="DA5200"/>
                  </a:solidFill>
                </a:rPr>
                <a:t> Présentation de l'écosystème, du  cadre de la formation doctorale et des attendus et objectifs des formations doctorales complémentaires.</a:t>
              </a:r>
            </a:p>
            <a:p>
              <a:pPr algn="ctr"/>
              <a:endParaRPr lang="fr-FR" sz="2400" b="1" dirty="0">
                <a:solidFill>
                  <a:srgbClr val="DA5200"/>
                </a:solidFill>
              </a:endParaRPr>
            </a:p>
          </p:txBody>
        </p:sp>
        <p:pic>
          <p:nvPicPr>
            <p:cNvPr id="6" name="Image 5">
              <a:extLst>
                <a:ext uri="{FF2B5EF4-FFF2-40B4-BE49-F238E27FC236}">
                  <a16:creationId xmlns:a16="http://schemas.microsoft.com/office/drawing/2014/main" id="{7CAEAD7F-F652-432E-8822-58EF755083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2882" y="2889571"/>
              <a:ext cx="2439546" cy="1028957"/>
            </a:xfrm>
            <a:prstGeom prst="rect">
              <a:avLst/>
            </a:prstGeom>
          </p:spPr>
        </p:pic>
        <p:sp>
          <p:nvSpPr>
            <p:cNvPr id="5" name="Rectangle 4">
              <a:extLst>
                <a:ext uri="{FF2B5EF4-FFF2-40B4-BE49-F238E27FC236}">
                  <a16:creationId xmlns:a16="http://schemas.microsoft.com/office/drawing/2014/main" id="{3A4C22F7-E029-4744-A01B-4C68D17F7DF6}"/>
                </a:ext>
              </a:extLst>
            </p:cNvPr>
            <p:cNvSpPr/>
            <p:nvPr/>
          </p:nvSpPr>
          <p:spPr>
            <a:xfrm>
              <a:off x="869516" y="3120679"/>
              <a:ext cx="4114074" cy="1200329"/>
            </a:xfrm>
            <a:prstGeom prst="rect">
              <a:avLst/>
            </a:prstGeom>
          </p:spPr>
          <p:txBody>
            <a:bodyPr wrap="square">
              <a:spAutoFit/>
            </a:bodyPr>
            <a:lstStyle/>
            <a:p>
              <a:r>
                <a:rPr lang="fr-FR" sz="2400" b="1" cap="all" dirty="0">
                  <a:solidFill>
                    <a:srgbClr val="63003C"/>
                  </a:solidFill>
                </a:rPr>
                <a:t>Journée d’accueil</a:t>
              </a:r>
            </a:p>
            <a:p>
              <a:r>
                <a:rPr lang="fr-FR" sz="2400" b="1" cap="all" dirty="0">
                  <a:solidFill>
                    <a:srgbClr val="63003C"/>
                  </a:solidFill>
                </a:rPr>
                <a:t>GS Sciences de L’ingénierie et des systèmes</a:t>
              </a:r>
              <a:endParaRPr lang="fr-FR" sz="2400" b="1" dirty="0"/>
            </a:p>
          </p:txBody>
        </p:sp>
      </p:grpSp>
    </p:spTree>
    <p:extLst>
      <p:ext uri="{BB962C8B-B14F-4D97-AF65-F5344CB8AC3E}">
        <p14:creationId xmlns:p14="http://schemas.microsoft.com/office/powerpoint/2010/main" val="2777584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3452" y="250644"/>
            <a:ext cx="10177131" cy="562074"/>
          </a:xfrm>
        </p:spPr>
        <p:txBody>
          <a:bodyPr/>
          <a:lstStyle/>
          <a:p>
            <a:r>
              <a:rPr lang="fr-FR" b="1" dirty="0">
                <a:latin typeface="Segoe UI" panose="020B0502040204020203" pitchFamily="34" charset="0"/>
                <a:cs typeface="Segoe UI" panose="020B0502040204020203" pitchFamily="34" charset="0"/>
              </a:rPr>
              <a:t>Organisation en </a:t>
            </a:r>
            <a:r>
              <a:rPr lang="fr-FR" b="1" dirty="0" err="1">
                <a:latin typeface="Segoe UI" panose="020B0502040204020203" pitchFamily="34" charset="0"/>
                <a:cs typeface="Segoe UI" panose="020B0502040204020203" pitchFamily="34" charset="0"/>
              </a:rPr>
              <a:t>Graduate</a:t>
            </a:r>
            <a:r>
              <a:rPr lang="fr-FR" b="1" dirty="0">
                <a:latin typeface="Segoe UI" panose="020B0502040204020203" pitchFamily="34" charset="0"/>
                <a:cs typeface="Segoe UI" panose="020B0502040204020203" pitchFamily="34" charset="0"/>
              </a:rPr>
              <a:t> </a:t>
            </a:r>
            <a:r>
              <a:rPr lang="fr-FR" b="1" dirty="0" err="1">
                <a:latin typeface="Segoe UI" panose="020B0502040204020203" pitchFamily="34" charset="0"/>
                <a:cs typeface="Segoe UI" panose="020B0502040204020203" pitchFamily="34" charset="0"/>
              </a:rPr>
              <a:t>Schools</a:t>
            </a:r>
            <a:r>
              <a:rPr lang="fr-FR" b="1" dirty="0">
                <a:latin typeface="Segoe UI" panose="020B0502040204020203" pitchFamily="34" charset="0"/>
                <a:cs typeface="Segoe UI" panose="020B0502040204020203" pitchFamily="34" charset="0"/>
              </a:rPr>
              <a:t> et Institut</a:t>
            </a:r>
          </a:p>
        </p:txBody>
      </p:sp>
      <p:sp>
        <p:nvSpPr>
          <p:cNvPr id="5" name="Rectangle 4"/>
          <p:cNvSpPr/>
          <p:nvPr/>
        </p:nvSpPr>
        <p:spPr>
          <a:xfrm>
            <a:off x="636419" y="2433872"/>
            <a:ext cx="1352194" cy="1352194"/>
          </a:xfrm>
          <a:prstGeom prst="rect">
            <a:avLst/>
          </a:prstGeom>
          <a:solidFill>
            <a:srgbClr val="63003C"/>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dirty="0">
                <a:solidFill>
                  <a:schemeClr val="bg1"/>
                </a:solidFill>
                <a:latin typeface="Segoe UI" panose="020B0502040204020203" pitchFamily="34" charset="0"/>
                <a:cs typeface="Segoe UI" panose="020B0502040204020203" pitchFamily="34" charset="0"/>
              </a:rPr>
              <a:t>Chimie</a:t>
            </a:r>
            <a:endParaRPr lang="fr-FR" sz="1100" dirty="0">
              <a:solidFill>
                <a:schemeClr val="bg1"/>
              </a:solidFill>
              <a:latin typeface="Segoe UI" panose="020B0502040204020203" pitchFamily="34" charset="0"/>
              <a:cs typeface="Segoe UI" panose="020B0502040204020203" pitchFamily="34" charset="0"/>
            </a:endParaRPr>
          </a:p>
        </p:txBody>
      </p:sp>
      <p:sp>
        <p:nvSpPr>
          <p:cNvPr id="6" name="Rectangle 5"/>
          <p:cNvSpPr/>
          <p:nvPr/>
        </p:nvSpPr>
        <p:spPr>
          <a:xfrm>
            <a:off x="636419" y="3773989"/>
            <a:ext cx="1352194" cy="1352194"/>
          </a:xfrm>
          <a:prstGeom prst="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200" dirty="0">
                <a:solidFill>
                  <a:schemeClr val="tx1"/>
                </a:solidFill>
                <a:latin typeface="Segoe UI" panose="020B0502040204020203" pitchFamily="34" charset="0"/>
                <a:cs typeface="Segoe UI" panose="020B0502040204020203" pitchFamily="34" charset="0"/>
              </a:rPr>
              <a:t>Géosciences, Climat, Environnement, Planètes </a:t>
            </a:r>
          </a:p>
        </p:txBody>
      </p:sp>
      <p:sp>
        <p:nvSpPr>
          <p:cNvPr id="7" name="Rectangle 6"/>
          <p:cNvSpPr/>
          <p:nvPr/>
        </p:nvSpPr>
        <p:spPr>
          <a:xfrm>
            <a:off x="636419" y="5114106"/>
            <a:ext cx="1352194" cy="1352194"/>
          </a:xfrm>
          <a:prstGeom prst="rect">
            <a:avLst/>
          </a:prstGeom>
          <a:solidFill>
            <a:srgbClr val="63003C"/>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dirty="0">
                <a:solidFill>
                  <a:schemeClr val="bg1"/>
                </a:solidFill>
                <a:latin typeface="Segoe UI" panose="020B0502040204020203" pitchFamily="34" charset="0"/>
                <a:cs typeface="Segoe UI" panose="020B0502040204020203" pitchFamily="34" charset="0"/>
              </a:rPr>
              <a:t>Physique</a:t>
            </a:r>
          </a:p>
        </p:txBody>
      </p:sp>
      <p:sp>
        <p:nvSpPr>
          <p:cNvPr id="8" name="Rectangle 7"/>
          <p:cNvSpPr/>
          <p:nvPr/>
        </p:nvSpPr>
        <p:spPr>
          <a:xfrm>
            <a:off x="1968209" y="2433872"/>
            <a:ext cx="1352194" cy="1352194"/>
          </a:xfrm>
          <a:prstGeom prst="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200" dirty="0">
                <a:solidFill>
                  <a:schemeClr val="tx1"/>
                </a:solidFill>
                <a:latin typeface="Segoe UI" panose="020B0502040204020203" pitchFamily="34" charset="0"/>
                <a:cs typeface="Segoe UI" panose="020B0502040204020203" pitchFamily="34" charset="0"/>
              </a:rPr>
              <a:t>Informatique et Sciences du Numérique</a:t>
            </a:r>
          </a:p>
        </p:txBody>
      </p:sp>
      <p:sp>
        <p:nvSpPr>
          <p:cNvPr id="9" name="Rectangle 8"/>
          <p:cNvSpPr/>
          <p:nvPr/>
        </p:nvSpPr>
        <p:spPr>
          <a:xfrm>
            <a:off x="1977163" y="3761912"/>
            <a:ext cx="1352194" cy="1352194"/>
          </a:xfrm>
          <a:prstGeom prst="rect">
            <a:avLst/>
          </a:prstGeom>
          <a:solidFill>
            <a:srgbClr val="63003C"/>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dirty="0">
                <a:solidFill>
                  <a:schemeClr val="bg1"/>
                </a:solidFill>
                <a:latin typeface="Segoe UI" panose="020B0502040204020203" pitchFamily="34" charset="0"/>
                <a:cs typeface="Segoe UI" panose="020B0502040204020203" pitchFamily="34" charset="0"/>
              </a:rPr>
              <a:t>Mathématiques</a:t>
            </a:r>
            <a:endParaRPr lang="fr-FR" sz="1100" dirty="0">
              <a:solidFill>
                <a:schemeClr val="bg1"/>
              </a:solidFill>
              <a:latin typeface="Segoe UI" panose="020B0502040204020203" pitchFamily="34" charset="0"/>
              <a:cs typeface="Segoe UI" panose="020B0502040204020203" pitchFamily="34" charset="0"/>
            </a:endParaRPr>
          </a:p>
        </p:txBody>
      </p:sp>
      <p:sp>
        <p:nvSpPr>
          <p:cNvPr id="10" name="Rectangle 9"/>
          <p:cNvSpPr/>
          <p:nvPr/>
        </p:nvSpPr>
        <p:spPr>
          <a:xfrm>
            <a:off x="1982624" y="5114106"/>
            <a:ext cx="1352194" cy="1352194"/>
          </a:xfrm>
          <a:prstGeom prst="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200" b="1" dirty="0">
                <a:solidFill>
                  <a:srgbClr val="00807A"/>
                </a:solidFill>
                <a:latin typeface="Segoe UI" panose="020B0502040204020203" pitchFamily="34" charset="0"/>
                <a:cs typeface="Segoe UI" panose="020B0502040204020203" pitchFamily="34" charset="0"/>
              </a:rPr>
              <a:t>Sciences de l’Ingénierie et des Systèmes</a:t>
            </a:r>
          </a:p>
        </p:txBody>
      </p:sp>
      <p:sp>
        <p:nvSpPr>
          <p:cNvPr id="11" name="Rectangle 10"/>
          <p:cNvSpPr/>
          <p:nvPr/>
        </p:nvSpPr>
        <p:spPr>
          <a:xfrm>
            <a:off x="3339504" y="3761912"/>
            <a:ext cx="1352194" cy="1352194"/>
          </a:xfrm>
          <a:prstGeom prst="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200" dirty="0">
                <a:solidFill>
                  <a:schemeClr val="tx1"/>
                </a:solidFill>
                <a:latin typeface="Segoe UI" panose="020B0502040204020203" pitchFamily="34" charset="0"/>
                <a:cs typeface="Segoe UI" panose="020B0502040204020203" pitchFamily="34" charset="0"/>
              </a:rPr>
              <a:t>Droit</a:t>
            </a:r>
          </a:p>
        </p:txBody>
      </p:sp>
      <p:sp>
        <p:nvSpPr>
          <p:cNvPr id="12" name="Rectangle 11"/>
          <p:cNvSpPr/>
          <p:nvPr/>
        </p:nvSpPr>
        <p:spPr>
          <a:xfrm>
            <a:off x="4705819" y="3761912"/>
            <a:ext cx="1352194" cy="1352194"/>
          </a:xfrm>
          <a:prstGeom prst="rect">
            <a:avLst/>
          </a:prstGeom>
          <a:solidFill>
            <a:srgbClr val="63003C"/>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dirty="0" err="1">
                <a:solidFill>
                  <a:schemeClr val="bg1"/>
                </a:solidFill>
                <a:latin typeface="Segoe UI" panose="020B0502040204020203" pitchFamily="34" charset="0"/>
                <a:cs typeface="Segoe UI" panose="020B0502040204020203" pitchFamily="34" charset="0"/>
              </a:rPr>
              <a:t>Economics</a:t>
            </a:r>
            <a:r>
              <a:rPr lang="fr-FR" sz="1200" dirty="0">
                <a:solidFill>
                  <a:schemeClr val="bg1"/>
                </a:solidFill>
                <a:latin typeface="Segoe UI" panose="020B0502040204020203" pitchFamily="34" charset="0"/>
                <a:cs typeface="Segoe UI" panose="020B0502040204020203" pitchFamily="34" charset="0"/>
              </a:rPr>
              <a:t> &amp; Management</a:t>
            </a:r>
          </a:p>
        </p:txBody>
      </p:sp>
      <p:sp>
        <p:nvSpPr>
          <p:cNvPr id="13" name="Rectangle 12"/>
          <p:cNvSpPr/>
          <p:nvPr/>
        </p:nvSpPr>
        <p:spPr>
          <a:xfrm>
            <a:off x="6057186" y="1081678"/>
            <a:ext cx="1352194" cy="13521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i="1" dirty="0">
                <a:solidFill>
                  <a:schemeClr val="tx1"/>
                </a:solidFill>
                <a:latin typeface="Segoe UI" panose="020B0502040204020203" pitchFamily="34" charset="0"/>
                <a:cs typeface="Segoe UI" panose="020B0502040204020203" pitchFamily="34" charset="0"/>
              </a:rPr>
              <a:t>Métiers de la Recherche et de l’Enseignement Supérieur </a:t>
            </a:r>
          </a:p>
        </p:txBody>
      </p:sp>
      <p:sp>
        <p:nvSpPr>
          <p:cNvPr id="14" name="Rectangle 13"/>
          <p:cNvSpPr/>
          <p:nvPr/>
        </p:nvSpPr>
        <p:spPr>
          <a:xfrm>
            <a:off x="7414600" y="3761912"/>
            <a:ext cx="1352194" cy="1352194"/>
          </a:xfrm>
          <a:prstGeom prst="rect">
            <a:avLst/>
          </a:prstGeom>
          <a:solidFill>
            <a:srgbClr val="63003C"/>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dirty="0" err="1">
                <a:solidFill>
                  <a:schemeClr val="bg1"/>
                </a:solidFill>
                <a:latin typeface="Segoe UI" panose="020B0502040204020203" pitchFamily="34" charset="0"/>
                <a:cs typeface="Segoe UI" panose="020B0502040204020203" pitchFamily="34" charset="0"/>
              </a:rPr>
              <a:t>Health</a:t>
            </a:r>
            <a:r>
              <a:rPr lang="fr-FR" sz="1200" dirty="0">
                <a:solidFill>
                  <a:schemeClr val="bg1"/>
                </a:solidFill>
                <a:latin typeface="Segoe UI" panose="020B0502040204020203" pitchFamily="34" charset="0"/>
                <a:cs typeface="Segoe UI" panose="020B0502040204020203" pitchFamily="34" charset="0"/>
              </a:rPr>
              <a:t> and Drug Sciences </a:t>
            </a:r>
          </a:p>
        </p:txBody>
      </p:sp>
      <p:sp>
        <p:nvSpPr>
          <p:cNvPr id="15" name="Rectangle 14"/>
          <p:cNvSpPr/>
          <p:nvPr/>
        </p:nvSpPr>
        <p:spPr>
          <a:xfrm>
            <a:off x="3340807" y="5114106"/>
            <a:ext cx="1352194" cy="1352194"/>
          </a:xfrm>
          <a:prstGeom prst="rect">
            <a:avLst/>
          </a:prstGeom>
          <a:solidFill>
            <a:srgbClr val="63003C"/>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dirty="0">
                <a:solidFill>
                  <a:schemeClr val="bg1"/>
                </a:solidFill>
                <a:latin typeface="Segoe UI" panose="020B0502040204020203" pitchFamily="34" charset="0"/>
                <a:cs typeface="Segoe UI" panose="020B0502040204020203" pitchFamily="34" charset="0"/>
              </a:rPr>
              <a:t>Humanités – Sciences du Patrimoine</a:t>
            </a:r>
          </a:p>
        </p:txBody>
      </p:sp>
      <p:sp>
        <p:nvSpPr>
          <p:cNvPr id="16" name="Rectangle 15"/>
          <p:cNvSpPr/>
          <p:nvPr/>
        </p:nvSpPr>
        <p:spPr>
          <a:xfrm>
            <a:off x="4705819" y="5114106"/>
            <a:ext cx="1352194" cy="13521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Segoe UI" panose="020B0502040204020203" pitchFamily="34" charset="0"/>
                <a:cs typeface="Segoe UI" panose="020B0502040204020203" pitchFamily="34" charset="0"/>
              </a:rPr>
              <a:t>Sociologie </a:t>
            </a:r>
          </a:p>
          <a:p>
            <a:pPr algn="ctr"/>
            <a:r>
              <a:rPr lang="fr-FR" sz="1200" dirty="0">
                <a:solidFill>
                  <a:schemeClr val="tx1"/>
                </a:solidFill>
                <a:latin typeface="Segoe UI" panose="020B0502040204020203" pitchFamily="34" charset="0"/>
                <a:cs typeface="Segoe UI" panose="020B0502040204020203" pitchFamily="34" charset="0"/>
              </a:rPr>
              <a:t>et Science politique</a:t>
            </a:r>
          </a:p>
        </p:txBody>
      </p:sp>
      <p:sp>
        <p:nvSpPr>
          <p:cNvPr id="17" name="Rectangle 16"/>
          <p:cNvSpPr/>
          <p:nvPr/>
        </p:nvSpPr>
        <p:spPr>
          <a:xfrm>
            <a:off x="6065489" y="5114106"/>
            <a:ext cx="1352194" cy="1352194"/>
          </a:xfrm>
          <a:prstGeom prst="rect">
            <a:avLst/>
          </a:prstGeom>
          <a:solidFill>
            <a:srgbClr val="63003C"/>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dirty="0">
                <a:solidFill>
                  <a:schemeClr val="bg1"/>
                </a:solidFill>
                <a:latin typeface="Segoe UI" panose="020B0502040204020203" pitchFamily="34" charset="0"/>
                <a:cs typeface="Segoe UI" panose="020B0502040204020203" pitchFamily="34" charset="0"/>
              </a:rPr>
              <a:t>Sport</a:t>
            </a:r>
            <a:br>
              <a:rPr lang="fr-FR" sz="1200" dirty="0">
                <a:solidFill>
                  <a:schemeClr val="bg1"/>
                </a:solidFill>
                <a:latin typeface="Segoe UI" panose="020B0502040204020203" pitchFamily="34" charset="0"/>
                <a:cs typeface="Segoe UI" panose="020B0502040204020203" pitchFamily="34" charset="0"/>
              </a:rPr>
            </a:br>
            <a:r>
              <a:rPr lang="fr-FR" sz="1200" dirty="0">
                <a:solidFill>
                  <a:schemeClr val="bg1"/>
                </a:solidFill>
                <a:latin typeface="Segoe UI" panose="020B0502040204020203" pitchFamily="34" charset="0"/>
                <a:cs typeface="Segoe UI" panose="020B0502040204020203" pitchFamily="34" charset="0"/>
              </a:rPr>
              <a:t>Mouvement</a:t>
            </a:r>
            <a:br>
              <a:rPr lang="fr-FR" sz="1200" dirty="0">
                <a:solidFill>
                  <a:schemeClr val="bg1"/>
                </a:solidFill>
                <a:latin typeface="Segoe UI" panose="020B0502040204020203" pitchFamily="34" charset="0"/>
                <a:cs typeface="Segoe UI" panose="020B0502040204020203" pitchFamily="34" charset="0"/>
              </a:rPr>
            </a:br>
            <a:r>
              <a:rPr lang="fr-FR" sz="1200" dirty="0">
                <a:solidFill>
                  <a:schemeClr val="bg1"/>
                </a:solidFill>
                <a:latin typeface="Segoe UI" panose="020B0502040204020203" pitchFamily="34" charset="0"/>
                <a:cs typeface="Segoe UI" panose="020B0502040204020203" pitchFamily="34" charset="0"/>
              </a:rPr>
              <a:t>Facteurs humains</a:t>
            </a:r>
          </a:p>
        </p:txBody>
      </p:sp>
      <p:sp>
        <p:nvSpPr>
          <p:cNvPr id="18" name="Rectangle 17"/>
          <p:cNvSpPr/>
          <p:nvPr/>
        </p:nvSpPr>
        <p:spPr>
          <a:xfrm>
            <a:off x="7414600" y="5114106"/>
            <a:ext cx="1352194" cy="13521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Segoe UI" panose="020B0502040204020203" pitchFamily="34" charset="0"/>
                <a:cs typeface="Segoe UI" panose="020B0502040204020203" pitchFamily="34" charset="0"/>
              </a:rPr>
              <a:t>Santé publique</a:t>
            </a:r>
          </a:p>
        </p:txBody>
      </p:sp>
      <p:sp>
        <p:nvSpPr>
          <p:cNvPr id="19" name="Rectangle 18"/>
          <p:cNvSpPr/>
          <p:nvPr/>
        </p:nvSpPr>
        <p:spPr>
          <a:xfrm>
            <a:off x="6068160" y="3761912"/>
            <a:ext cx="1352194" cy="13521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solidFill>
                  <a:schemeClr val="tx1"/>
                </a:solidFill>
                <a:latin typeface="Segoe UI" panose="020B0502040204020203" pitchFamily="34" charset="0"/>
                <a:cs typeface="Segoe UI" panose="020B0502040204020203" pitchFamily="34" charset="0"/>
              </a:rPr>
              <a:t>Life Sciences </a:t>
            </a:r>
            <a:br>
              <a:rPr lang="fr-FR" sz="1100" dirty="0">
                <a:solidFill>
                  <a:schemeClr val="tx1"/>
                </a:solidFill>
                <a:latin typeface="Segoe UI" panose="020B0502040204020203" pitchFamily="34" charset="0"/>
                <a:cs typeface="Segoe UI" panose="020B0502040204020203" pitchFamily="34" charset="0"/>
              </a:rPr>
            </a:br>
            <a:r>
              <a:rPr lang="fr-FR" sz="1100" dirty="0">
                <a:solidFill>
                  <a:schemeClr val="tx1"/>
                </a:solidFill>
                <a:latin typeface="Segoe UI" panose="020B0502040204020203" pitchFamily="34" charset="0"/>
                <a:cs typeface="Segoe UI" panose="020B0502040204020203" pitchFamily="34" charset="0"/>
              </a:rPr>
              <a:t>and </a:t>
            </a:r>
            <a:r>
              <a:rPr lang="fr-FR" sz="1100" dirty="0" err="1">
                <a:solidFill>
                  <a:schemeClr val="tx1"/>
                </a:solidFill>
                <a:latin typeface="Segoe UI" panose="020B0502040204020203" pitchFamily="34" charset="0"/>
                <a:cs typeface="Segoe UI" panose="020B0502040204020203" pitchFamily="34" charset="0"/>
              </a:rPr>
              <a:t>Health</a:t>
            </a:r>
            <a:endParaRPr lang="fr-FR" sz="1100" dirty="0">
              <a:solidFill>
                <a:schemeClr val="tx1"/>
              </a:solidFill>
              <a:latin typeface="Segoe UI" panose="020B0502040204020203" pitchFamily="34" charset="0"/>
              <a:cs typeface="Segoe UI" panose="020B0502040204020203" pitchFamily="34" charset="0"/>
            </a:endParaRPr>
          </a:p>
        </p:txBody>
      </p:sp>
      <p:sp>
        <p:nvSpPr>
          <p:cNvPr id="20" name="Rectangle 19"/>
          <p:cNvSpPr/>
          <p:nvPr/>
        </p:nvSpPr>
        <p:spPr>
          <a:xfrm>
            <a:off x="7415292" y="1081678"/>
            <a:ext cx="1352194" cy="1352194"/>
          </a:xfrm>
          <a:prstGeom prst="rect">
            <a:avLst/>
          </a:prstGeom>
          <a:solidFill>
            <a:srgbClr val="63003C"/>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i="1" dirty="0">
                <a:solidFill>
                  <a:schemeClr val="bg1"/>
                </a:solidFill>
                <a:latin typeface="Segoe UI" panose="020B0502040204020203" pitchFamily="34" charset="0"/>
                <a:cs typeface="Segoe UI" panose="020B0502040204020203" pitchFamily="34" charset="0"/>
              </a:rPr>
              <a:t>Éducation, Formation, Enseignement </a:t>
            </a:r>
          </a:p>
        </p:txBody>
      </p:sp>
      <p:sp>
        <p:nvSpPr>
          <p:cNvPr id="21" name="Rectangle 20"/>
          <p:cNvSpPr/>
          <p:nvPr/>
        </p:nvSpPr>
        <p:spPr>
          <a:xfrm>
            <a:off x="6059330" y="2409718"/>
            <a:ext cx="1365503" cy="1352194"/>
          </a:xfrm>
          <a:prstGeom prst="rect">
            <a:avLst/>
          </a:prstGeom>
          <a:solidFill>
            <a:srgbClr val="63003C"/>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i="1" dirty="0">
                <a:solidFill>
                  <a:schemeClr val="bg1"/>
                </a:solidFill>
                <a:latin typeface="Segoe UI" panose="020B0502040204020203" pitchFamily="34" charset="0"/>
                <a:cs typeface="Segoe UI" panose="020B0502040204020203" pitchFamily="34" charset="0"/>
              </a:rPr>
              <a:t>Institut des Sciences de la Lumière</a:t>
            </a:r>
            <a:endParaRPr lang="fr-FR" sz="1200" i="1" dirty="0">
              <a:solidFill>
                <a:schemeClr val="bg1"/>
              </a:solidFill>
              <a:latin typeface="Segoe UI" panose="020B0502040204020203" pitchFamily="34" charset="0"/>
              <a:cs typeface="Segoe UI" panose="020B0502040204020203" pitchFamily="34" charset="0"/>
            </a:endParaRPr>
          </a:p>
        </p:txBody>
      </p:sp>
      <p:sp>
        <p:nvSpPr>
          <p:cNvPr id="22" name="Rectangle 21"/>
          <p:cNvSpPr/>
          <p:nvPr/>
        </p:nvSpPr>
        <p:spPr>
          <a:xfrm>
            <a:off x="7422451" y="2409718"/>
            <a:ext cx="1352194" cy="13521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err="1">
                <a:solidFill>
                  <a:schemeClr val="tx1"/>
                </a:solidFill>
                <a:latin typeface="Segoe UI" panose="020B0502040204020203" pitchFamily="34" charset="0"/>
                <a:cs typeface="Segoe UI" panose="020B0502040204020203" pitchFamily="34" charset="0"/>
              </a:rPr>
              <a:t>Biosphera</a:t>
            </a:r>
            <a:endParaRPr lang="fr-FR" sz="1200" dirty="0">
              <a:solidFill>
                <a:schemeClr val="tx1"/>
              </a:solidFill>
              <a:latin typeface="Segoe UI" panose="020B0502040204020203" pitchFamily="34" charset="0"/>
              <a:cs typeface="Segoe UI" panose="020B0502040204020203" pitchFamily="34" charset="0"/>
            </a:endParaRPr>
          </a:p>
        </p:txBody>
      </p:sp>
      <p:sp>
        <p:nvSpPr>
          <p:cNvPr id="24" name="Rectangle 23">
            <a:extLst>
              <a:ext uri="{FF2B5EF4-FFF2-40B4-BE49-F238E27FC236}">
                <a16:creationId xmlns:a16="http://schemas.microsoft.com/office/drawing/2014/main" id="{42C456B1-C5D4-4C3D-8065-F6BD7A4E208D}"/>
              </a:ext>
            </a:extLst>
          </p:cNvPr>
          <p:cNvSpPr/>
          <p:nvPr/>
        </p:nvSpPr>
        <p:spPr>
          <a:xfrm>
            <a:off x="9905570" y="1081678"/>
            <a:ext cx="1662700" cy="2228164"/>
          </a:xfrm>
          <a:prstGeom prst="rect">
            <a:avLst/>
          </a:prstGeom>
          <a:solidFill>
            <a:srgbClr val="00807A"/>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b="1" i="1" dirty="0" err="1">
                <a:solidFill>
                  <a:schemeClr val="bg1"/>
                </a:solidFill>
                <a:latin typeface="Segoe UI" panose="020B0502040204020203" pitchFamily="34" charset="0"/>
                <a:cs typeface="Segoe UI" panose="020B0502040204020203" pitchFamily="34" charset="0"/>
              </a:rPr>
              <a:t>Graduate</a:t>
            </a:r>
            <a:r>
              <a:rPr lang="fr-FR" sz="1200" b="1" i="1" dirty="0">
                <a:solidFill>
                  <a:schemeClr val="bg1"/>
                </a:solidFill>
                <a:latin typeface="Segoe UI" panose="020B0502040204020203" pitchFamily="34" charset="0"/>
                <a:cs typeface="Segoe UI" panose="020B0502040204020203" pitchFamily="34" charset="0"/>
              </a:rPr>
              <a:t> </a:t>
            </a:r>
            <a:r>
              <a:rPr lang="fr-FR" sz="1200" b="1" i="1" dirty="0" err="1">
                <a:solidFill>
                  <a:schemeClr val="bg1"/>
                </a:solidFill>
                <a:latin typeface="Segoe UI" panose="020B0502040204020203" pitchFamily="34" charset="0"/>
                <a:cs typeface="Segoe UI" panose="020B0502040204020203" pitchFamily="34" charset="0"/>
              </a:rPr>
              <a:t>School</a:t>
            </a:r>
            <a:endParaRPr lang="fr-FR" sz="1200" b="1" i="1" dirty="0">
              <a:solidFill>
                <a:schemeClr val="bg1"/>
              </a:solidFill>
              <a:latin typeface="Segoe UI" panose="020B0502040204020203" pitchFamily="34" charset="0"/>
              <a:cs typeface="Segoe UI" panose="020B0502040204020203" pitchFamily="34" charset="0"/>
            </a:endParaRPr>
          </a:p>
          <a:p>
            <a:pPr algn="ctr"/>
            <a:endParaRPr lang="fr-FR" sz="1200" i="1" dirty="0">
              <a:solidFill>
                <a:schemeClr val="bg1"/>
              </a:solidFill>
              <a:latin typeface="Segoe UI" panose="020B0502040204020203" pitchFamily="34" charset="0"/>
              <a:cs typeface="Segoe UI" panose="020B0502040204020203" pitchFamily="34" charset="0"/>
            </a:endParaRPr>
          </a:p>
          <a:p>
            <a:pPr algn="ctr"/>
            <a:r>
              <a:rPr lang="fr-FR" sz="1200" i="1" dirty="0">
                <a:solidFill>
                  <a:schemeClr val="bg1"/>
                </a:solidFill>
                <a:latin typeface="Segoe UI" panose="020B0502040204020203" pitchFamily="34" charset="0"/>
                <a:cs typeface="Segoe UI" panose="020B0502040204020203" pitchFamily="34" charset="0"/>
              </a:rPr>
              <a:t>Laboratoires de recherche</a:t>
            </a:r>
          </a:p>
          <a:p>
            <a:pPr algn="ctr"/>
            <a:endParaRPr lang="fr-FR" sz="1200" i="1" dirty="0">
              <a:solidFill>
                <a:schemeClr val="bg1"/>
              </a:solidFill>
              <a:latin typeface="Segoe UI" panose="020B0502040204020203" pitchFamily="34" charset="0"/>
              <a:cs typeface="Segoe UI" panose="020B0502040204020203" pitchFamily="34" charset="0"/>
            </a:endParaRPr>
          </a:p>
          <a:p>
            <a:pPr algn="ctr"/>
            <a:r>
              <a:rPr lang="fr-FR" sz="1200" i="1" dirty="0" err="1">
                <a:solidFill>
                  <a:schemeClr val="bg1"/>
                </a:solidFill>
                <a:latin typeface="Segoe UI" panose="020B0502040204020203" pitchFamily="34" charset="0"/>
                <a:cs typeface="Segoe UI" panose="020B0502040204020203" pitchFamily="34" charset="0"/>
              </a:rPr>
              <a:t>Ecole</a:t>
            </a:r>
            <a:r>
              <a:rPr lang="fr-FR" sz="1200" i="1" dirty="0">
                <a:solidFill>
                  <a:schemeClr val="bg1"/>
                </a:solidFill>
                <a:latin typeface="Segoe UI" panose="020B0502040204020203" pitchFamily="34" charset="0"/>
                <a:cs typeface="Segoe UI" panose="020B0502040204020203" pitchFamily="34" charset="0"/>
              </a:rPr>
              <a:t>(s) doctorale(s)</a:t>
            </a:r>
          </a:p>
          <a:p>
            <a:pPr algn="ctr"/>
            <a:endParaRPr lang="fr-FR" sz="1200" i="1" dirty="0">
              <a:solidFill>
                <a:schemeClr val="bg1"/>
              </a:solidFill>
              <a:latin typeface="Segoe UI" panose="020B0502040204020203" pitchFamily="34" charset="0"/>
              <a:cs typeface="Segoe UI" panose="020B0502040204020203" pitchFamily="34" charset="0"/>
            </a:endParaRPr>
          </a:p>
          <a:p>
            <a:pPr algn="ctr"/>
            <a:r>
              <a:rPr lang="fr-FR" sz="1200" i="1" dirty="0">
                <a:solidFill>
                  <a:schemeClr val="bg1"/>
                </a:solidFill>
                <a:latin typeface="Segoe UI" panose="020B0502040204020203" pitchFamily="34" charset="0"/>
                <a:cs typeface="Segoe UI" panose="020B0502040204020203" pitchFamily="34" charset="0"/>
              </a:rPr>
              <a:t>Master(s)</a:t>
            </a:r>
          </a:p>
        </p:txBody>
      </p:sp>
    </p:spTree>
    <p:extLst>
      <p:ext uri="{BB962C8B-B14F-4D97-AF65-F5344CB8AC3E}">
        <p14:creationId xmlns:p14="http://schemas.microsoft.com/office/powerpoint/2010/main" val="2074936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5863" y="642843"/>
            <a:ext cx="1597417" cy="442450"/>
          </a:xfrm>
          <a:prstGeom prst="rect">
            <a:avLst/>
          </a:prstGeom>
        </p:spPr>
      </p:pic>
      <p:sp>
        <p:nvSpPr>
          <p:cNvPr id="6" name="Rectangle 5">
            <a:extLst>
              <a:ext uri="{FF2B5EF4-FFF2-40B4-BE49-F238E27FC236}">
                <a16:creationId xmlns:a16="http://schemas.microsoft.com/office/drawing/2014/main" id="{D104A86A-7C11-3E45-B1DF-535D9ADDE25C}"/>
              </a:ext>
            </a:extLst>
          </p:cNvPr>
          <p:cNvSpPr/>
          <p:nvPr/>
        </p:nvSpPr>
        <p:spPr>
          <a:xfrm>
            <a:off x="1785863" y="1422767"/>
            <a:ext cx="2742209" cy="1200329"/>
          </a:xfrm>
          <a:prstGeom prst="rect">
            <a:avLst/>
          </a:prstGeom>
        </p:spPr>
        <p:txBody>
          <a:bodyPr wrap="square">
            <a:spAutoFit/>
          </a:bodyPr>
          <a:lstStyle/>
          <a:p>
            <a:r>
              <a:rPr lang="fr-FR" sz="1200" dirty="0"/>
              <a:t>Cold </a:t>
            </a:r>
            <a:r>
              <a:rPr lang="fr-FR" sz="1200" dirty="0" err="1"/>
              <a:t>atoms</a:t>
            </a:r>
            <a:endParaRPr lang="fr-FR" sz="1200" dirty="0"/>
          </a:p>
          <a:p>
            <a:r>
              <a:rPr lang="fr-FR" sz="1200" dirty="0"/>
              <a:t>Quantum light</a:t>
            </a:r>
          </a:p>
          <a:p>
            <a:r>
              <a:rPr lang="fr-FR" sz="1200" dirty="0" err="1"/>
              <a:t>Supraconductive</a:t>
            </a:r>
            <a:r>
              <a:rPr lang="fr-FR" sz="1200" dirty="0"/>
              <a:t> </a:t>
            </a:r>
            <a:r>
              <a:rPr lang="fr-FR" sz="1200" dirty="0" err="1"/>
              <a:t>qubits</a:t>
            </a:r>
            <a:endParaRPr lang="fr-FR" sz="1200" dirty="0"/>
          </a:p>
          <a:p>
            <a:r>
              <a:rPr lang="fr-FR" sz="1200" dirty="0"/>
              <a:t>Spin </a:t>
            </a:r>
            <a:r>
              <a:rPr lang="fr-FR" sz="1200" dirty="0" err="1"/>
              <a:t>Qubits</a:t>
            </a:r>
            <a:r>
              <a:rPr lang="fr-FR" sz="1200" dirty="0"/>
              <a:t> </a:t>
            </a:r>
          </a:p>
          <a:p>
            <a:r>
              <a:rPr lang="fr-FR" sz="1200" dirty="0" err="1"/>
              <a:t>Topological</a:t>
            </a:r>
            <a:r>
              <a:rPr lang="fr-FR" sz="1200" dirty="0"/>
              <a:t> </a:t>
            </a:r>
            <a:r>
              <a:rPr lang="fr-FR" sz="1200" dirty="0" err="1"/>
              <a:t>materials</a:t>
            </a:r>
            <a:endParaRPr lang="fr-FR" sz="1200" dirty="0"/>
          </a:p>
          <a:p>
            <a:r>
              <a:rPr lang="fr-FR" sz="1200" dirty="0" err="1"/>
              <a:t>Diamond</a:t>
            </a:r>
            <a:r>
              <a:rPr lang="fr-FR" sz="1200" dirty="0"/>
              <a:t> </a:t>
            </a:r>
            <a:r>
              <a:rPr lang="fr-FR" sz="1200" dirty="0" err="1"/>
              <a:t>centers</a:t>
            </a:r>
            <a:endParaRPr lang="fr-FR" sz="1200" dirty="0"/>
          </a:p>
        </p:txBody>
      </p:sp>
      <p:sp>
        <p:nvSpPr>
          <p:cNvPr id="7" name="ZoneTexte 6">
            <a:extLst>
              <a:ext uri="{FF2B5EF4-FFF2-40B4-BE49-F238E27FC236}">
                <a16:creationId xmlns:a16="http://schemas.microsoft.com/office/drawing/2014/main" id="{5D239178-D319-7141-991A-1BD70D7F38D5}"/>
              </a:ext>
            </a:extLst>
          </p:cNvPr>
          <p:cNvSpPr txBox="1"/>
          <p:nvPr/>
        </p:nvSpPr>
        <p:spPr>
          <a:xfrm>
            <a:off x="4528072" y="1344375"/>
            <a:ext cx="1979881" cy="307777"/>
          </a:xfrm>
          <a:prstGeom prst="rect">
            <a:avLst/>
          </a:prstGeom>
          <a:solidFill>
            <a:schemeClr val="accent6">
              <a:lumMod val="50000"/>
            </a:schemeClr>
          </a:solidFill>
        </p:spPr>
        <p:txBody>
          <a:bodyPr wrap="square" rtlCol="0">
            <a:spAutoFit/>
          </a:bodyPr>
          <a:lstStyle/>
          <a:p>
            <a:r>
              <a:rPr lang="fr-FR" sz="1400" dirty="0">
                <a:solidFill>
                  <a:schemeClr val="bg1"/>
                </a:solidFill>
              </a:rPr>
              <a:t>Quantum </a:t>
            </a:r>
            <a:r>
              <a:rPr lang="fr-FR" sz="1400" dirty="0" err="1">
                <a:solidFill>
                  <a:schemeClr val="bg1"/>
                </a:solidFill>
              </a:rPr>
              <a:t>computing</a:t>
            </a:r>
            <a:endParaRPr lang="fr-FR" sz="1050" i="1" dirty="0">
              <a:solidFill>
                <a:schemeClr val="bg1"/>
              </a:solidFill>
            </a:endParaRPr>
          </a:p>
        </p:txBody>
      </p:sp>
      <p:sp>
        <p:nvSpPr>
          <p:cNvPr id="8" name="ZoneTexte 7">
            <a:extLst>
              <a:ext uri="{FF2B5EF4-FFF2-40B4-BE49-F238E27FC236}">
                <a16:creationId xmlns:a16="http://schemas.microsoft.com/office/drawing/2014/main" id="{C42F8013-5475-E542-AB05-004A9E7C79AE}"/>
              </a:ext>
            </a:extLst>
          </p:cNvPr>
          <p:cNvSpPr txBox="1"/>
          <p:nvPr/>
        </p:nvSpPr>
        <p:spPr>
          <a:xfrm>
            <a:off x="4511974" y="2231806"/>
            <a:ext cx="2403017" cy="307777"/>
          </a:xfrm>
          <a:prstGeom prst="rect">
            <a:avLst/>
          </a:prstGeom>
          <a:solidFill>
            <a:schemeClr val="accent6">
              <a:lumMod val="50000"/>
            </a:schemeClr>
          </a:solidFill>
        </p:spPr>
        <p:txBody>
          <a:bodyPr wrap="square" rtlCol="0">
            <a:spAutoFit/>
          </a:bodyPr>
          <a:lstStyle/>
          <a:p>
            <a:pPr algn="ctr"/>
            <a:r>
              <a:rPr lang="fr-FR" sz="1400" dirty="0">
                <a:solidFill>
                  <a:schemeClr val="bg1"/>
                </a:solidFill>
              </a:rPr>
              <a:t>Quantum communications</a:t>
            </a:r>
            <a:endParaRPr lang="fr-FR" sz="1200" i="1" dirty="0">
              <a:solidFill>
                <a:schemeClr val="bg1"/>
              </a:solidFill>
            </a:endParaRPr>
          </a:p>
        </p:txBody>
      </p:sp>
      <p:sp>
        <p:nvSpPr>
          <p:cNvPr id="9" name="ZoneTexte 8">
            <a:extLst>
              <a:ext uri="{FF2B5EF4-FFF2-40B4-BE49-F238E27FC236}">
                <a16:creationId xmlns:a16="http://schemas.microsoft.com/office/drawing/2014/main" id="{A054A65B-22A8-5F4A-9823-003D7E4CF331}"/>
              </a:ext>
            </a:extLst>
          </p:cNvPr>
          <p:cNvSpPr txBox="1"/>
          <p:nvPr/>
        </p:nvSpPr>
        <p:spPr>
          <a:xfrm>
            <a:off x="7059849" y="1362685"/>
            <a:ext cx="1721981" cy="307777"/>
          </a:xfrm>
          <a:prstGeom prst="rect">
            <a:avLst/>
          </a:prstGeom>
          <a:solidFill>
            <a:schemeClr val="accent6">
              <a:lumMod val="50000"/>
            </a:schemeClr>
          </a:solidFill>
        </p:spPr>
        <p:txBody>
          <a:bodyPr wrap="square" rtlCol="0">
            <a:spAutoFit/>
          </a:bodyPr>
          <a:lstStyle/>
          <a:p>
            <a:r>
              <a:rPr lang="fr-FR" sz="1400" dirty="0">
                <a:solidFill>
                  <a:schemeClr val="bg1"/>
                </a:solidFill>
              </a:rPr>
              <a:t>Quantum </a:t>
            </a:r>
            <a:r>
              <a:rPr lang="fr-FR" sz="1400" dirty="0" err="1">
                <a:solidFill>
                  <a:schemeClr val="bg1"/>
                </a:solidFill>
              </a:rPr>
              <a:t>sensors</a:t>
            </a:r>
            <a:endParaRPr lang="fr-FR" sz="1400" dirty="0">
              <a:solidFill>
                <a:schemeClr val="bg1"/>
              </a:solidFill>
            </a:endParaRPr>
          </a:p>
        </p:txBody>
      </p:sp>
      <p:sp>
        <p:nvSpPr>
          <p:cNvPr id="10" name="ZoneTexte 9">
            <a:extLst>
              <a:ext uri="{FF2B5EF4-FFF2-40B4-BE49-F238E27FC236}">
                <a16:creationId xmlns:a16="http://schemas.microsoft.com/office/drawing/2014/main" id="{2960FD0D-4CA4-5B40-A2A0-D962B12F1892}"/>
              </a:ext>
            </a:extLst>
          </p:cNvPr>
          <p:cNvSpPr txBox="1"/>
          <p:nvPr/>
        </p:nvSpPr>
        <p:spPr>
          <a:xfrm>
            <a:off x="7059849" y="1811379"/>
            <a:ext cx="1588541" cy="307777"/>
          </a:xfrm>
          <a:prstGeom prst="rect">
            <a:avLst/>
          </a:prstGeom>
          <a:solidFill>
            <a:schemeClr val="accent6">
              <a:lumMod val="50000"/>
            </a:schemeClr>
          </a:solidFill>
        </p:spPr>
        <p:txBody>
          <a:bodyPr wrap="square" rtlCol="0">
            <a:spAutoFit/>
          </a:bodyPr>
          <a:lstStyle/>
          <a:p>
            <a:pPr algn="ctr"/>
            <a:r>
              <a:rPr lang="fr-FR" sz="1400" dirty="0">
                <a:solidFill>
                  <a:schemeClr val="bg1"/>
                </a:solidFill>
              </a:rPr>
              <a:t>Quantum </a:t>
            </a:r>
            <a:r>
              <a:rPr lang="fr-FR" sz="1400" dirty="0" err="1">
                <a:solidFill>
                  <a:schemeClr val="bg1"/>
                </a:solidFill>
              </a:rPr>
              <a:t>matter</a:t>
            </a:r>
            <a:endParaRPr lang="fr-FR" sz="1400" dirty="0">
              <a:solidFill>
                <a:schemeClr val="bg1"/>
              </a:solidFill>
            </a:endParaRPr>
          </a:p>
        </p:txBody>
      </p:sp>
      <p:sp>
        <p:nvSpPr>
          <p:cNvPr id="11" name="ZoneTexte 10">
            <a:extLst>
              <a:ext uri="{FF2B5EF4-FFF2-40B4-BE49-F238E27FC236}">
                <a16:creationId xmlns:a16="http://schemas.microsoft.com/office/drawing/2014/main" id="{4722681C-6756-E640-8EE9-C2D68D056EED}"/>
              </a:ext>
            </a:extLst>
          </p:cNvPr>
          <p:cNvSpPr txBox="1"/>
          <p:nvPr/>
        </p:nvSpPr>
        <p:spPr>
          <a:xfrm>
            <a:off x="7059848" y="2201252"/>
            <a:ext cx="2910346" cy="307777"/>
          </a:xfrm>
          <a:prstGeom prst="rect">
            <a:avLst/>
          </a:prstGeom>
          <a:solidFill>
            <a:schemeClr val="accent6">
              <a:lumMod val="50000"/>
            </a:schemeClr>
          </a:solidFill>
        </p:spPr>
        <p:txBody>
          <a:bodyPr wrap="square" rtlCol="0">
            <a:spAutoFit/>
          </a:bodyPr>
          <a:lstStyle/>
          <a:p>
            <a:pPr algn="ctr"/>
            <a:r>
              <a:rPr lang="fr-FR" sz="1400" dirty="0">
                <a:solidFill>
                  <a:schemeClr val="bg1"/>
                </a:solidFill>
              </a:rPr>
              <a:t>Quantum technologies </a:t>
            </a:r>
            <a:r>
              <a:rPr lang="fr-FR" sz="1400" dirty="0" err="1">
                <a:solidFill>
                  <a:schemeClr val="bg1"/>
                </a:solidFill>
              </a:rPr>
              <a:t>materials</a:t>
            </a:r>
            <a:endParaRPr lang="fr-FR" sz="1400" dirty="0">
              <a:solidFill>
                <a:schemeClr val="bg1"/>
              </a:solidFill>
            </a:endParaRPr>
          </a:p>
        </p:txBody>
      </p:sp>
      <p:sp>
        <p:nvSpPr>
          <p:cNvPr id="12" name="ZoneTexte 11">
            <a:extLst>
              <a:ext uri="{FF2B5EF4-FFF2-40B4-BE49-F238E27FC236}">
                <a16:creationId xmlns:a16="http://schemas.microsoft.com/office/drawing/2014/main" id="{9CDD06F2-9031-4341-BC3E-7EA2116A8E97}"/>
              </a:ext>
            </a:extLst>
          </p:cNvPr>
          <p:cNvSpPr txBox="1"/>
          <p:nvPr/>
        </p:nvSpPr>
        <p:spPr>
          <a:xfrm>
            <a:off x="4528072" y="1795714"/>
            <a:ext cx="1963783" cy="307777"/>
          </a:xfrm>
          <a:prstGeom prst="rect">
            <a:avLst/>
          </a:prstGeom>
          <a:solidFill>
            <a:schemeClr val="accent6">
              <a:lumMod val="50000"/>
            </a:schemeClr>
          </a:solidFill>
        </p:spPr>
        <p:txBody>
          <a:bodyPr wrap="square" rtlCol="0">
            <a:spAutoFit/>
          </a:bodyPr>
          <a:lstStyle/>
          <a:p>
            <a:pPr algn="ctr"/>
            <a:r>
              <a:rPr lang="fr-FR" sz="1400" dirty="0">
                <a:solidFill>
                  <a:schemeClr val="bg1"/>
                </a:solidFill>
              </a:rPr>
              <a:t>Quantum simulation</a:t>
            </a:r>
            <a:endParaRPr lang="fr-FR" sz="1050" i="1" dirty="0">
              <a:solidFill>
                <a:schemeClr val="bg1"/>
              </a:solidFill>
            </a:endParaRPr>
          </a:p>
        </p:txBody>
      </p:sp>
      <p:sp>
        <p:nvSpPr>
          <p:cNvPr id="13" name="Rectangle 12">
            <a:extLst>
              <a:ext uri="{FF2B5EF4-FFF2-40B4-BE49-F238E27FC236}">
                <a16:creationId xmlns:a16="http://schemas.microsoft.com/office/drawing/2014/main" id="{E71140BC-2DB4-4F42-B764-B54CB29BA124}"/>
              </a:ext>
            </a:extLst>
          </p:cNvPr>
          <p:cNvSpPr/>
          <p:nvPr/>
        </p:nvSpPr>
        <p:spPr>
          <a:xfrm>
            <a:off x="4188196" y="701550"/>
            <a:ext cx="6267128" cy="338554"/>
          </a:xfrm>
          <a:prstGeom prst="rect">
            <a:avLst/>
          </a:prstGeom>
        </p:spPr>
        <p:txBody>
          <a:bodyPr wrap="square">
            <a:spAutoFit/>
          </a:bodyPr>
          <a:lstStyle/>
          <a:p>
            <a:r>
              <a:rPr lang="fr-FR" sz="1600" dirty="0">
                <a:latin typeface="Calibri" panose="020F0502020204030204" pitchFamily="34" charset="0"/>
              </a:rPr>
              <a:t>33 </a:t>
            </a:r>
            <a:r>
              <a:rPr lang="fr-FR" sz="1600" dirty="0" err="1">
                <a:latin typeface="Calibri" panose="020F0502020204030204" pitchFamily="34" charset="0"/>
              </a:rPr>
              <a:t>laboratories</a:t>
            </a:r>
            <a:r>
              <a:rPr lang="fr-FR" sz="1600" dirty="0">
                <a:latin typeface="Calibri" panose="020F0502020204030204" pitchFamily="34" charset="0"/>
              </a:rPr>
              <a:t>, 100 teams, 438 </a:t>
            </a:r>
            <a:r>
              <a:rPr lang="fr-FR" sz="1600" dirty="0" err="1">
                <a:latin typeface="Calibri" panose="020F0502020204030204" pitchFamily="34" charset="0"/>
              </a:rPr>
              <a:t>faculty</a:t>
            </a:r>
            <a:r>
              <a:rPr lang="fr-FR" sz="1600" dirty="0">
                <a:latin typeface="Calibri" panose="020F0502020204030204" pitchFamily="34" charset="0"/>
              </a:rPr>
              <a:t> staff, 325 </a:t>
            </a:r>
            <a:r>
              <a:rPr lang="fr-FR" sz="1600" dirty="0" err="1">
                <a:latin typeface="Calibri" panose="020F0502020204030204" pitchFamily="34" charset="0"/>
              </a:rPr>
              <a:t>PhDs</a:t>
            </a:r>
            <a:r>
              <a:rPr lang="fr-FR" sz="1600" dirty="0">
                <a:latin typeface="Calibri" panose="020F0502020204030204" pitchFamily="34" charset="0"/>
              </a:rPr>
              <a:t> and </a:t>
            </a:r>
            <a:r>
              <a:rPr lang="fr-FR" sz="1600" dirty="0" err="1">
                <a:latin typeface="Calibri" panose="020F0502020204030204" pitchFamily="34" charset="0"/>
              </a:rPr>
              <a:t>postdocs</a:t>
            </a:r>
            <a:r>
              <a:rPr lang="fr-FR" sz="1600" dirty="0">
                <a:latin typeface="Calibri" panose="020F0502020204030204" pitchFamily="34" charset="0"/>
              </a:rPr>
              <a:t> </a:t>
            </a:r>
          </a:p>
        </p:txBody>
      </p:sp>
      <p:pic>
        <p:nvPicPr>
          <p:cNvPr id="16" name="Image 15"/>
          <p:cNvPicPr>
            <a:picLocks noChangeAspect="1"/>
          </p:cNvPicPr>
          <p:nvPr/>
        </p:nvPicPr>
        <p:blipFill>
          <a:blip r:embed="rId3"/>
          <a:stretch>
            <a:fillRect/>
          </a:stretch>
        </p:blipFill>
        <p:spPr>
          <a:xfrm>
            <a:off x="1421876" y="2825064"/>
            <a:ext cx="3605127" cy="901725"/>
          </a:xfrm>
          <a:prstGeom prst="rect">
            <a:avLst/>
          </a:prstGeom>
        </p:spPr>
      </p:pic>
      <p:cxnSp>
        <p:nvCxnSpPr>
          <p:cNvPr id="18" name="Connecteur droit 17"/>
          <p:cNvCxnSpPr/>
          <p:nvPr/>
        </p:nvCxnSpPr>
        <p:spPr>
          <a:xfrm>
            <a:off x="1541418" y="2852980"/>
            <a:ext cx="9144000" cy="8456"/>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2" name="Rectangle 21">
            <a:extLst>
              <a:ext uri="{FF2B5EF4-FFF2-40B4-BE49-F238E27FC236}">
                <a16:creationId xmlns:a16="http://schemas.microsoft.com/office/drawing/2014/main" id="{E71140BC-2DB4-4F42-B764-B54CB29BA124}"/>
              </a:ext>
            </a:extLst>
          </p:cNvPr>
          <p:cNvSpPr/>
          <p:nvPr/>
        </p:nvSpPr>
        <p:spPr>
          <a:xfrm>
            <a:off x="4868566" y="3090446"/>
            <a:ext cx="6267128" cy="338554"/>
          </a:xfrm>
          <a:prstGeom prst="rect">
            <a:avLst/>
          </a:prstGeom>
        </p:spPr>
        <p:txBody>
          <a:bodyPr wrap="square">
            <a:spAutoFit/>
          </a:bodyPr>
          <a:lstStyle/>
          <a:p>
            <a:r>
              <a:rPr lang="fr-FR" sz="1600" dirty="0">
                <a:latin typeface="Calibri" panose="020F0502020204030204" pitchFamily="34" charset="0"/>
              </a:rPr>
              <a:t>42 </a:t>
            </a:r>
            <a:r>
              <a:rPr lang="fr-FR" sz="1600" dirty="0" err="1">
                <a:latin typeface="Calibri" panose="020F0502020204030204" pitchFamily="34" charset="0"/>
              </a:rPr>
              <a:t>laboratories</a:t>
            </a:r>
            <a:r>
              <a:rPr lang="fr-FR" sz="1600" dirty="0">
                <a:latin typeface="Calibri" panose="020F0502020204030204" pitchFamily="34" charset="0"/>
              </a:rPr>
              <a:t>, 1200 </a:t>
            </a:r>
            <a:r>
              <a:rPr lang="fr-FR" sz="1600" dirty="0" err="1">
                <a:latin typeface="Calibri" panose="020F0502020204030204" pitchFamily="34" charset="0"/>
              </a:rPr>
              <a:t>faculty</a:t>
            </a:r>
            <a:r>
              <a:rPr lang="fr-FR" sz="1600" dirty="0">
                <a:latin typeface="Calibri" panose="020F0502020204030204" pitchFamily="34" charset="0"/>
              </a:rPr>
              <a:t> staff, </a:t>
            </a:r>
            <a:r>
              <a:rPr lang="fr-FR" sz="1600" dirty="0" err="1">
                <a:latin typeface="Calibri" panose="020F0502020204030204" pitchFamily="34" charset="0"/>
              </a:rPr>
              <a:t>PhDs</a:t>
            </a:r>
            <a:r>
              <a:rPr lang="fr-FR" sz="1600" dirty="0">
                <a:latin typeface="Calibri" panose="020F0502020204030204" pitchFamily="34" charset="0"/>
              </a:rPr>
              <a:t> and </a:t>
            </a:r>
            <a:r>
              <a:rPr lang="fr-FR" sz="1600" dirty="0" err="1">
                <a:latin typeface="Calibri" panose="020F0502020204030204" pitchFamily="34" charset="0"/>
              </a:rPr>
              <a:t>postdocs</a:t>
            </a:r>
            <a:endParaRPr lang="fr-FR" sz="1600" dirty="0">
              <a:latin typeface="Calibri" panose="020F0502020204030204" pitchFamily="34" charset="0"/>
            </a:endParaRPr>
          </a:p>
        </p:txBody>
      </p:sp>
      <p:sp>
        <p:nvSpPr>
          <p:cNvPr id="23" name="Rectangle 22">
            <a:extLst>
              <a:ext uri="{FF2B5EF4-FFF2-40B4-BE49-F238E27FC236}">
                <a16:creationId xmlns:a16="http://schemas.microsoft.com/office/drawing/2014/main" id="{D104A86A-7C11-3E45-B1DF-535D9ADDE25C}"/>
              </a:ext>
            </a:extLst>
          </p:cNvPr>
          <p:cNvSpPr/>
          <p:nvPr/>
        </p:nvSpPr>
        <p:spPr>
          <a:xfrm>
            <a:off x="2012174" y="3788338"/>
            <a:ext cx="8302052" cy="461665"/>
          </a:xfrm>
          <a:prstGeom prst="rect">
            <a:avLst/>
          </a:prstGeom>
        </p:spPr>
        <p:txBody>
          <a:bodyPr wrap="square">
            <a:spAutoFit/>
          </a:bodyPr>
          <a:lstStyle/>
          <a:p>
            <a:r>
              <a:rPr lang="fr-FR" sz="1200" dirty="0" err="1"/>
              <a:t>Projects</a:t>
            </a:r>
            <a:r>
              <a:rPr lang="fr-FR" sz="1200" dirty="0"/>
              <a:t> in </a:t>
            </a:r>
            <a:r>
              <a:rPr lang="fr-FR" sz="1200" dirty="0" err="1"/>
              <a:t>domains</a:t>
            </a:r>
            <a:r>
              <a:rPr lang="fr-FR" sz="1200" dirty="0"/>
              <a:t>: </a:t>
            </a:r>
            <a:r>
              <a:rPr lang="fr-FR" sz="1200" dirty="0" err="1"/>
              <a:t>renewable</a:t>
            </a:r>
            <a:r>
              <a:rPr lang="fr-FR" sz="1200" dirty="0"/>
              <a:t> </a:t>
            </a:r>
            <a:r>
              <a:rPr lang="fr-FR" sz="1200" dirty="0" err="1"/>
              <a:t>energy</a:t>
            </a:r>
            <a:r>
              <a:rPr lang="fr-FR" sz="1200" dirty="0"/>
              <a:t>, </a:t>
            </a:r>
            <a:r>
              <a:rPr lang="fr-FR" sz="1200" dirty="0" err="1"/>
              <a:t>health</a:t>
            </a:r>
            <a:r>
              <a:rPr lang="fr-FR" sz="1200" dirty="0"/>
              <a:t>, cancer </a:t>
            </a:r>
            <a:r>
              <a:rPr lang="fr-FR" sz="1200" dirty="0" err="1"/>
              <a:t>research</a:t>
            </a:r>
            <a:r>
              <a:rPr lang="fr-FR" sz="1200" dirty="0"/>
              <a:t>, </a:t>
            </a:r>
            <a:r>
              <a:rPr lang="fr-FR" sz="1200" dirty="0" err="1"/>
              <a:t>climate</a:t>
            </a:r>
            <a:r>
              <a:rPr lang="fr-FR" sz="1200" dirty="0"/>
              <a:t> changes, </a:t>
            </a:r>
            <a:r>
              <a:rPr lang="fr-FR" sz="1200" dirty="0" err="1"/>
              <a:t>IoT</a:t>
            </a:r>
            <a:r>
              <a:rPr lang="fr-FR" sz="1200" dirty="0"/>
              <a:t>, </a:t>
            </a:r>
            <a:r>
              <a:rPr lang="fr-FR" sz="1200" dirty="0" err="1"/>
              <a:t>ethics</a:t>
            </a:r>
            <a:r>
              <a:rPr lang="fr-FR" sz="1200" dirty="0"/>
              <a:t>, </a:t>
            </a:r>
            <a:r>
              <a:rPr lang="fr-FR" sz="1200" dirty="0" err="1"/>
              <a:t>safety</a:t>
            </a:r>
            <a:r>
              <a:rPr lang="fr-FR" sz="1200" dirty="0"/>
              <a:t>, </a:t>
            </a:r>
          </a:p>
          <a:p>
            <a:r>
              <a:rPr lang="fr-FR" sz="1200" dirty="0"/>
              <a:t>job </a:t>
            </a:r>
            <a:r>
              <a:rPr lang="fr-FR" sz="1200" dirty="0" err="1"/>
              <a:t>market</a:t>
            </a:r>
            <a:r>
              <a:rPr lang="fr-FR" sz="1200" dirty="0"/>
              <a:t>, </a:t>
            </a:r>
            <a:r>
              <a:rPr lang="fr-FR" sz="1200" dirty="0" err="1"/>
              <a:t>history</a:t>
            </a:r>
            <a:r>
              <a:rPr lang="fr-FR" sz="1200" dirty="0"/>
              <a:t>,  … </a:t>
            </a:r>
          </a:p>
        </p:txBody>
      </p:sp>
      <p:sp>
        <p:nvSpPr>
          <p:cNvPr id="24" name="Rectangle 23"/>
          <p:cNvSpPr/>
          <p:nvPr/>
        </p:nvSpPr>
        <p:spPr>
          <a:xfrm>
            <a:off x="2130083" y="4356192"/>
            <a:ext cx="1882247" cy="369332"/>
          </a:xfrm>
          <a:prstGeom prst="rect">
            <a:avLst/>
          </a:prstGeom>
        </p:spPr>
        <p:txBody>
          <a:bodyPr wrap="none">
            <a:spAutoFit/>
          </a:bodyPr>
          <a:lstStyle/>
          <a:p>
            <a:r>
              <a:rPr lang="fr-FR" dirty="0"/>
              <a:t>https://dataia.eu/</a:t>
            </a:r>
          </a:p>
        </p:txBody>
      </p:sp>
      <p:cxnSp>
        <p:nvCxnSpPr>
          <p:cNvPr id="26" name="Connecteur droit 25"/>
          <p:cNvCxnSpPr/>
          <p:nvPr/>
        </p:nvCxnSpPr>
        <p:spPr>
          <a:xfrm>
            <a:off x="1541418" y="4845436"/>
            <a:ext cx="9144000" cy="8456"/>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8" name="Rectangle 27"/>
          <p:cNvSpPr/>
          <p:nvPr/>
        </p:nvSpPr>
        <p:spPr>
          <a:xfrm>
            <a:off x="5978203" y="6322882"/>
            <a:ext cx="4116833" cy="369332"/>
          </a:xfrm>
          <a:prstGeom prst="rect">
            <a:avLst/>
          </a:prstGeom>
        </p:spPr>
        <p:txBody>
          <a:bodyPr wrap="none">
            <a:spAutoFit/>
          </a:bodyPr>
          <a:lstStyle/>
          <a:p>
            <a:r>
              <a:rPr lang="fr-FR" dirty="0"/>
              <a:t>https://www.universite-paris-saclay.fr/ies</a:t>
            </a:r>
          </a:p>
        </p:txBody>
      </p:sp>
      <p:pic>
        <p:nvPicPr>
          <p:cNvPr id="29" name="Imag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8020" y="5057559"/>
            <a:ext cx="1586418" cy="1525402"/>
          </a:xfrm>
          <a:prstGeom prst="rect">
            <a:avLst/>
          </a:prstGeom>
        </p:spPr>
      </p:pic>
      <p:sp>
        <p:nvSpPr>
          <p:cNvPr id="30" name="Rectangle 29">
            <a:extLst>
              <a:ext uri="{FF2B5EF4-FFF2-40B4-BE49-F238E27FC236}">
                <a16:creationId xmlns:a16="http://schemas.microsoft.com/office/drawing/2014/main" id="{D104A86A-7C11-3E45-B1DF-535D9ADDE25C}"/>
              </a:ext>
            </a:extLst>
          </p:cNvPr>
          <p:cNvSpPr/>
          <p:nvPr/>
        </p:nvSpPr>
        <p:spPr>
          <a:xfrm>
            <a:off x="3383280" y="5814300"/>
            <a:ext cx="6822305" cy="461665"/>
          </a:xfrm>
          <a:prstGeom prst="rect">
            <a:avLst/>
          </a:prstGeom>
        </p:spPr>
        <p:txBody>
          <a:bodyPr wrap="square">
            <a:spAutoFit/>
          </a:bodyPr>
          <a:lstStyle/>
          <a:p>
            <a:r>
              <a:rPr lang="fr-FR" sz="1200" dirty="0" err="1"/>
              <a:t>Projects</a:t>
            </a:r>
            <a:r>
              <a:rPr lang="fr-FR" sz="1200" dirty="0"/>
              <a:t> in </a:t>
            </a:r>
            <a:r>
              <a:rPr lang="fr-FR" sz="1200" dirty="0" err="1"/>
              <a:t>domains</a:t>
            </a:r>
            <a:r>
              <a:rPr lang="fr-FR" sz="1200" dirty="0"/>
              <a:t>: </a:t>
            </a:r>
            <a:r>
              <a:rPr lang="fr-FR" sz="1200" dirty="0" err="1"/>
              <a:t>energy</a:t>
            </a:r>
            <a:r>
              <a:rPr lang="fr-FR" sz="1200" dirty="0"/>
              <a:t> </a:t>
            </a:r>
            <a:r>
              <a:rPr lang="fr-FR" sz="1200" dirty="0" err="1"/>
              <a:t>storage</a:t>
            </a:r>
            <a:r>
              <a:rPr lang="fr-FR" sz="1200" dirty="0"/>
              <a:t>, sunlight-</a:t>
            </a:r>
            <a:r>
              <a:rPr lang="fr-FR" sz="1200" dirty="0" err="1"/>
              <a:t>based</a:t>
            </a:r>
            <a:r>
              <a:rPr lang="fr-FR" sz="1200" dirty="0"/>
              <a:t> </a:t>
            </a:r>
            <a:r>
              <a:rPr lang="fr-FR" sz="1200" dirty="0" err="1"/>
              <a:t>energies</a:t>
            </a:r>
            <a:r>
              <a:rPr lang="fr-FR" sz="1200" dirty="0"/>
              <a:t>, </a:t>
            </a:r>
            <a:r>
              <a:rPr lang="fr-FR" sz="1200" dirty="0" err="1"/>
              <a:t>wasted</a:t>
            </a:r>
            <a:r>
              <a:rPr lang="fr-FR" sz="1200" dirty="0"/>
              <a:t> </a:t>
            </a:r>
            <a:r>
              <a:rPr lang="fr-FR" sz="1200" dirty="0" err="1"/>
              <a:t>energy</a:t>
            </a:r>
            <a:r>
              <a:rPr lang="fr-FR" sz="1200" dirty="0"/>
              <a:t> conversion, </a:t>
            </a:r>
          </a:p>
          <a:p>
            <a:r>
              <a:rPr lang="fr-FR" sz="1200" dirty="0" err="1"/>
              <a:t>earth-based</a:t>
            </a:r>
            <a:r>
              <a:rPr lang="fr-FR" sz="1200" dirty="0"/>
              <a:t> </a:t>
            </a:r>
            <a:r>
              <a:rPr lang="fr-FR" sz="1200" dirty="0" err="1"/>
              <a:t>energies</a:t>
            </a:r>
            <a:r>
              <a:rPr lang="fr-FR" sz="1200" dirty="0"/>
              <a:t>, </a:t>
            </a:r>
            <a:r>
              <a:rPr lang="fr-FR" sz="1200" dirty="0" err="1"/>
              <a:t>energy</a:t>
            </a:r>
            <a:r>
              <a:rPr lang="fr-FR" sz="1200" dirty="0"/>
              <a:t> networks, </a:t>
            </a:r>
            <a:r>
              <a:rPr lang="fr-FR" sz="1200" dirty="0" err="1"/>
              <a:t>sustainable</a:t>
            </a:r>
            <a:r>
              <a:rPr lang="fr-FR" sz="1200" dirty="0"/>
              <a:t> </a:t>
            </a:r>
            <a:r>
              <a:rPr lang="fr-FR" sz="1200" dirty="0" err="1"/>
              <a:t>mobility</a:t>
            </a:r>
            <a:r>
              <a:rPr lang="fr-FR" sz="1200" dirty="0"/>
              <a:t>/city/</a:t>
            </a:r>
            <a:r>
              <a:rPr lang="fr-FR" sz="1200" dirty="0" err="1"/>
              <a:t>manufactring</a:t>
            </a:r>
            <a:r>
              <a:rPr lang="fr-FR" sz="1200" dirty="0"/>
              <a:t>,…</a:t>
            </a:r>
          </a:p>
        </p:txBody>
      </p:sp>
      <p:sp>
        <p:nvSpPr>
          <p:cNvPr id="32" name="Rectangle 31">
            <a:extLst>
              <a:ext uri="{FF2B5EF4-FFF2-40B4-BE49-F238E27FC236}">
                <a16:creationId xmlns:a16="http://schemas.microsoft.com/office/drawing/2014/main" id="{E71140BC-2DB4-4F42-B764-B54CB29BA124}"/>
              </a:ext>
            </a:extLst>
          </p:cNvPr>
          <p:cNvSpPr/>
          <p:nvPr/>
        </p:nvSpPr>
        <p:spPr>
          <a:xfrm>
            <a:off x="3383280" y="5255737"/>
            <a:ext cx="4008521" cy="338554"/>
          </a:xfrm>
          <a:prstGeom prst="rect">
            <a:avLst/>
          </a:prstGeom>
        </p:spPr>
        <p:txBody>
          <a:bodyPr wrap="square">
            <a:spAutoFit/>
          </a:bodyPr>
          <a:lstStyle/>
          <a:p>
            <a:r>
              <a:rPr lang="fr-FR" sz="1600" dirty="0">
                <a:latin typeface="Calibri" panose="020F0502020204030204" pitchFamily="34" charset="0"/>
              </a:rPr>
              <a:t>41 </a:t>
            </a:r>
            <a:r>
              <a:rPr lang="fr-FR" sz="1600" dirty="0" err="1">
                <a:latin typeface="Calibri" panose="020F0502020204030204" pitchFamily="34" charset="0"/>
              </a:rPr>
              <a:t>laboratories</a:t>
            </a:r>
            <a:r>
              <a:rPr lang="fr-FR" sz="1600" dirty="0">
                <a:latin typeface="Calibri" panose="020F0502020204030204" pitchFamily="34" charset="0"/>
              </a:rPr>
              <a:t>, 100 teams, 430 </a:t>
            </a:r>
            <a:r>
              <a:rPr lang="fr-FR" sz="1600" dirty="0" err="1">
                <a:latin typeface="Calibri" panose="020F0502020204030204" pitchFamily="34" charset="0"/>
              </a:rPr>
              <a:t>faculty</a:t>
            </a:r>
            <a:r>
              <a:rPr lang="fr-FR" sz="1600" dirty="0">
                <a:latin typeface="Calibri" panose="020F0502020204030204" pitchFamily="34" charset="0"/>
              </a:rPr>
              <a:t> staff</a:t>
            </a:r>
          </a:p>
        </p:txBody>
      </p:sp>
      <p:sp>
        <p:nvSpPr>
          <p:cNvPr id="3" name="Rectangle 2"/>
          <p:cNvSpPr/>
          <p:nvPr/>
        </p:nvSpPr>
        <p:spPr>
          <a:xfrm>
            <a:off x="85612" y="82644"/>
            <a:ext cx="5904117" cy="461665"/>
          </a:xfrm>
          <a:prstGeom prst="rect">
            <a:avLst/>
          </a:prstGeom>
          <a:noFill/>
          <a:ln>
            <a:noFill/>
          </a:ln>
        </p:spPr>
        <p:txBody>
          <a:bodyPr wrap="none">
            <a:spAutoFit/>
          </a:bodyPr>
          <a:lstStyle/>
          <a:p>
            <a:r>
              <a:rPr lang="fr-FR" sz="2400" b="1" dirty="0">
                <a:solidFill>
                  <a:srgbClr val="63003C"/>
                </a:solidFill>
                <a:latin typeface="Segoe UI" panose="020B0502040204020203" pitchFamily="34" charset="0"/>
                <a:cs typeface="Segoe UI" panose="020B0502040204020203" pitchFamily="34" charset="0"/>
              </a:rPr>
              <a:t>+ Instituts ou centres interdisciplinaires</a:t>
            </a:r>
          </a:p>
        </p:txBody>
      </p:sp>
      <p:pic>
        <p:nvPicPr>
          <p:cNvPr id="14" name="Image 13"/>
          <p:cNvPicPr>
            <a:picLocks noChangeAspect="1"/>
          </p:cNvPicPr>
          <p:nvPr/>
        </p:nvPicPr>
        <p:blipFill>
          <a:blip r:embed="rId5"/>
          <a:stretch>
            <a:fillRect/>
          </a:stretch>
        </p:blipFill>
        <p:spPr>
          <a:xfrm>
            <a:off x="6953757" y="4159958"/>
            <a:ext cx="3656145" cy="617896"/>
          </a:xfrm>
          <a:prstGeom prst="rect">
            <a:avLst/>
          </a:prstGeom>
        </p:spPr>
      </p:pic>
      <p:sp>
        <p:nvSpPr>
          <p:cNvPr id="15" name="Rectangle 14"/>
          <p:cNvSpPr/>
          <p:nvPr/>
        </p:nvSpPr>
        <p:spPr>
          <a:xfrm>
            <a:off x="4677172" y="4369915"/>
            <a:ext cx="2037737" cy="307777"/>
          </a:xfrm>
          <a:prstGeom prst="rect">
            <a:avLst/>
          </a:prstGeom>
        </p:spPr>
        <p:txBody>
          <a:bodyPr wrap="none">
            <a:spAutoFit/>
          </a:bodyPr>
          <a:lstStyle/>
          <a:p>
            <a:r>
              <a:rPr lang="fr-FR" sz="1400" dirty="0"/>
              <a:t>Plan Affiliation industriel:</a:t>
            </a:r>
          </a:p>
        </p:txBody>
      </p:sp>
    </p:spTree>
    <p:extLst>
      <p:ext uri="{BB962C8B-B14F-4D97-AF65-F5344CB8AC3E}">
        <p14:creationId xmlns:p14="http://schemas.microsoft.com/office/powerpoint/2010/main" val="515907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2019" y="345554"/>
            <a:ext cx="10466576" cy="1325563"/>
          </a:xfrm>
        </p:spPr>
        <p:txBody>
          <a:bodyPr>
            <a:normAutofit/>
          </a:bodyPr>
          <a:lstStyle/>
          <a:p>
            <a:r>
              <a:rPr lang="fr-FR" b="1" dirty="0">
                <a:solidFill>
                  <a:srgbClr val="63003C"/>
                </a:solidFill>
                <a:latin typeface="Segoe UI" panose="020B0502040204020203" pitchFamily="34" charset="0"/>
                <a:cs typeface="Segoe UI" panose="020B0502040204020203" pitchFamily="34" charset="0"/>
              </a:rPr>
              <a:t>Répartition des rôles entre les différents acteurs du doctorat</a:t>
            </a:r>
          </a:p>
        </p:txBody>
      </p:sp>
      <p:sp>
        <p:nvSpPr>
          <p:cNvPr id="3" name="Espace réservé du contenu 2"/>
          <p:cNvSpPr>
            <a:spLocks noGrp="1"/>
          </p:cNvSpPr>
          <p:nvPr>
            <p:ph idx="1"/>
          </p:nvPr>
        </p:nvSpPr>
        <p:spPr>
          <a:xfrm>
            <a:off x="549768" y="1854460"/>
            <a:ext cx="10571078" cy="4833723"/>
          </a:xfrm>
        </p:spPr>
        <p:txBody>
          <a:bodyPr>
            <a:noAutofit/>
          </a:bodyPr>
          <a:lstStyle/>
          <a:p>
            <a:pPr>
              <a:lnSpc>
                <a:spcPct val="120000"/>
              </a:lnSpc>
            </a:pPr>
            <a:r>
              <a:rPr lang="fr-FR" sz="2000" b="1" dirty="0">
                <a:solidFill>
                  <a:srgbClr val="63003C"/>
                </a:solidFill>
                <a:latin typeface="Segoe UI" panose="020B0502040204020203" pitchFamily="34" charset="0"/>
                <a:cs typeface="Segoe UI" panose="020B0502040204020203" pitchFamily="34" charset="0"/>
              </a:rPr>
              <a:t>Maison du doctorat</a:t>
            </a:r>
          </a:p>
          <a:p>
            <a:pPr lvl="1">
              <a:lnSpc>
                <a:spcPct val="120000"/>
              </a:lnSpc>
            </a:pPr>
            <a:r>
              <a:rPr lang="fr-FR" sz="1600" dirty="0">
                <a:solidFill>
                  <a:srgbClr val="000000"/>
                </a:solidFill>
                <a:latin typeface="Segoe UI" panose="020B0502040204020203" pitchFamily="34" charset="0"/>
                <a:cs typeface="Segoe UI" panose="020B0502040204020203" pitchFamily="34" charset="0"/>
              </a:rPr>
              <a:t>Missions règlementaires d’établissement en matière de formation doctorale (inscription, diplomation, accréditation et indicateurs)</a:t>
            </a:r>
          </a:p>
          <a:p>
            <a:pPr lvl="1">
              <a:lnSpc>
                <a:spcPct val="120000"/>
              </a:lnSpc>
            </a:pPr>
            <a:r>
              <a:rPr lang="fr-FR" sz="1600" dirty="0">
                <a:solidFill>
                  <a:srgbClr val="000000"/>
                </a:solidFill>
                <a:latin typeface="Segoe UI" panose="020B0502040204020203" pitchFamily="34" charset="0"/>
                <a:cs typeface="Segoe UI" panose="020B0502040204020203" pitchFamily="34" charset="0"/>
              </a:rPr>
              <a:t>Mise en œuvre de la politique doctorale propre à </a:t>
            </a:r>
            <a:r>
              <a:rPr lang="fr-FR" sz="1600" dirty="0" err="1">
                <a:solidFill>
                  <a:srgbClr val="000000"/>
                </a:solidFill>
                <a:latin typeface="Segoe UI" panose="020B0502040204020203" pitchFamily="34" charset="0"/>
                <a:cs typeface="Segoe UI" panose="020B0502040204020203" pitchFamily="34" charset="0"/>
              </a:rPr>
              <a:t>UPSaclay</a:t>
            </a:r>
            <a:r>
              <a:rPr lang="fr-FR" sz="1600" dirty="0">
                <a:solidFill>
                  <a:srgbClr val="000000"/>
                </a:solidFill>
                <a:latin typeface="Segoe UI" panose="020B0502040204020203" pitchFamily="34" charset="0"/>
                <a:cs typeface="Segoe UI" panose="020B0502040204020203" pitchFamily="34" charset="0"/>
              </a:rPr>
              <a:t> et commune à tous (promotion du doctorat par ex.)</a:t>
            </a:r>
          </a:p>
          <a:p>
            <a:pPr lvl="1">
              <a:lnSpc>
                <a:spcPct val="120000"/>
              </a:lnSpc>
            </a:pPr>
            <a:r>
              <a:rPr lang="fr-FR" sz="1600" dirty="0">
                <a:solidFill>
                  <a:srgbClr val="000000"/>
                </a:solidFill>
                <a:latin typeface="Segoe UI" panose="020B0502040204020203" pitchFamily="34" charset="0"/>
                <a:cs typeface="Segoe UI" panose="020B0502040204020203" pitchFamily="34" charset="0"/>
              </a:rPr>
              <a:t>Missions des écoles doctorales mutualisées (formations transverses par ex.)</a:t>
            </a:r>
          </a:p>
          <a:p>
            <a:pPr>
              <a:lnSpc>
                <a:spcPct val="120000"/>
              </a:lnSpc>
            </a:pPr>
            <a:r>
              <a:rPr lang="fr-FR" sz="2000" b="1" dirty="0" err="1">
                <a:solidFill>
                  <a:srgbClr val="63003C"/>
                </a:solidFill>
                <a:latin typeface="Segoe UI" panose="020B0502040204020203" pitchFamily="34" charset="0"/>
                <a:cs typeface="Segoe UI" panose="020B0502040204020203" pitchFamily="34" charset="0"/>
              </a:rPr>
              <a:t>Graduate</a:t>
            </a:r>
            <a:r>
              <a:rPr lang="fr-FR" sz="2000" b="1" dirty="0">
                <a:solidFill>
                  <a:srgbClr val="63003C"/>
                </a:solidFill>
                <a:latin typeface="Segoe UI" panose="020B0502040204020203" pitchFamily="34" charset="0"/>
                <a:cs typeface="Segoe UI" panose="020B0502040204020203" pitchFamily="34" charset="0"/>
              </a:rPr>
              <a:t> </a:t>
            </a:r>
            <a:r>
              <a:rPr lang="fr-FR" sz="2000" b="1" dirty="0" err="1">
                <a:solidFill>
                  <a:srgbClr val="63003C"/>
                </a:solidFill>
                <a:latin typeface="Segoe UI" panose="020B0502040204020203" pitchFamily="34" charset="0"/>
                <a:cs typeface="Segoe UI" panose="020B0502040204020203" pitchFamily="34" charset="0"/>
              </a:rPr>
              <a:t>Schools</a:t>
            </a:r>
            <a:endParaRPr lang="fr-FR" sz="2000" b="1" dirty="0">
              <a:solidFill>
                <a:srgbClr val="63003C"/>
              </a:solidFill>
              <a:latin typeface="Segoe UI" panose="020B0502040204020203" pitchFamily="34" charset="0"/>
              <a:cs typeface="Segoe UI" panose="020B0502040204020203" pitchFamily="34" charset="0"/>
            </a:endParaRPr>
          </a:p>
          <a:p>
            <a:pPr lvl="1">
              <a:lnSpc>
                <a:spcPct val="120000"/>
              </a:lnSpc>
            </a:pPr>
            <a:r>
              <a:rPr lang="fr-FR" sz="1600" dirty="0">
                <a:solidFill>
                  <a:srgbClr val="000000"/>
                </a:solidFill>
                <a:latin typeface="Segoe UI" panose="020B0502040204020203" pitchFamily="34" charset="0"/>
                <a:cs typeface="Segoe UI" panose="020B0502040204020203" pitchFamily="34" charset="0"/>
              </a:rPr>
              <a:t>Mise en œuvre de la politique « master-doctorat-recherche » propre à </a:t>
            </a:r>
            <a:r>
              <a:rPr lang="fr-FR" sz="1600" dirty="0" err="1">
                <a:solidFill>
                  <a:srgbClr val="000000"/>
                </a:solidFill>
                <a:latin typeface="Segoe UI" panose="020B0502040204020203" pitchFamily="34" charset="0"/>
                <a:cs typeface="Segoe UI" panose="020B0502040204020203" pitchFamily="34" charset="0"/>
              </a:rPr>
              <a:t>UPSaclay</a:t>
            </a:r>
            <a:r>
              <a:rPr lang="fr-FR" sz="1600" dirty="0">
                <a:solidFill>
                  <a:srgbClr val="000000"/>
                </a:solidFill>
                <a:latin typeface="Segoe UI" panose="020B0502040204020203" pitchFamily="34" charset="0"/>
                <a:cs typeface="Segoe UI" panose="020B0502040204020203" pitchFamily="34" charset="0"/>
              </a:rPr>
              <a:t> et dans un secteur donné (international, articulation M./D., politique Alumni, rencontres doctorants-docteurs par ex.)</a:t>
            </a:r>
          </a:p>
          <a:p>
            <a:pPr lvl="1">
              <a:lnSpc>
                <a:spcPct val="120000"/>
              </a:lnSpc>
            </a:pPr>
            <a:r>
              <a:rPr lang="fr-FR" sz="1600" dirty="0">
                <a:solidFill>
                  <a:srgbClr val="000000"/>
                </a:solidFill>
                <a:latin typeface="Segoe UI" panose="020B0502040204020203" pitchFamily="34" charset="0"/>
                <a:cs typeface="Segoe UI" panose="020B0502040204020203" pitchFamily="34" charset="0"/>
              </a:rPr>
              <a:t>Missions des écoles doctorales mutualisées dans un secteur (cycles de séminaires par </a:t>
            </a:r>
            <a:r>
              <a:rPr lang="fr-FR" sz="1600" dirty="0" err="1">
                <a:solidFill>
                  <a:srgbClr val="000000"/>
                </a:solidFill>
                <a:latin typeface="Segoe UI" panose="020B0502040204020203" pitchFamily="34" charset="0"/>
                <a:cs typeface="Segoe UI" panose="020B0502040204020203" pitchFamily="34" charset="0"/>
              </a:rPr>
              <a:t>ex.par</a:t>
            </a:r>
            <a:r>
              <a:rPr lang="fr-FR" sz="1600" dirty="0">
                <a:solidFill>
                  <a:srgbClr val="000000"/>
                </a:solidFill>
                <a:latin typeface="Segoe UI" panose="020B0502040204020203" pitchFamily="34" charset="0"/>
                <a:cs typeface="Segoe UI" panose="020B0502040204020203" pitchFamily="34" charset="0"/>
              </a:rPr>
              <a:t> ex.)</a:t>
            </a:r>
          </a:p>
          <a:p>
            <a:pPr>
              <a:lnSpc>
                <a:spcPct val="120000"/>
              </a:lnSpc>
            </a:pPr>
            <a:r>
              <a:rPr lang="fr-FR" sz="2000" b="1" dirty="0">
                <a:solidFill>
                  <a:srgbClr val="63003C"/>
                </a:solidFill>
                <a:latin typeface="Segoe UI" panose="020B0502040204020203" pitchFamily="34" charset="0"/>
                <a:cs typeface="Segoe UI" panose="020B0502040204020203" pitchFamily="34" charset="0"/>
              </a:rPr>
              <a:t>Ecole doctorale</a:t>
            </a:r>
          </a:p>
          <a:p>
            <a:pPr lvl="1">
              <a:lnSpc>
                <a:spcPct val="120000"/>
              </a:lnSpc>
            </a:pPr>
            <a:r>
              <a:rPr lang="fr-FR" sz="1600" dirty="0">
                <a:solidFill>
                  <a:srgbClr val="000000"/>
                </a:solidFill>
                <a:latin typeface="Segoe UI" panose="020B0502040204020203" pitchFamily="34" charset="0"/>
                <a:cs typeface="Segoe UI" panose="020B0502040204020203" pitchFamily="34" charset="0"/>
              </a:rPr>
              <a:t>Toutes les missions des écoles doctorales non mutualisées</a:t>
            </a:r>
          </a:p>
          <a:p>
            <a:pPr lvl="1">
              <a:lnSpc>
                <a:spcPct val="120000"/>
              </a:lnSpc>
            </a:pPr>
            <a:r>
              <a:rPr lang="fr-FR" sz="1600" dirty="0">
                <a:solidFill>
                  <a:srgbClr val="000000"/>
                </a:solidFill>
                <a:latin typeface="Segoe UI" panose="020B0502040204020203" pitchFamily="34" charset="0"/>
                <a:cs typeface="Segoe UI" panose="020B0502040204020203" pitchFamily="34" charset="0"/>
              </a:rPr>
              <a:t>Quand une </a:t>
            </a:r>
            <a:r>
              <a:rPr lang="fr-FR" sz="1600" dirty="0" err="1">
                <a:solidFill>
                  <a:srgbClr val="000000"/>
                </a:solidFill>
                <a:latin typeface="Segoe UI" panose="020B0502040204020203" pitchFamily="34" charset="0"/>
                <a:cs typeface="Segoe UI" panose="020B0502040204020203" pitchFamily="34" charset="0"/>
              </a:rPr>
              <a:t>ed</a:t>
            </a:r>
            <a:r>
              <a:rPr lang="fr-FR" sz="1600" dirty="0">
                <a:solidFill>
                  <a:srgbClr val="000000"/>
                </a:solidFill>
                <a:latin typeface="Segoe UI" panose="020B0502040204020203" pitchFamily="34" charset="0"/>
                <a:cs typeface="Segoe UI" panose="020B0502040204020203" pitchFamily="34" charset="0"/>
              </a:rPr>
              <a:t> est </a:t>
            </a:r>
            <a:r>
              <a:rPr lang="fr-FR" sz="1600" dirty="0" err="1">
                <a:solidFill>
                  <a:srgbClr val="000000"/>
                </a:solidFill>
                <a:latin typeface="Segoe UI" panose="020B0502040204020203" pitchFamily="34" charset="0"/>
                <a:cs typeface="Segoe UI" panose="020B0502040204020203" pitchFamily="34" charset="0"/>
              </a:rPr>
              <a:t>co</a:t>
            </a:r>
            <a:r>
              <a:rPr lang="fr-FR" sz="1600" dirty="0">
                <a:solidFill>
                  <a:srgbClr val="000000"/>
                </a:solidFill>
                <a:latin typeface="Segoe UI" panose="020B0502040204020203" pitchFamily="34" charset="0"/>
                <a:cs typeface="Segoe UI" panose="020B0502040204020203" pitchFamily="34" charset="0"/>
              </a:rPr>
              <a:t>-accréditée, elle traite tous ses doctorants de manière identique</a:t>
            </a:r>
          </a:p>
        </p:txBody>
      </p:sp>
    </p:spTree>
    <p:extLst>
      <p:ext uri="{BB962C8B-B14F-4D97-AF65-F5344CB8AC3E}">
        <p14:creationId xmlns:p14="http://schemas.microsoft.com/office/powerpoint/2010/main" val="2323009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7546" y="231422"/>
            <a:ext cx="11100979" cy="1040978"/>
          </a:xfrm>
        </p:spPr>
        <p:txBody>
          <a:bodyPr>
            <a:normAutofit/>
          </a:bodyPr>
          <a:lstStyle/>
          <a:p>
            <a:r>
              <a:rPr lang="fr-FR" b="1" dirty="0">
                <a:solidFill>
                  <a:srgbClr val="00807A"/>
                </a:solidFill>
                <a:latin typeface="Segoe UI" panose="020B0502040204020203" pitchFamily="34" charset="0"/>
                <a:cs typeface="Segoe UI" panose="020B0502040204020203" pitchFamily="34" charset="0"/>
              </a:rPr>
              <a:t>Chiffres clés pour la GS SIS</a:t>
            </a:r>
          </a:p>
        </p:txBody>
      </p:sp>
      <p:sp>
        <p:nvSpPr>
          <p:cNvPr id="3" name="ZoneTexte 2">
            <a:extLst>
              <a:ext uri="{FF2B5EF4-FFF2-40B4-BE49-F238E27FC236}">
                <a16:creationId xmlns:a16="http://schemas.microsoft.com/office/drawing/2014/main" id="{FC20DE37-22A3-40A3-9582-533E9AFBCCAE}"/>
              </a:ext>
            </a:extLst>
          </p:cNvPr>
          <p:cNvSpPr txBox="1"/>
          <p:nvPr/>
        </p:nvSpPr>
        <p:spPr>
          <a:xfrm>
            <a:off x="507546" y="1420066"/>
            <a:ext cx="11309985" cy="4837991"/>
          </a:xfrm>
          <a:prstGeom prst="rect">
            <a:avLst/>
          </a:prstGeom>
          <a:noFill/>
        </p:spPr>
        <p:txBody>
          <a:bodyPr wrap="square" rtlCol="0">
            <a:spAutoFit/>
          </a:bodyPr>
          <a:lstStyle/>
          <a:p>
            <a:pPr>
              <a:lnSpc>
                <a:spcPct val="114000"/>
              </a:lnSpc>
              <a:spcAft>
                <a:spcPts val="500"/>
              </a:spcAft>
            </a:pPr>
            <a:r>
              <a:rPr lang="fr-FR" sz="2400" b="1" dirty="0">
                <a:solidFill>
                  <a:srgbClr val="DA5200"/>
                </a:solidFill>
                <a:latin typeface="Segoe UI" panose="020B0502040204020203" pitchFamily="34" charset="0"/>
                <a:cs typeface="Segoe UI" panose="020B0502040204020203" pitchFamily="34" charset="0"/>
              </a:rPr>
              <a:t>4</a:t>
            </a:r>
            <a:r>
              <a:rPr lang="fr-FR" sz="2400" dirty="0">
                <a:solidFill>
                  <a:srgbClr val="000000"/>
                </a:solidFill>
                <a:latin typeface="Segoe UI" panose="020B0502040204020203" pitchFamily="34" charset="0"/>
                <a:cs typeface="Segoe UI" panose="020B0502040204020203" pitchFamily="34" charset="0"/>
              </a:rPr>
              <a:t> Écoles doctorales dans la GS SIS parmi les 21 : </a:t>
            </a:r>
          </a:p>
          <a:p>
            <a:pPr marL="342900" indent="-342900">
              <a:lnSpc>
                <a:spcPct val="114000"/>
              </a:lnSpc>
              <a:spcAft>
                <a:spcPts val="500"/>
              </a:spcAft>
              <a:buFont typeface="Arial" panose="020B0604020202020204" pitchFamily="34" charset="0"/>
              <a:buChar char="•"/>
            </a:pPr>
            <a:r>
              <a:rPr lang="fr-FR" sz="2400" dirty="0">
                <a:solidFill>
                  <a:srgbClr val="000000"/>
                </a:solidFill>
                <a:latin typeface="Segoe UI" panose="020B0502040204020203" pitchFamily="34" charset="0"/>
                <a:cs typeface="Segoe UI" panose="020B0502040204020203" pitchFamily="34" charset="0"/>
              </a:rPr>
              <a:t>dont </a:t>
            </a:r>
            <a:r>
              <a:rPr lang="fr-FR" sz="2400" b="1" dirty="0">
                <a:solidFill>
                  <a:srgbClr val="DA5200"/>
                </a:solidFill>
                <a:latin typeface="Segoe UI" panose="020B0502040204020203" pitchFamily="34" charset="0"/>
                <a:cs typeface="Segoe UI" panose="020B0502040204020203" pitchFamily="34" charset="0"/>
              </a:rPr>
              <a:t>3 </a:t>
            </a:r>
            <a:r>
              <a:rPr lang="fr-FR" sz="2400" dirty="0">
                <a:solidFill>
                  <a:srgbClr val="000000"/>
                </a:solidFill>
                <a:latin typeface="Segoe UI" panose="020B0502040204020203" pitchFamily="34" charset="0"/>
                <a:cs typeface="Segoe UI" panose="020B0502040204020203" pitchFamily="34" charset="0"/>
              </a:rPr>
              <a:t>rattachées principalement la GS SIS (</a:t>
            </a:r>
            <a:r>
              <a:rPr lang="fr-FR" sz="2400" dirty="0" err="1">
                <a:solidFill>
                  <a:srgbClr val="000000"/>
                </a:solidFill>
                <a:latin typeface="Segoe UI" panose="020B0502040204020203" pitchFamily="34" charset="0"/>
                <a:cs typeface="Segoe UI" panose="020B0502040204020203" pitchFamily="34" charset="0"/>
              </a:rPr>
              <a:t>Smemag</a:t>
            </a:r>
            <a:r>
              <a:rPr lang="fr-FR" sz="2400" dirty="0">
                <a:solidFill>
                  <a:srgbClr val="000000"/>
                </a:solidFill>
                <a:latin typeface="Segoe UI" panose="020B0502040204020203" pitchFamily="34" charset="0"/>
                <a:cs typeface="Segoe UI" panose="020B0502040204020203" pitchFamily="34" charset="0"/>
              </a:rPr>
              <a:t>, EOBE et Interfaces) </a:t>
            </a:r>
          </a:p>
          <a:p>
            <a:pPr marL="342900" indent="-342900">
              <a:lnSpc>
                <a:spcPct val="114000"/>
              </a:lnSpc>
              <a:spcAft>
                <a:spcPts val="1500"/>
              </a:spcAft>
              <a:buFont typeface="Arial" panose="020B0604020202020204" pitchFamily="34" charset="0"/>
              <a:buChar char="•"/>
            </a:pPr>
            <a:r>
              <a:rPr lang="fr-FR" sz="2400" b="1" dirty="0">
                <a:solidFill>
                  <a:srgbClr val="DA5200"/>
                </a:solidFill>
                <a:latin typeface="Segoe UI" panose="020B0502040204020203" pitchFamily="34" charset="0"/>
                <a:cs typeface="Segoe UI" panose="020B0502040204020203" pitchFamily="34" charset="0"/>
              </a:rPr>
              <a:t>1</a:t>
            </a:r>
            <a:r>
              <a:rPr lang="fr-FR" sz="2400" dirty="0">
                <a:solidFill>
                  <a:srgbClr val="000000"/>
                </a:solidFill>
                <a:latin typeface="Segoe UI" panose="020B0502040204020203" pitchFamily="34" charset="0"/>
                <a:cs typeface="Segoe UI" panose="020B0502040204020203" pitchFamily="34" charset="0"/>
              </a:rPr>
              <a:t> (STIC) rattachée principalement à ISN avec un second rattachement à SIS et des doctorants dans SIS</a:t>
            </a:r>
          </a:p>
          <a:p>
            <a:pPr>
              <a:lnSpc>
                <a:spcPct val="114000"/>
              </a:lnSpc>
              <a:spcAft>
                <a:spcPts val="500"/>
              </a:spcAft>
            </a:pPr>
            <a:r>
              <a:rPr lang="fr-FR" sz="2400" b="1" dirty="0">
                <a:solidFill>
                  <a:srgbClr val="DA5200"/>
                </a:solidFill>
                <a:latin typeface="Segoe UI" panose="020B0502040204020203" pitchFamily="34" charset="0"/>
                <a:cs typeface="Segoe UI" panose="020B0502040204020203" pitchFamily="34" charset="0"/>
              </a:rPr>
              <a:t>812</a:t>
            </a:r>
            <a:r>
              <a:rPr lang="fr-FR" sz="2400" dirty="0">
                <a:solidFill>
                  <a:srgbClr val="000000"/>
                </a:solidFill>
                <a:latin typeface="Segoe UI" panose="020B0502040204020203" pitchFamily="34" charset="0"/>
                <a:cs typeface="Segoe UI" panose="020B0502040204020203" pitchFamily="34" charset="0"/>
              </a:rPr>
              <a:t> </a:t>
            </a:r>
            <a:r>
              <a:rPr lang="fr-FR" sz="2400" dirty="0" err="1">
                <a:solidFill>
                  <a:srgbClr val="000000"/>
                </a:solidFill>
                <a:latin typeface="Segoe UI" panose="020B0502040204020203" pitchFamily="34" charset="0"/>
                <a:cs typeface="Segoe UI" panose="020B0502040204020203" pitchFamily="34" charset="0"/>
              </a:rPr>
              <a:t>doctorant.e.s</a:t>
            </a:r>
            <a:r>
              <a:rPr lang="fr-FR" sz="2400" dirty="0">
                <a:solidFill>
                  <a:srgbClr val="000000"/>
                </a:solidFill>
                <a:latin typeface="Segoe UI" panose="020B0502040204020203" pitchFamily="34" charset="0"/>
                <a:cs typeface="Segoe UI" panose="020B0502040204020203" pitchFamily="34" charset="0"/>
              </a:rPr>
              <a:t> dans la GS SIS (soit 19% de l’ensemble d’</a:t>
            </a:r>
            <a:r>
              <a:rPr lang="fr-FR" sz="2400" dirty="0" err="1">
                <a:solidFill>
                  <a:srgbClr val="000000"/>
                </a:solidFill>
                <a:latin typeface="Segoe UI" panose="020B0502040204020203" pitchFamily="34" charset="0"/>
                <a:cs typeface="Segoe UI" panose="020B0502040204020203" pitchFamily="34" charset="0"/>
              </a:rPr>
              <a:t>UPSaclay</a:t>
            </a:r>
            <a:r>
              <a:rPr lang="fr-FR" sz="2400" dirty="0">
                <a:solidFill>
                  <a:srgbClr val="000000"/>
                </a:solidFill>
                <a:latin typeface="Segoe UI" panose="020B0502040204020203" pitchFamily="34" charset="0"/>
                <a:cs typeface="Segoe UI" panose="020B0502040204020203" pitchFamily="34" charset="0"/>
              </a:rPr>
              <a:t>), </a:t>
            </a:r>
          </a:p>
          <a:p>
            <a:pPr marL="800100" lvl="1" indent="-342900">
              <a:lnSpc>
                <a:spcPct val="114000"/>
              </a:lnSpc>
              <a:spcAft>
                <a:spcPts val="500"/>
              </a:spcAft>
              <a:buFont typeface="Arial" panose="020B0604020202020204" pitchFamily="34" charset="0"/>
              <a:buChar char="•"/>
            </a:pPr>
            <a:r>
              <a:rPr lang="fr-FR" sz="2400" dirty="0">
                <a:solidFill>
                  <a:srgbClr val="000000"/>
                </a:solidFill>
                <a:latin typeface="Segoe UI" panose="020B0502040204020203" pitchFamily="34" charset="0"/>
                <a:cs typeface="Segoe UI" panose="020B0502040204020203" pitchFamily="34" charset="0"/>
              </a:rPr>
              <a:t>dont </a:t>
            </a:r>
            <a:r>
              <a:rPr lang="fr-FR" sz="2400" b="1" dirty="0">
                <a:solidFill>
                  <a:srgbClr val="DA5200"/>
                </a:solidFill>
                <a:latin typeface="Segoe UI" panose="020B0502040204020203" pitchFamily="34" charset="0"/>
                <a:cs typeface="Segoe UI" panose="020B0502040204020203" pitchFamily="34" charset="0"/>
              </a:rPr>
              <a:t>29%</a:t>
            </a:r>
            <a:r>
              <a:rPr lang="fr-FR" sz="2400" dirty="0">
                <a:solidFill>
                  <a:srgbClr val="000000"/>
                </a:solidFill>
                <a:latin typeface="Segoe UI" panose="020B0502040204020203" pitchFamily="34" charset="0"/>
                <a:cs typeface="Segoe UI" panose="020B0502040204020203" pitchFamily="34" charset="0"/>
              </a:rPr>
              <a:t> de doctorantes et </a:t>
            </a:r>
            <a:r>
              <a:rPr lang="fr-FR" sz="2400" b="1" dirty="0">
                <a:solidFill>
                  <a:srgbClr val="DA5200"/>
                </a:solidFill>
                <a:latin typeface="Segoe UI" panose="020B0502040204020203" pitchFamily="34" charset="0"/>
                <a:cs typeface="Segoe UI" panose="020B0502040204020203" pitchFamily="34" charset="0"/>
              </a:rPr>
              <a:t>71%</a:t>
            </a:r>
            <a:r>
              <a:rPr lang="fr-FR" sz="2400" dirty="0">
                <a:solidFill>
                  <a:srgbClr val="000000"/>
                </a:solidFill>
                <a:latin typeface="Segoe UI" panose="020B0502040204020203" pitchFamily="34" charset="0"/>
                <a:cs typeface="Segoe UI" panose="020B0502040204020203" pitchFamily="34" charset="0"/>
              </a:rPr>
              <a:t> de doctorants </a:t>
            </a:r>
          </a:p>
          <a:p>
            <a:pPr marL="800100" lvl="1" indent="-342900">
              <a:lnSpc>
                <a:spcPct val="114000"/>
              </a:lnSpc>
              <a:spcAft>
                <a:spcPts val="500"/>
              </a:spcAft>
              <a:buFont typeface="Arial" panose="020B0604020202020204" pitchFamily="34" charset="0"/>
              <a:buChar char="•"/>
            </a:pPr>
            <a:r>
              <a:rPr lang="fr-FR" sz="2400" dirty="0">
                <a:solidFill>
                  <a:srgbClr val="000000"/>
                </a:solidFill>
                <a:latin typeface="Segoe UI" panose="020B0502040204020203" pitchFamily="34" charset="0"/>
                <a:cs typeface="Segoe UI" panose="020B0502040204020203" pitchFamily="34" charset="0"/>
              </a:rPr>
              <a:t>dont </a:t>
            </a:r>
            <a:r>
              <a:rPr lang="fr-FR" sz="2400" b="1" dirty="0">
                <a:solidFill>
                  <a:srgbClr val="DA5200"/>
                </a:solidFill>
                <a:latin typeface="Segoe UI" panose="020B0502040204020203" pitchFamily="34" charset="0"/>
                <a:cs typeface="Segoe UI" panose="020B0502040204020203" pitchFamily="34" charset="0"/>
              </a:rPr>
              <a:t>211</a:t>
            </a:r>
            <a:r>
              <a:rPr lang="fr-FR" sz="2400" dirty="0">
                <a:solidFill>
                  <a:srgbClr val="000000"/>
                </a:solidFill>
                <a:latin typeface="Segoe UI" panose="020B0502040204020203" pitchFamily="34" charset="0"/>
                <a:cs typeface="Segoe UI" panose="020B0502040204020203" pitchFamily="34" charset="0"/>
              </a:rPr>
              <a:t> en 1</a:t>
            </a:r>
            <a:r>
              <a:rPr lang="fr-FR" sz="2400" baseline="30000" dirty="0">
                <a:solidFill>
                  <a:srgbClr val="000000"/>
                </a:solidFill>
                <a:latin typeface="Segoe UI" panose="020B0502040204020203" pitchFamily="34" charset="0"/>
                <a:cs typeface="Segoe UI" panose="020B0502040204020203" pitchFamily="34" charset="0"/>
              </a:rPr>
              <a:t>ère</a:t>
            </a:r>
            <a:r>
              <a:rPr lang="fr-FR" sz="2400" dirty="0">
                <a:solidFill>
                  <a:srgbClr val="000000"/>
                </a:solidFill>
                <a:latin typeface="Segoe UI" panose="020B0502040204020203" pitchFamily="34" charset="0"/>
                <a:cs typeface="Segoe UI" panose="020B0502040204020203" pitchFamily="34" charset="0"/>
              </a:rPr>
              <a:t> année en 2022-2023 </a:t>
            </a:r>
          </a:p>
          <a:p>
            <a:pPr marL="800100" lvl="1" indent="-342900">
              <a:lnSpc>
                <a:spcPct val="114000"/>
              </a:lnSpc>
              <a:spcAft>
                <a:spcPts val="500"/>
              </a:spcAft>
              <a:buFont typeface="Arial" panose="020B0604020202020204" pitchFamily="34" charset="0"/>
              <a:buChar char="•"/>
            </a:pPr>
            <a:r>
              <a:rPr lang="fr-FR" sz="2400" dirty="0">
                <a:latin typeface="Segoe UI" panose="020B0502040204020203" pitchFamily="34" charset="0"/>
                <a:cs typeface="Segoe UI" panose="020B0502040204020203" pitchFamily="34" charset="0"/>
              </a:rPr>
              <a:t>Et </a:t>
            </a:r>
            <a:r>
              <a:rPr lang="fr-FR" sz="2400" b="1" dirty="0">
                <a:solidFill>
                  <a:srgbClr val="DA5200"/>
                </a:solidFill>
                <a:latin typeface="Segoe UI" panose="020B0502040204020203" pitchFamily="34" charset="0"/>
                <a:cs typeface="Segoe UI" panose="020B0502040204020203" pitchFamily="34" charset="0"/>
              </a:rPr>
              <a:t>186</a:t>
            </a:r>
            <a:r>
              <a:rPr lang="fr-FR" sz="2400" dirty="0">
                <a:solidFill>
                  <a:srgbClr val="000000"/>
                </a:solidFill>
                <a:latin typeface="Segoe UI" panose="020B0502040204020203" pitchFamily="34" charset="0"/>
                <a:cs typeface="Segoe UI" panose="020B0502040204020203" pitchFamily="34" charset="0"/>
              </a:rPr>
              <a:t> soutenances de doctorat en 2022 </a:t>
            </a:r>
          </a:p>
          <a:p>
            <a:pPr lvl="1">
              <a:lnSpc>
                <a:spcPct val="114000"/>
              </a:lnSpc>
              <a:spcAft>
                <a:spcPts val="500"/>
              </a:spcAft>
            </a:pPr>
            <a:r>
              <a:rPr lang="fr-FR" sz="2000" i="1" dirty="0">
                <a:solidFill>
                  <a:srgbClr val="000000"/>
                </a:solidFill>
                <a:latin typeface="Segoe UI" panose="020B0502040204020203" pitchFamily="34" charset="0"/>
                <a:cs typeface="Segoe UI" panose="020B0502040204020203" pitchFamily="34" charset="0"/>
              </a:rPr>
              <a:t>(remarque : </a:t>
            </a:r>
            <a:r>
              <a:rPr lang="fr-FR" sz="2000" i="1" dirty="0">
                <a:latin typeface="Segoe UI" panose="020B0502040204020203" pitchFamily="34" charset="0"/>
                <a:cs typeface="Segoe UI" panose="020B0502040204020203" pitchFamily="34" charset="0"/>
              </a:rPr>
              <a:t>172</a:t>
            </a:r>
            <a:r>
              <a:rPr lang="fr-FR" sz="2000" i="1" dirty="0">
                <a:solidFill>
                  <a:srgbClr val="000000"/>
                </a:solidFill>
                <a:latin typeface="Segoe UI" panose="020B0502040204020203" pitchFamily="34" charset="0"/>
                <a:cs typeface="Segoe UI" panose="020B0502040204020203" pitchFamily="34" charset="0"/>
              </a:rPr>
              <a:t> inscrits en 1A en 2018-2019 et 200 inscrits en 1A en 2019-2020)</a:t>
            </a:r>
          </a:p>
          <a:p>
            <a:pPr marL="800100" lvl="1" indent="-342900">
              <a:lnSpc>
                <a:spcPct val="114000"/>
              </a:lnSpc>
              <a:spcAft>
                <a:spcPts val="1500"/>
              </a:spcAft>
              <a:buFont typeface="Arial" panose="020B0604020202020204" pitchFamily="34" charset="0"/>
              <a:buChar char="•"/>
            </a:pPr>
            <a:r>
              <a:rPr lang="fr-FR" sz="2400" dirty="0">
                <a:solidFill>
                  <a:srgbClr val="000000"/>
                </a:solidFill>
                <a:latin typeface="Segoe UI" panose="020B0502040204020203" pitchFamily="34" charset="0"/>
                <a:cs typeface="Segoe UI" panose="020B0502040204020203" pitchFamily="34" charset="0"/>
              </a:rPr>
              <a:t>Excellents débouchés pour les docteurs</a:t>
            </a:r>
          </a:p>
        </p:txBody>
      </p:sp>
    </p:spTree>
    <p:extLst>
      <p:ext uri="{BB962C8B-B14F-4D97-AF65-F5344CB8AC3E}">
        <p14:creationId xmlns:p14="http://schemas.microsoft.com/office/powerpoint/2010/main" val="328313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061335D-8D96-4E52-8ADE-39A2D310C211}"/>
              </a:ext>
            </a:extLst>
          </p:cNvPr>
          <p:cNvPicPr>
            <a:picLocks noChangeAspect="1"/>
          </p:cNvPicPr>
          <p:nvPr/>
        </p:nvPicPr>
        <p:blipFill rotWithShape="1">
          <a:blip r:embed="rId2"/>
          <a:srcRect b="4636"/>
          <a:stretch/>
        </p:blipFill>
        <p:spPr>
          <a:xfrm>
            <a:off x="437360" y="498723"/>
            <a:ext cx="11317279" cy="6359277"/>
          </a:xfrm>
          <a:prstGeom prst="rect">
            <a:avLst/>
          </a:prstGeom>
        </p:spPr>
      </p:pic>
      <p:sp>
        <p:nvSpPr>
          <p:cNvPr id="4" name="Rectangle 3">
            <a:extLst>
              <a:ext uri="{FF2B5EF4-FFF2-40B4-BE49-F238E27FC236}">
                <a16:creationId xmlns:a16="http://schemas.microsoft.com/office/drawing/2014/main" id="{2100A0BF-30DD-457C-8F5C-EE66A108C19F}"/>
              </a:ext>
            </a:extLst>
          </p:cNvPr>
          <p:cNvSpPr/>
          <p:nvPr/>
        </p:nvSpPr>
        <p:spPr>
          <a:xfrm>
            <a:off x="580649" y="227687"/>
            <a:ext cx="5925597" cy="542071"/>
          </a:xfrm>
          <a:prstGeom prst="rect">
            <a:avLst/>
          </a:prstGeom>
        </p:spPr>
        <p:txBody>
          <a:bodyPr wrap="none">
            <a:spAutoFit/>
          </a:bodyPr>
          <a:lstStyle/>
          <a:p>
            <a:pPr>
              <a:lnSpc>
                <a:spcPct val="114000"/>
              </a:lnSpc>
              <a:spcAft>
                <a:spcPts val="1500"/>
              </a:spcAft>
            </a:pPr>
            <a:r>
              <a:rPr lang="fr-FR" sz="2800" b="1" dirty="0">
                <a:solidFill>
                  <a:srgbClr val="00807A"/>
                </a:solidFill>
                <a:latin typeface="Segoe UI" panose="020B0502040204020203" pitchFamily="34" charset="0"/>
                <a:cs typeface="Segoe UI" panose="020B0502040204020203" pitchFamily="34" charset="0"/>
              </a:rPr>
              <a:t>L’emploi des docteurs de la GS SIS</a:t>
            </a:r>
          </a:p>
        </p:txBody>
      </p:sp>
    </p:spTree>
    <p:extLst>
      <p:ext uri="{BB962C8B-B14F-4D97-AF65-F5344CB8AC3E}">
        <p14:creationId xmlns:p14="http://schemas.microsoft.com/office/powerpoint/2010/main" val="1743336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93875" y="2074262"/>
            <a:ext cx="3677290" cy="2236481"/>
          </a:xfrm>
        </p:spPr>
        <p:txBody>
          <a:bodyPr>
            <a:noAutofit/>
          </a:bodyPr>
          <a:lstStyle/>
          <a:p>
            <a:pPr>
              <a:lnSpc>
                <a:spcPct val="114000"/>
              </a:lnSpc>
            </a:pPr>
            <a:r>
              <a:rPr lang="fr-FR" sz="2400" dirty="0">
                <a:latin typeface="Segoe UI" panose="020B0502040204020203" pitchFamily="34" charset="0"/>
                <a:cs typeface="Segoe UI" panose="020B0502040204020203" pitchFamily="34" charset="0"/>
              </a:rPr>
              <a:t>Le  cadre de la formation doctorale et les attendus des formations doctorales complémentaires</a:t>
            </a:r>
          </a:p>
        </p:txBody>
      </p:sp>
      <p:pic>
        <p:nvPicPr>
          <p:cNvPr id="16" name="Espace réservé pour une image  15"/>
          <p:cNvPicPr>
            <a:picLocks noGrp="1" noChangeAspect="1"/>
          </p:cNvPicPr>
          <p:nvPr>
            <p:ph type="pic" sz="quarter" idx="4294967295"/>
          </p:nvPr>
        </p:nvPicPr>
        <p:blipFill>
          <a:blip r:embed="rId2" cstate="print">
            <a:extLst>
              <a:ext uri="{28A0092B-C50C-407E-A947-70E740481C1C}">
                <a14:useLocalDpi xmlns:a14="http://schemas.microsoft.com/office/drawing/2010/main" val="0"/>
              </a:ext>
            </a:extLst>
          </a:blip>
          <a:srcRect l="28218" r="28218"/>
          <a:stretch>
            <a:fillRect/>
          </a:stretch>
        </p:blipFill>
        <p:spPr bwMode="auto">
          <a:xfrm>
            <a:off x="0" y="0"/>
            <a:ext cx="6800850" cy="663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394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59BC74-650C-40D6-BCFD-FD43194F88A1}"/>
              </a:ext>
            </a:extLst>
          </p:cNvPr>
          <p:cNvSpPr/>
          <p:nvPr/>
        </p:nvSpPr>
        <p:spPr>
          <a:xfrm>
            <a:off x="648070" y="3557778"/>
            <a:ext cx="10224147" cy="1781244"/>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84602577-329A-4E93-876E-483F5177049D}"/>
              </a:ext>
            </a:extLst>
          </p:cNvPr>
          <p:cNvSpPr/>
          <p:nvPr/>
        </p:nvSpPr>
        <p:spPr>
          <a:xfrm>
            <a:off x="648071" y="1288746"/>
            <a:ext cx="10224146" cy="205813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C41DBBBA-5671-41B9-AF35-32EA9E5D6848}"/>
              </a:ext>
            </a:extLst>
          </p:cNvPr>
          <p:cNvSpPr txBox="1"/>
          <p:nvPr/>
        </p:nvSpPr>
        <p:spPr>
          <a:xfrm>
            <a:off x="318450" y="1288746"/>
            <a:ext cx="10553767" cy="4050276"/>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fr-FR" b="1" dirty="0">
                <a:solidFill>
                  <a:srgbClr val="EF3E2D"/>
                </a:solidFill>
                <a:latin typeface="Segoe UI" panose="020B0502040204020203" pitchFamily="34" charset="0"/>
                <a:cs typeface="Segoe UI" panose="020B0502040204020203" pitchFamily="34" charset="0"/>
              </a:rPr>
              <a:t>Chercheurs en début de carrière </a:t>
            </a:r>
            <a:r>
              <a:rPr lang="fr-FR" dirty="0">
                <a:solidFill>
                  <a:srgbClr val="000000"/>
                </a:solidFill>
                <a:latin typeface="Segoe UI" panose="020B0502040204020203" pitchFamily="34" charset="0"/>
                <a:cs typeface="Segoe UI" panose="020B0502040204020203" pitchFamily="34" charset="0"/>
              </a:rPr>
              <a:t>(le doctorat est une </a:t>
            </a:r>
            <a:r>
              <a:rPr lang="fr-FR" b="1" dirty="0">
                <a:latin typeface="Segoe UI" panose="020B0502040204020203" pitchFamily="34" charset="0"/>
                <a:cs typeface="Segoe UI" panose="020B0502040204020203" pitchFamily="34" charset="0"/>
              </a:rPr>
              <a:t>expérience professionnelle de recherche</a:t>
            </a:r>
            <a:r>
              <a:rPr lang="fr-FR" dirty="0">
                <a:solidFill>
                  <a:srgbClr val="000000"/>
                </a:solidFill>
                <a:latin typeface="Segoe UI" panose="020B0502040204020203" pitchFamily="34" charset="0"/>
                <a:cs typeface="Segoe UI" panose="020B0502040204020203" pitchFamily="34" charset="0"/>
              </a:rPr>
              <a:t>, avec des missions et un </a:t>
            </a:r>
            <a:r>
              <a:rPr lang="fr-FR" dirty="0">
                <a:solidFill>
                  <a:srgbClr val="00807A"/>
                </a:solidFill>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référentiel d’activités</a:t>
            </a:r>
            <a:r>
              <a:rPr lang="fr-FR" dirty="0">
                <a:solidFill>
                  <a:srgbClr val="00807A"/>
                </a:solidFill>
                <a:latin typeface="Segoe UI" panose="020B0502040204020203" pitchFamily="34" charset="0"/>
                <a:cs typeface="Segoe UI" panose="020B0502040204020203" pitchFamily="34" charset="0"/>
              </a:rPr>
              <a:t> </a:t>
            </a:r>
            <a:r>
              <a:rPr lang="fr-FR" dirty="0">
                <a:solidFill>
                  <a:srgbClr val="000000"/>
                </a:solidFill>
                <a:latin typeface="Segoe UI" panose="020B0502040204020203" pitchFamily="34" charset="0"/>
                <a:cs typeface="Segoe UI" panose="020B0502040204020203" pitchFamily="34" charset="0"/>
              </a:rPr>
              <a:t>commun) : comme les autres chercheurs, ils mènent des travaux de recherche, (avec une direction scientifique), dans une unité de recherche d’accueil, obtiennent des résultats originaux, les présentent, les publient ou les valorisent par d’autres biais, partagent leurs connaissances (enseignement, médiation) dans un cadre international précisé dans </a:t>
            </a:r>
            <a:r>
              <a:rPr lang="fr-FR" b="1" dirty="0">
                <a:latin typeface="Segoe UI" panose="020B0502040204020203" pitchFamily="34" charset="0"/>
                <a:cs typeface="Segoe UI" panose="020B0502040204020203" pitchFamily="34" charset="0"/>
              </a:rPr>
              <a:t>le code européen de la recherche,</a:t>
            </a:r>
          </a:p>
          <a:p>
            <a:pPr marL="285750" indent="-285750">
              <a:lnSpc>
                <a:spcPct val="120000"/>
              </a:lnSpc>
              <a:buFont typeface="Arial" panose="020B0604020202020204" pitchFamily="34" charset="0"/>
              <a:buChar char="•"/>
            </a:pPr>
            <a:endParaRPr lang="fr-FR" dirty="0">
              <a:solidFill>
                <a:srgbClr val="000000"/>
              </a:solidFill>
              <a:latin typeface="Segoe UI" panose="020B0502040204020203" pitchFamily="34" charset="0"/>
              <a:cs typeface="Segoe UI" panose="020B0502040204020203" pitchFamily="34" charset="0"/>
            </a:endParaRPr>
          </a:p>
          <a:p>
            <a:pPr marL="285750" indent="-285750">
              <a:lnSpc>
                <a:spcPct val="120000"/>
              </a:lnSpc>
              <a:buFont typeface="Arial" panose="020B0604020202020204" pitchFamily="34" charset="0"/>
              <a:buChar char="•"/>
            </a:pPr>
            <a:r>
              <a:rPr lang="fr-FR" b="1" dirty="0">
                <a:solidFill>
                  <a:srgbClr val="EF3E2D"/>
                </a:solidFill>
                <a:latin typeface="Segoe UI" panose="020B0502040204020203" pitchFamily="34" charset="0"/>
                <a:cs typeface="Segoe UI" panose="020B0502040204020203" pitchFamily="34" charset="0"/>
              </a:rPr>
              <a:t>En phase de formation </a:t>
            </a:r>
            <a:r>
              <a:rPr lang="fr-FR" dirty="0">
                <a:solidFill>
                  <a:srgbClr val="000000"/>
                </a:solidFill>
                <a:latin typeface="Segoe UI" panose="020B0502040204020203" pitchFamily="34" charset="0"/>
                <a:cs typeface="Segoe UI" panose="020B0502040204020203" pitchFamily="34" charset="0"/>
              </a:rPr>
              <a:t>(</a:t>
            </a:r>
            <a:r>
              <a:rPr lang="fr-FR" b="1" dirty="0">
                <a:latin typeface="Segoe UI" panose="020B0502040204020203" pitchFamily="34" charset="0"/>
                <a:cs typeface="Segoe UI" panose="020B0502040204020203" pitchFamily="34" charset="0"/>
              </a:rPr>
              <a:t>toutes les dispositions du code de l’éducation s’appliquent</a:t>
            </a:r>
            <a:r>
              <a:rPr lang="fr-FR" dirty="0">
                <a:solidFill>
                  <a:srgbClr val="000000"/>
                </a:solidFill>
                <a:latin typeface="Segoe UI" panose="020B0502040204020203" pitchFamily="34" charset="0"/>
                <a:cs typeface="Segoe UI" panose="020B0502040204020203" pitchFamily="34" charset="0"/>
              </a:rPr>
              <a:t>, notamment cadre national des formations + arrêté doctorat, </a:t>
            </a:r>
            <a:r>
              <a:rPr lang="fr-FR" b="1" dirty="0">
                <a:latin typeface="Segoe UI" panose="020B0502040204020203" pitchFamily="34" charset="0"/>
                <a:cs typeface="Segoe UI" panose="020B0502040204020203" pitchFamily="34" charset="0"/>
              </a:rPr>
              <a:t>référentiel et blocs de compétences</a:t>
            </a:r>
            <a:r>
              <a:rPr lang="fr-FR" dirty="0">
                <a:solidFill>
                  <a:srgbClr val="000000"/>
                </a:solidFill>
                <a:latin typeface="Segoe UI" panose="020B0502040204020203" pitchFamily="34" charset="0"/>
                <a:cs typeface="Segoe UI" panose="020B0502040204020203" pitchFamily="34" charset="0"/>
              </a:rPr>
              <a:t>, </a:t>
            </a:r>
            <a:r>
              <a:rPr lang="fr-FR" b="1" dirty="0">
                <a:solidFill>
                  <a:srgbClr val="000000"/>
                </a:solidFill>
                <a:latin typeface="Segoe UI" panose="020B0502040204020203" pitchFamily="34" charset="0"/>
                <a:cs typeface="Segoe UI" panose="020B0502040204020203" pitchFamily="34" charset="0"/>
              </a:rPr>
              <a:t>portfolio</a:t>
            </a:r>
            <a:r>
              <a:rPr lang="fr-FR" dirty="0">
                <a:solidFill>
                  <a:srgbClr val="000000"/>
                </a:solidFill>
                <a:latin typeface="Segoe UI" panose="020B0502040204020203" pitchFamily="34" charset="0"/>
                <a:cs typeface="Segoe UI" panose="020B0502040204020203" pitchFamily="34" charset="0"/>
              </a:rPr>
              <a:t>, supplément au diplôme, VAE, apprentissage…) : ils préparent , au sein d’une école doctorale, un diplôme qu’ils devront pouvoir valoriser pour des débouchés diversifiés (académiques et hors académiques, en lien avec la recherche ou pas).</a:t>
            </a:r>
          </a:p>
        </p:txBody>
      </p:sp>
      <p:sp>
        <p:nvSpPr>
          <p:cNvPr id="12" name="Titre 1">
            <a:extLst>
              <a:ext uri="{FF2B5EF4-FFF2-40B4-BE49-F238E27FC236}">
                <a16:creationId xmlns:a16="http://schemas.microsoft.com/office/drawing/2014/main" id="{69EA7437-9DAC-4A30-81D7-C8BA3772DD4B}"/>
              </a:ext>
            </a:extLst>
          </p:cNvPr>
          <p:cNvSpPr>
            <a:spLocks noGrp="1"/>
          </p:cNvSpPr>
          <p:nvPr>
            <p:ph type="ctrTitle"/>
          </p:nvPr>
        </p:nvSpPr>
        <p:spPr>
          <a:xfrm>
            <a:off x="318450" y="460892"/>
            <a:ext cx="11073789" cy="584051"/>
          </a:xfrm>
        </p:spPr>
        <p:txBody>
          <a:bodyPr>
            <a:noAutofit/>
          </a:bodyPr>
          <a:lstStyle/>
          <a:p>
            <a:r>
              <a:rPr lang="fr-FR" sz="3600" b="1" dirty="0">
                <a:solidFill>
                  <a:srgbClr val="63003C"/>
                </a:solidFill>
                <a:latin typeface="Segoe UI" panose="020B0502040204020203" pitchFamily="34" charset="0"/>
                <a:cs typeface="Segoe UI" panose="020B0502040204020203" pitchFamily="34" charset="0"/>
              </a:rPr>
              <a:t>Les doctorants sont à la fois</a:t>
            </a:r>
          </a:p>
        </p:txBody>
      </p:sp>
      <p:sp>
        <p:nvSpPr>
          <p:cNvPr id="2" name="ZoneTexte 1">
            <a:extLst>
              <a:ext uri="{FF2B5EF4-FFF2-40B4-BE49-F238E27FC236}">
                <a16:creationId xmlns:a16="http://schemas.microsoft.com/office/drawing/2014/main" id="{14F0A610-73F7-4913-A9F7-3BBC4654C17C}"/>
              </a:ext>
            </a:extLst>
          </p:cNvPr>
          <p:cNvSpPr txBox="1"/>
          <p:nvPr/>
        </p:nvSpPr>
        <p:spPr>
          <a:xfrm>
            <a:off x="1119210" y="5953938"/>
            <a:ext cx="9676091" cy="359771"/>
          </a:xfrm>
          <a:prstGeom prst="rect">
            <a:avLst/>
          </a:prstGeom>
          <a:ln w="3175">
            <a:miter lim="400000"/>
          </a:ln>
          <a:extLst>
            <a:ext uri="{C572A759-6A51-4108-AA02-DFA0A04FC94B}">
              <ma14:wrappingTextBoxFlag xmlns="" xmlns:ma14="http://schemas.microsoft.com/office/mac/drawingml/2011/main" val="1"/>
            </a:ext>
          </a:extLst>
        </p:spPr>
        <p:txBody>
          <a:bodyPr wrap="square" lIns="54702" tIns="54702" rIns="54702" bIns="54702" rtlCol="0">
            <a:spAutoFit/>
          </a:bodyPr>
          <a:lstStyle/>
          <a:p>
            <a:pPr defTabSz="457200">
              <a:lnSpc>
                <a:spcPct val="90000"/>
              </a:lnSpc>
            </a:pPr>
            <a:r>
              <a:rPr lang="fr-FR" b="1" dirty="0">
                <a:solidFill>
                  <a:srgbClr val="00807A"/>
                </a:solidFill>
                <a:latin typeface="Open Sans" panose="020B0606030504020204" pitchFamily="34" charset="0"/>
                <a:ea typeface="Open Sans" panose="020B0606030504020204" pitchFamily="34" charset="0"/>
                <a:cs typeface="Open Sans" panose="020B0606030504020204" pitchFamily="34" charset="0"/>
                <a:sym typeface="DM Sans Bold"/>
                <a:hlinkClick r:id="rId2">
                  <a:extLst>
                    <a:ext uri="{A12FA001-AC4F-418D-AE19-62706E023703}">
                      <ahyp:hlinkClr xmlns:ahyp="http://schemas.microsoft.com/office/drawing/2018/hyperlinkcolor" val="tx"/>
                    </a:ext>
                  </a:extLst>
                </a:hlinkClick>
              </a:rPr>
              <a:t>Le référentiel d’activités des chercheurs </a:t>
            </a:r>
            <a:r>
              <a:rPr lang="fr-FR" dirty="0">
                <a:latin typeface="Open Sans" panose="020B0606030504020204" pitchFamily="34" charset="0"/>
                <a:ea typeface="Open Sans" panose="020B0606030504020204" pitchFamily="34" charset="0"/>
                <a:cs typeface="Open Sans" panose="020B0606030504020204" pitchFamily="34" charset="0"/>
                <a:sym typeface="DM Sans Bold"/>
              </a:rPr>
              <a:t>&amp; </a:t>
            </a:r>
            <a:r>
              <a:rPr lang="fr-FR" b="1" dirty="0">
                <a:solidFill>
                  <a:srgbClr val="00807A"/>
                </a:solidFill>
                <a:latin typeface="Open Sans" panose="020B0606030504020204" pitchFamily="34" charset="0"/>
                <a:ea typeface="Open Sans" panose="020B0606030504020204" pitchFamily="34" charset="0"/>
                <a:cs typeface="Open Sans" panose="020B0606030504020204" pitchFamily="34" charset="0"/>
                <a:sym typeface="DM Sans Bold"/>
                <a:hlinkClick r:id="rId3">
                  <a:extLst>
                    <a:ext uri="{A12FA001-AC4F-418D-AE19-62706E023703}">
                      <ahyp:hlinkClr xmlns:ahyp="http://schemas.microsoft.com/office/drawing/2018/hyperlinkcolor" val="tx"/>
                    </a:ext>
                  </a:extLst>
                </a:hlinkClick>
              </a:rPr>
              <a:t>le référentiel de compétences des docteurs</a:t>
            </a:r>
            <a:endParaRPr lang="fr-FR" b="1" dirty="0">
              <a:solidFill>
                <a:srgbClr val="00807A"/>
              </a:solidFill>
              <a:latin typeface="Open Sans" panose="020B0606030504020204" pitchFamily="34" charset="0"/>
              <a:ea typeface="Open Sans" panose="020B0606030504020204" pitchFamily="34" charset="0"/>
              <a:cs typeface="Open Sans" panose="020B0606030504020204" pitchFamily="34" charset="0"/>
              <a:sym typeface="DM Sans Bold"/>
            </a:endParaRPr>
          </a:p>
        </p:txBody>
      </p:sp>
      <p:sp>
        <p:nvSpPr>
          <p:cNvPr id="3" name="ZoneTexte 2">
            <a:extLst>
              <a:ext uri="{FF2B5EF4-FFF2-40B4-BE49-F238E27FC236}">
                <a16:creationId xmlns:a16="http://schemas.microsoft.com/office/drawing/2014/main" id="{821FE359-C20C-4144-A23A-FDCE7FC9A111}"/>
              </a:ext>
            </a:extLst>
          </p:cNvPr>
          <p:cNvSpPr txBox="1"/>
          <p:nvPr/>
        </p:nvSpPr>
        <p:spPr>
          <a:xfrm>
            <a:off x="4384966" y="5551757"/>
            <a:ext cx="2085636" cy="369332"/>
          </a:xfrm>
          <a:prstGeom prst="rect">
            <a:avLst/>
          </a:prstGeom>
          <a:noFill/>
        </p:spPr>
        <p:txBody>
          <a:bodyPr wrap="none" rtlCol="0">
            <a:spAutoFit/>
          </a:bodyPr>
          <a:lstStyle/>
          <a:p>
            <a:r>
              <a:rPr lang="fr-FR" b="1" dirty="0">
                <a:latin typeface="Segoe UI" panose="020B0502040204020203" pitchFamily="34" charset="0"/>
                <a:cs typeface="Segoe UI" panose="020B0502040204020203" pitchFamily="34" charset="0"/>
              </a:rPr>
              <a:t>Cohérence entre :</a:t>
            </a:r>
          </a:p>
        </p:txBody>
      </p:sp>
      <p:pic>
        <p:nvPicPr>
          <p:cNvPr id="8" name="Graphique 7" descr="Balance de la justice">
            <a:extLst>
              <a:ext uri="{FF2B5EF4-FFF2-40B4-BE49-F238E27FC236}">
                <a16:creationId xmlns:a16="http://schemas.microsoft.com/office/drawing/2014/main" id="{46C0DCCE-8BE2-42DD-97C5-05A59532E6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94817" y="91283"/>
            <a:ext cx="1323268" cy="1323268"/>
          </a:xfrm>
          <a:prstGeom prst="rect">
            <a:avLst/>
          </a:prstGeom>
        </p:spPr>
      </p:pic>
    </p:spTree>
    <p:extLst>
      <p:ext uri="{BB962C8B-B14F-4D97-AF65-F5344CB8AC3E}">
        <p14:creationId xmlns:p14="http://schemas.microsoft.com/office/powerpoint/2010/main" val="1685585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6C1FC-0305-4F95-BC0E-0ABB30585E30}"/>
              </a:ext>
            </a:extLst>
          </p:cNvPr>
          <p:cNvSpPr/>
          <p:nvPr/>
        </p:nvSpPr>
        <p:spPr>
          <a:xfrm>
            <a:off x="260369" y="1340529"/>
            <a:ext cx="11644544" cy="896644"/>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C88F1266-1105-4FFB-A164-EADA95AEA0C3}"/>
              </a:ext>
            </a:extLst>
          </p:cNvPr>
          <p:cNvSpPr txBox="1">
            <a:spLocks/>
          </p:cNvSpPr>
          <p:nvPr/>
        </p:nvSpPr>
        <p:spPr>
          <a:xfrm>
            <a:off x="287087" y="235596"/>
            <a:ext cx="7738326" cy="9895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b="1" dirty="0">
                <a:solidFill>
                  <a:srgbClr val="63003C"/>
                </a:solidFill>
                <a:latin typeface="Segoe UI" panose="020B0502040204020203" pitchFamily="34" charset="0"/>
                <a:cs typeface="Segoe UI" panose="020B0502040204020203" pitchFamily="34" charset="0"/>
              </a:rPr>
              <a:t>Extraits choisis</a:t>
            </a:r>
          </a:p>
          <a:p>
            <a:r>
              <a:rPr lang="fr-FR" sz="2800" dirty="0">
                <a:latin typeface="Segoe UI" panose="020B0502040204020203" pitchFamily="34" charset="0"/>
                <a:cs typeface="Segoe UI" panose="020B0502040204020203" pitchFamily="34" charset="0"/>
              </a:rPr>
              <a:t>Article L612-7 du code de l’éducation</a:t>
            </a:r>
          </a:p>
        </p:txBody>
      </p:sp>
      <p:sp>
        <p:nvSpPr>
          <p:cNvPr id="3" name="Rectangle 2">
            <a:extLst>
              <a:ext uri="{FF2B5EF4-FFF2-40B4-BE49-F238E27FC236}">
                <a16:creationId xmlns:a16="http://schemas.microsoft.com/office/drawing/2014/main" id="{5A66683D-64FB-4603-8C19-84E3B46F4B65}"/>
              </a:ext>
            </a:extLst>
          </p:cNvPr>
          <p:cNvSpPr/>
          <p:nvPr/>
        </p:nvSpPr>
        <p:spPr>
          <a:xfrm>
            <a:off x="287087" y="1340529"/>
            <a:ext cx="11644544" cy="4974823"/>
          </a:xfrm>
          <a:prstGeom prst="rect">
            <a:avLst/>
          </a:prstGeom>
        </p:spPr>
        <p:txBody>
          <a:bodyPr wrap="square">
            <a:spAutoFit/>
          </a:bodyPr>
          <a:lstStyle/>
          <a:p>
            <a:pPr>
              <a:lnSpc>
                <a:spcPct val="114000"/>
              </a:lnSpc>
            </a:pPr>
            <a:r>
              <a:rPr lang="fr-FR" sz="2000" dirty="0">
                <a:solidFill>
                  <a:srgbClr val="000000"/>
                </a:solidFill>
                <a:latin typeface="Segoe UI" panose="020B0502040204020203" pitchFamily="34" charset="0"/>
                <a:cs typeface="Segoe UI" panose="020B0502040204020203" pitchFamily="34" charset="0"/>
              </a:rPr>
              <a:t>Le troisième cycle est une </a:t>
            </a:r>
            <a:r>
              <a:rPr lang="fr-FR" sz="2000" b="1" dirty="0">
                <a:solidFill>
                  <a:srgbClr val="63003C"/>
                </a:solidFill>
                <a:latin typeface="Segoe UI" panose="020B0502040204020203" pitchFamily="34" charset="0"/>
                <a:cs typeface="Segoe UI" panose="020B0502040204020203" pitchFamily="34" charset="0"/>
              </a:rPr>
              <a:t>formation à la recherche et par la recherche </a:t>
            </a:r>
            <a:r>
              <a:rPr lang="fr-FR" sz="2000" dirty="0">
                <a:solidFill>
                  <a:srgbClr val="000000"/>
                </a:solidFill>
                <a:latin typeface="Segoe UI" panose="020B0502040204020203" pitchFamily="34" charset="0"/>
                <a:cs typeface="Segoe UI" panose="020B0502040204020203" pitchFamily="34" charset="0"/>
              </a:rPr>
              <a:t>qui comporte, dans le cadre de formations doctorales, la </a:t>
            </a:r>
            <a:r>
              <a:rPr lang="fr-FR" sz="2000" b="1" dirty="0">
                <a:solidFill>
                  <a:srgbClr val="63003C"/>
                </a:solidFill>
                <a:latin typeface="Segoe UI" panose="020B0502040204020203" pitchFamily="34" charset="0"/>
                <a:cs typeface="Segoe UI" panose="020B0502040204020203" pitchFamily="34" charset="0"/>
              </a:rPr>
              <a:t>réalisation</a:t>
            </a:r>
            <a:r>
              <a:rPr lang="fr-FR" sz="2000" dirty="0">
                <a:solidFill>
                  <a:srgbClr val="000000"/>
                </a:solidFill>
                <a:latin typeface="Segoe UI" panose="020B0502040204020203" pitchFamily="34" charset="0"/>
                <a:cs typeface="Segoe UI" panose="020B0502040204020203" pitchFamily="34" charset="0"/>
              </a:rPr>
              <a:t> individuelle ou collective de </a:t>
            </a:r>
            <a:r>
              <a:rPr lang="fr-FR" sz="2000" b="1" dirty="0">
                <a:solidFill>
                  <a:srgbClr val="63003C"/>
                </a:solidFill>
                <a:latin typeface="Segoe UI" panose="020B0502040204020203" pitchFamily="34" charset="0"/>
                <a:cs typeface="Segoe UI" panose="020B0502040204020203" pitchFamily="34" charset="0"/>
              </a:rPr>
              <a:t>travaux scientifiques originaux</a:t>
            </a:r>
            <a:r>
              <a:rPr lang="fr-FR" sz="2000" dirty="0">
                <a:solidFill>
                  <a:srgbClr val="000000"/>
                </a:solidFill>
                <a:latin typeface="Segoe UI" panose="020B0502040204020203" pitchFamily="34" charset="0"/>
                <a:cs typeface="Segoe UI" panose="020B0502040204020203" pitchFamily="34" charset="0"/>
              </a:rPr>
              <a:t>. </a:t>
            </a:r>
          </a:p>
          <a:p>
            <a:pPr>
              <a:lnSpc>
                <a:spcPct val="114000"/>
              </a:lnSpc>
            </a:pPr>
            <a:endParaRPr lang="fr-FR" sz="2000" dirty="0">
              <a:solidFill>
                <a:srgbClr val="000000"/>
              </a:solidFill>
              <a:latin typeface="Segoe UI" panose="020B0502040204020203" pitchFamily="34" charset="0"/>
              <a:cs typeface="Segoe UI" panose="020B0502040204020203" pitchFamily="34" charset="0"/>
            </a:endParaRPr>
          </a:p>
          <a:p>
            <a:pPr>
              <a:lnSpc>
                <a:spcPct val="114000"/>
              </a:lnSpc>
            </a:pPr>
            <a:r>
              <a:rPr lang="fr-FR" sz="2000" dirty="0">
                <a:solidFill>
                  <a:srgbClr val="000000"/>
                </a:solidFill>
                <a:latin typeface="Segoe UI" panose="020B0502040204020203" pitchFamily="34" charset="0"/>
                <a:cs typeface="Segoe UI" panose="020B0502040204020203" pitchFamily="34" charset="0"/>
              </a:rPr>
              <a:t>Ces formations doctorales sont organisées en </a:t>
            </a:r>
            <a:r>
              <a:rPr lang="fr-FR" sz="2000" dirty="0">
                <a:latin typeface="Segoe UI" panose="020B0502040204020203" pitchFamily="34" charset="0"/>
                <a:cs typeface="Segoe UI" panose="020B0502040204020203" pitchFamily="34" charset="0"/>
              </a:rPr>
              <a:t>étroite liaison avec des laboratoires </a:t>
            </a:r>
            <a:r>
              <a:rPr lang="fr-FR" sz="2000" dirty="0">
                <a:solidFill>
                  <a:srgbClr val="000000"/>
                </a:solidFill>
                <a:latin typeface="Segoe UI" panose="020B0502040204020203" pitchFamily="34" charset="0"/>
                <a:cs typeface="Segoe UI" panose="020B0502040204020203" pitchFamily="34" charset="0"/>
              </a:rPr>
              <a:t>ou équipes de recherche dont la qualité est reconnue par une évaluation nationale périodique. Elles prennent en compte les </a:t>
            </a:r>
            <a:r>
              <a:rPr lang="fr-FR" sz="2000" b="1" dirty="0">
                <a:solidFill>
                  <a:srgbClr val="63003C"/>
                </a:solidFill>
                <a:latin typeface="Segoe UI" panose="020B0502040204020203" pitchFamily="34" charset="0"/>
                <a:cs typeface="Segoe UI" panose="020B0502040204020203" pitchFamily="34" charset="0"/>
              </a:rPr>
              <a:t>besoins de la politique nationale de recherche et d'innovation </a:t>
            </a:r>
            <a:r>
              <a:rPr lang="fr-FR" sz="2000" dirty="0">
                <a:solidFill>
                  <a:srgbClr val="000000"/>
                </a:solidFill>
                <a:latin typeface="Segoe UI" panose="020B0502040204020203" pitchFamily="34" charset="0"/>
                <a:cs typeface="Segoe UI" panose="020B0502040204020203" pitchFamily="34" charset="0"/>
              </a:rPr>
              <a:t>et comportent une </a:t>
            </a:r>
            <a:r>
              <a:rPr lang="fr-FR" sz="2000" b="1" dirty="0">
                <a:solidFill>
                  <a:srgbClr val="63003C"/>
                </a:solidFill>
                <a:latin typeface="Segoe UI" panose="020B0502040204020203" pitchFamily="34" charset="0"/>
                <a:cs typeface="Segoe UI" panose="020B0502040204020203" pitchFamily="34" charset="0"/>
              </a:rPr>
              <a:t>ouverture internationale</a:t>
            </a:r>
            <a:r>
              <a:rPr lang="fr-FR" sz="2000" dirty="0">
                <a:solidFill>
                  <a:srgbClr val="000000"/>
                </a:solidFill>
                <a:latin typeface="Segoe UI" panose="020B0502040204020203" pitchFamily="34" charset="0"/>
                <a:cs typeface="Segoe UI" panose="020B0502040204020203" pitchFamily="34" charset="0"/>
              </a:rPr>
              <a:t>. Elles constituent une expérience professionnelle de recherche, sanctionnée, après soutenance de thèse, par la collation du grade de docteur.</a:t>
            </a:r>
          </a:p>
          <a:p>
            <a:pPr>
              <a:lnSpc>
                <a:spcPct val="114000"/>
              </a:lnSpc>
            </a:pPr>
            <a:endParaRPr lang="fr-FR" sz="2000" dirty="0">
              <a:solidFill>
                <a:srgbClr val="000000"/>
              </a:solidFill>
              <a:latin typeface="Segoe UI" panose="020B0502040204020203" pitchFamily="34" charset="0"/>
              <a:cs typeface="Segoe UI" panose="020B0502040204020203" pitchFamily="34" charset="0"/>
            </a:endParaRPr>
          </a:p>
          <a:p>
            <a:pPr>
              <a:lnSpc>
                <a:spcPct val="114000"/>
              </a:lnSpc>
            </a:pPr>
            <a:r>
              <a:rPr lang="fr-FR" sz="2000" dirty="0">
                <a:solidFill>
                  <a:srgbClr val="000000"/>
                </a:solidFill>
                <a:latin typeface="Segoe UI" panose="020B0502040204020203" pitchFamily="34" charset="0"/>
                <a:cs typeface="Segoe UI" panose="020B0502040204020203" pitchFamily="34" charset="0"/>
              </a:rPr>
              <a:t>[…]. Elles comprennent un encadrement scientifique personnalisé de la meilleure qualité ainsi qu'une </a:t>
            </a:r>
            <a:r>
              <a:rPr lang="fr-FR" sz="2000" b="1" dirty="0">
                <a:solidFill>
                  <a:srgbClr val="00807A"/>
                </a:solidFill>
                <a:latin typeface="Segoe UI" panose="020B0502040204020203" pitchFamily="34" charset="0"/>
                <a:cs typeface="Segoe UI" panose="020B0502040204020203" pitchFamily="34" charset="0"/>
              </a:rPr>
              <a:t>formation collective </a:t>
            </a:r>
            <a:r>
              <a:rPr lang="fr-FR" sz="2000" dirty="0">
                <a:solidFill>
                  <a:srgbClr val="000000"/>
                </a:solidFill>
                <a:latin typeface="Segoe UI" panose="020B0502040204020203" pitchFamily="34" charset="0"/>
                <a:cs typeface="Segoe UI" panose="020B0502040204020203" pitchFamily="34" charset="0"/>
              </a:rPr>
              <a:t>comportant </a:t>
            </a:r>
            <a:r>
              <a:rPr lang="fr-FR" sz="2000" b="1" dirty="0">
                <a:solidFill>
                  <a:srgbClr val="00807A"/>
                </a:solidFill>
                <a:latin typeface="Segoe UI" panose="020B0502040204020203" pitchFamily="34" charset="0"/>
                <a:cs typeface="Segoe UI" panose="020B0502040204020203" pitchFamily="34" charset="0"/>
              </a:rPr>
              <a:t>des enseignements, séminaires ou stages </a:t>
            </a:r>
            <a:r>
              <a:rPr lang="fr-FR" sz="2000" dirty="0">
                <a:solidFill>
                  <a:srgbClr val="000000"/>
                </a:solidFill>
                <a:latin typeface="Segoe UI" panose="020B0502040204020203" pitchFamily="34" charset="0"/>
                <a:cs typeface="Segoe UI" panose="020B0502040204020203" pitchFamily="34" charset="0"/>
              </a:rPr>
              <a:t>destinés à </a:t>
            </a:r>
            <a:r>
              <a:rPr lang="fr-FR" sz="2000" b="1" dirty="0">
                <a:solidFill>
                  <a:srgbClr val="00807A"/>
                </a:solidFill>
                <a:latin typeface="Segoe UI" panose="020B0502040204020203" pitchFamily="34" charset="0"/>
                <a:cs typeface="Segoe UI" panose="020B0502040204020203" pitchFamily="34" charset="0"/>
              </a:rPr>
              <a:t>conforter la culture scientifique des doctorants</a:t>
            </a:r>
            <a:r>
              <a:rPr lang="fr-FR" sz="2000" b="1" dirty="0">
                <a:solidFill>
                  <a:srgbClr val="000000"/>
                </a:solidFill>
                <a:latin typeface="Segoe UI" panose="020B0502040204020203" pitchFamily="34" charset="0"/>
                <a:cs typeface="Segoe UI" panose="020B0502040204020203" pitchFamily="34" charset="0"/>
              </a:rPr>
              <a:t>, </a:t>
            </a:r>
            <a:r>
              <a:rPr lang="fr-FR" sz="2000" dirty="0">
                <a:solidFill>
                  <a:srgbClr val="000000"/>
                </a:solidFill>
                <a:latin typeface="Segoe UI" panose="020B0502040204020203" pitchFamily="34" charset="0"/>
                <a:cs typeface="Segoe UI" panose="020B0502040204020203" pitchFamily="34" charset="0"/>
              </a:rPr>
              <a:t>à préparer leur insertion professionnelle ou leur </a:t>
            </a:r>
            <a:r>
              <a:rPr lang="fr-FR" sz="2000" b="1" dirty="0">
                <a:solidFill>
                  <a:srgbClr val="00807A"/>
                </a:solidFill>
                <a:latin typeface="Segoe UI" panose="020B0502040204020203" pitchFamily="34" charset="0"/>
                <a:cs typeface="Segoe UI" panose="020B0502040204020203" pitchFamily="34" charset="0"/>
              </a:rPr>
              <a:t>poursuite de carrière dans le secteur public comme dans le secteur priv</a:t>
            </a:r>
            <a:r>
              <a:rPr lang="fr-FR" sz="2000" b="1" dirty="0">
                <a:solidFill>
                  <a:srgbClr val="624CA0"/>
                </a:solidFill>
                <a:latin typeface="Segoe UI" panose="020B0502040204020203" pitchFamily="34" charset="0"/>
                <a:cs typeface="Segoe UI" panose="020B0502040204020203" pitchFamily="34" charset="0"/>
              </a:rPr>
              <a:t>é </a:t>
            </a:r>
            <a:r>
              <a:rPr lang="fr-FR" sz="2000" dirty="0">
                <a:solidFill>
                  <a:srgbClr val="000000"/>
                </a:solidFill>
                <a:latin typeface="Segoe UI" panose="020B0502040204020203" pitchFamily="34" charset="0"/>
                <a:cs typeface="Segoe UI" panose="020B0502040204020203" pitchFamily="34" charset="0"/>
              </a:rPr>
              <a:t>et à favoriser </a:t>
            </a:r>
            <a:r>
              <a:rPr lang="fr-FR" sz="2000" dirty="0">
                <a:solidFill>
                  <a:srgbClr val="00807A"/>
                </a:solidFill>
                <a:latin typeface="Segoe UI" panose="020B0502040204020203" pitchFamily="34" charset="0"/>
                <a:cs typeface="Segoe UI" panose="020B0502040204020203" pitchFamily="34" charset="0"/>
              </a:rPr>
              <a:t>leur </a:t>
            </a:r>
            <a:r>
              <a:rPr lang="fr-FR" sz="2000" b="1" dirty="0">
                <a:solidFill>
                  <a:srgbClr val="00807A"/>
                </a:solidFill>
                <a:latin typeface="Segoe UI" panose="020B0502040204020203" pitchFamily="34" charset="0"/>
                <a:cs typeface="Segoe UI" panose="020B0502040204020203" pitchFamily="34" charset="0"/>
              </a:rPr>
              <a:t>ouverture internationale</a:t>
            </a:r>
            <a:endParaRPr lang="fr-FR" sz="2000" b="1" i="0" dirty="0">
              <a:solidFill>
                <a:srgbClr val="00807A"/>
              </a:solidFill>
              <a:effectLst/>
              <a:latin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57DB2CC9-DEE9-4E73-A041-554EEF0835D1}"/>
              </a:ext>
            </a:extLst>
          </p:cNvPr>
          <p:cNvSpPr/>
          <p:nvPr/>
        </p:nvSpPr>
        <p:spPr>
          <a:xfrm>
            <a:off x="287087" y="4358936"/>
            <a:ext cx="11644544" cy="18909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EC55B84F-9E36-476D-9022-54D111C48918}"/>
              </a:ext>
            </a:extLst>
          </p:cNvPr>
          <p:cNvSpPr/>
          <p:nvPr/>
        </p:nvSpPr>
        <p:spPr>
          <a:xfrm>
            <a:off x="287087" y="2352583"/>
            <a:ext cx="11644544" cy="18909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Graphique 6" descr="Balance de la justice">
            <a:extLst>
              <a:ext uri="{FF2B5EF4-FFF2-40B4-BE49-F238E27FC236}">
                <a16:creationId xmlns:a16="http://schemas.microsoft.com/office/drawing/2014/main" id="{97399D5D-6870-4B1D-B553-5EECBBAB8C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19588" y="148609"/>
            <a:ext cx="914400" cy="914400"/>
          </a:xfrm>
          <a:prstGeom prst="rect">
            <a:avLst/>
          </a:prstGeom>
        </p:spPr>
      </p:pic>
    </p:spTree>
    <p:extLst>
      <p:ext uri="{BB962C8B-B14F-4D97-AF65-F5344CB8AC3E}">
        <p14:creationId xmlns:p14="http://schemas.microsoft.com/office/powerpoint/2010/main" val="139036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C55B84F-9E36-476D-9022-54D111C48918}"/>
              </a:ext>
            </a:extLst>
          </p:cNvPr>
          <p:cNvSpPr/>
          <p:nvPr/>
        </p:nvSpPr>
        <p:spPr>
          <a:xfrm>
            <a:off x="287087" y="2352583"/>
            <a:ext cx="11644544" cy="1890943"/>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B0D6C1FC-0305-4F95-BC0E-0ABB30585E30}"/>
              </a:ext>
            </a:extLst>
          </p:cNvPr>
          <p:cNvSpPr/>
          <p:nvPr/>
        </p:nvSpPr>
        <p:spPr>
          <a:xfrm>
            <a:off x="260369" y="1340529"/>
            <a:ext cx="11644544" cy="896644"/>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C88F1266-1105-4FFB-A164-EADA95AEA0C3}"/>
              </a:ext>
            </a:extLst>
          </p:cNvPr>
          <p:cNvSpPr txBox="1">
            <a:spLocks/>
          </p:cNvSpPr>
          <p:nvPr/>
        </p:nvSpPr>
        <p:spPr>
          <a:xfrm>
            <a:off x="287087" y="235596"/>
            <a:ext cx="7738326" cy="9895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b="1" dirty="0">
                <a:solidFill>
                  <a:srgbClr val="63003C"/>
                </a:solidFill>
                <a:latin typeface="Segoe UI" panose="020B0502040204020203" pitchFamily="34" charset="0"/>
                <a:cs typeface="Segoe UI" panose="020B0502040204020203" pitchFamily="34" charset="0"/>
              </a:rPr>
              <a:t>Extraits choisis</a:t>
            </a:r>
          </a:p>
          <a:p>
            <a:r>
              <a:rPr lang="fr-FR" sz="2800" dirty="0">
                <a:latin typeface="Segoe UI" panose="020B0502040204020203" pitchFamily="34" charset="0"/>
                <a:cs typeface="Segoe UI" panose="020B0502040204020203" pitchFamily="34" charset="0"/>
              </a:rPr>
              <a:t>Article L612-7 du code de l’éducation</a:t>
            </a:r>
          </a:p>
        </p:txBody>
      </p:sp>
      <p:sp>
        <p:nvSpPr>
          <p:cNvPr id="3" name="Rectangle 2">
            <a:extLst>
              <a:ext uri="{FF2B5EF4-FFF2-40B4-BE49-F238E27FC236}">
                <a16:creationId xmlns:a16="http://schemas.microsoft.com/office/drawing/2014/main" id="{5A66683D-64FB-4603-8C19-84E3B46F4B65}"/>
              </a:ext>
            </a:extLst>
          </p:cNvPr>
          <p:cNvSpPr/>
          <p:nvPr/>
        </p:nvSpPr>
        <p:spPr>
          <a:xfrm>
            <a:off x="287087" y="1340529"/>
            <a:ext cx="11644544" cy="4974823"/>
          </a:xfrm>
          <a:prstGeom prst="rect">
            <a:avLst/>
          </a:prstGeom>
        </p:spPr>
        <p:txBody>
          <a:bodyPr wrap="square">
            <a:spAutoFit/>
          </a:bodyPr>
          <a:lstStyle/>
          <a:p>
            <a:pPr>
              <a:lnSpc>
                <a:spcPct val="114000"/>
              </a:lnSpc>
            </a:pPr>
            <a:r>
              <a:rPr lang="fr-FR" sz="2000" dirty="0">
                <a:solidFill>
                  <a:srgbClr val="000000"/>
                </a:solidFill>
                <a:latin typeface="Segoe UI" panose="020B0502040204020203" pitchFamily="34" charset="0"/>
                <a:cs typeface="Segoe UI" panose="020B0502040204020203" pitchFamily="34" charset="0"/>
              </a:rPr>
              <a:t>Le troisième cycle est une </a:t>
            </a:r>
            <a:r>
              <a:rPr lang="fr-FR" sz="2000" b="1" dirty="0">
                <a:solidFill>
                  <a:srgbClr val="63003C"/>
                </a:solidFill>
                <a:latin typeface="Segoe UI" panose="020B0502040204020203" pitchFamily="34" charset="0"/>
                <a:cs typeface="Segoe UI" panose="020B0502040204020203" pitchFamily="34" charset="0"/>
              </a:rPr>
              <a:t>formation à la recherche et par la recherche </a:t>
            </a:r>
            <a:r>
              <a:rPr lang="fr-FR" sz="2000" dirty="0">
                <a:solidFill>
                  <a:srgbClr val="000000"/>
                </a:solidFill>
                <a:latin typeface="Segoe UI" panose="020B0502040204020203" pitchFamily="34" charset="0"/>
                <a:cs typeface="Segoe UI" panose="020B0502040204020203" pitchFamily="34" charset="0"/>
              </a:rPr>
              <a:t>qui comporte, dans le cadre de formations doctorales, la </a:t>
            </a:r>
            <a:r>
              <a:rPr lang="fr-FR" sz="2000" b="1" dirty="0">
                <a:solidFill>
                  <a:srgbClr val="63003C"/>
                </a:solidFill>
                <a:latin typeface="Segoe UI" panose="020B0502040204020203" pitchFamily="34" charset="0"/>
                <a:cs typeface="Segoe UI" panose="020B0502040204020203" pitchFamily="34" charset="0"/>
              </a:rPr>
              <a:t>réalisation</a:t>
            </a:r>
            <a:r>
              <a:rPr lang="fr-FR" sz="2000" dirty="0">
                <a:solidFill>
                  <a:srgbClr val="000000"/>
                </a:solidFill>
                <a:latin typeface="Segoe UI" panose="020B0502040204020203" pitchFamily="34" charset="0"/>
                <a:cs typeface="Segoe UI" panose="020B0502040204020203" pitchFamily="34" charset="0"/>
              </a:rPr>
              <a:t> individuelle ou collective de </a:t>
            </a:r>
            <a:r>
              <a:rPr lang="fr-FR" sz="2000" b="1" dirty="0">
                <a:solidFill>
                  <a:srgbClr val="63003C"/>
                </a:solidFill>
                <a:latin typeface="Segoe UI" panose="020B0502040204020203" pitchFamily="34" charset="0"/>
                <a:cs typeface="Segoe UI" panose="020B0502040204020203" pitchFamily="34" charset="0"/>
              </a:rPr>
              <a:t>travaux scientifiques originaux</a:t>
            </a:r>
            <a:r>
              <a:rPr lang="fr-FR" sz="2000" dirty="0">
                <a:solidFill>
                  <a:srgbClr val="000000"/>
                </a:solidFill>
                <a:latin typeface="Segoe UI" panose="020B0502040204020203" pitchFamily="34" charset="0"/>
                <a:cs typeface="Segoe UI" panose="020B0502040204020203" pitchFamily="34" charset="0"/>
              </a:rPr>
              <a:t>. </a:t>
            </a:r>
          </a:p>
          <a:p>
            <a:pPr>
              <a:lnSpc>
                <a:spcPct val="114000"/>
              </a:lnSpc>
            </a:pPr>
            <a:endParaRPr lang="fr-FR" sz="2000" dirty="0">
              <a:solidFill>
                <a:srgbClr val="000000"/>
              </a:solidFill>
              <a:latin typeface="Segoe UI" panose="020B0502040204020203" pitchFamily="34" charset="0"/>
              <a:cs typeface="Segoe UI" panose="020B0502040204020203" pitchFamily="34" charset="0"/>
            </a:endParaRPr>
          </a:p>
          <a:p>
            <a:pPr>
              <a:lnSpc>
                <a:spcPct val="114000"/>
              </a:lnSpc>
            </a:pPr>
            <a:r>
              <a:rPr lang="fr-FR" sz="2000" dirty="0">
                <a:solidFill>
                  <a:srgbClr val="000000"/>
                </a:solidFill>
                <a:latin typeface="Segoe UI" panose="020B0502040204020203" pitchFamily="34" charset="0"/>
                <a:cs typeface="Segoe UI" panose="020B0502040204020203" pitchFamily="34" charset="0"/>
              </a:rPr>
              <a:t>Ces formations doctorales sont organisées en </a:t>
            </a:r>
            <a:r>
              <a:rPr lang="fr-FR" sz="2000" dirty="0">
                <a:latin typeface="Segoe UI" panose="020B0502040204020203" pitchFamily="34" charset="0"/>
                <a:cs typeface="Segoe UI" panose="020B0502040204020203" pitchFamily="34" charset="0"/>
              </a:rPr>
              <a:t>étroite liaison avec des laboratoires </a:t>
            </a:r>
            <a:r>
              <a:rPr lang="fr-FR" sz="2000" dirty="0">
                <a:solidFill>
                  <a:srgbClr val="000000"/>
                </a:solidFill>
                <a:latin typeface="Segoe UI" panose="020B0502040204020203" pitchFamily="34" charset="0"/>
                <a:cs typeface="Segoe UI" panose="020B0502040204020203" pitchFamily="34" charset="0"/>
              </a:rPr>
              <a:t>ou équipes de recherche dont la qualité est reconnue par une évaluation nationale périodique. Elles prennent en compte les </a:t>
            </a:r>
            <a:r>
              <a:rPr lang="fr-FR" sz="2000" b="1" dirty="0">
                <a:solidFill>
                  <a:srgbClr val="63003C"/>
                </a:solidFill>
                <a:latin typeface="Segoe UI" panose="020B0502040204020203" pitchFamily="34" charset="0"/>
                <a:cs typeface="Segoe UI" panose="020B0502040204020203" pitchFamily="34" charset="0"/>
              </a:rPr>
              <a:t>besoins de la politique nationale de recherche et d'innovation </a:t>
            </a:r>
            <a:r>
              <a:rPr lang="fr-FR" sz="2000" dirty="0">
                <a:solidFill>
                  <a:srgbClr val="000000"/>
                </a:solidFill>
                <a:latin typeface="Segoe UI" panose="020B0502040204020203" pitchFamily="34" charset="0"/>
                <a:cs typeface="Segoe UI" panose="020B0502040204020203" pitchFamily="34" charset="0"/>
              </a:rPr>
              <a:t>et comportent une </a:t>
            </a:r>
            <a:r>
              <a:rPr lang="fr-FR" sz="2000" b="1" dirty="0">
                <a:solidFill>
                  <a:srgbClr val="63003C"/>
                </a:solidFill>
                <a:latin typeface="Segoe UI" panose="020B0502040204020203" pitchFamily="34" charset="0"/>
                <a:cs typeface="Segoe UI" panose="020B0502040204020203" pitchFamily="34" charset="0"/>
              </a:rPr>
              <a:t>ouverture internationale</a:t>
            </a:r>
            <a:r>
              <a:rPr lang="fr-FR" sz="2000" dirty="0">
                <a:solidFill>
                  <a:srgbClr val="000000"/>
                </a:solidFill>
                <a:latin typeface="Segoe UI" panose="020B0502040204020203" pitchFamily="34" charset="0"/>
                <a:cs typeface="Segoe UI" panose="020B0502040204020203" pitchFamily="34" charset="0"/>
              </a:rPr>
              <a:t>. Elles constituent une expérience professionnelle de recherche, sanctionnée, après soutenance de thèse, par la collation du grade de docteur.</a:t>
            </a:r>
          </a:p>
          <a:p>
            <a:pPr>
              <a:lnSpc>
                <a:spcPct val="114000"/>
              </a:lnSpc>
            </a:pPr>
            <a:endParaRPr lang="fr-FR" sz="2000" dirty="0">
              <a:solidFill>
                <a:srgbClr val="000000"/>
              </a:solidFill>
              <a:latin typeface="Segoe UI" panose="020B0502040204020203" pitchFamily="34" charset="0"/>
              <a:cs typeface="Segoe UI" panose="020B0502040204020203" pitchFamily="34" charset="0"/>
            </a:endParaRPr>
          </a:p>
          <a:p>
            <a:pPr>
              <a:lnSpc>
                <a:spcPct val="114000"/>
              </a:lnSpc>
            </a:pPr>
            <a:r>
              <a:rPr lang="fr-FR" sz="2000" dirty="0">
                <a:solidFill>
                  <a:srgbClr val="000000"/>
                </a:solidFill>
                <a:latin typeface="Segoe UI" panose="020B0502040204020203" pitchFamily="34" charset="0"/>
                <a:cs typeface="Segoe UI" panose="020B0502040204020203" pitchFamily="34" charset="0"/>
              </a:rPr>
              <a:t>[…]. Elles comprennent un encadrement scientifique personnalisé de la meilleure qualité ainsi qu'une </a:t>
            </a:r>
            <a:r>
              <a:rPr lang="fr-FR" sz="2000" b="1" dirty="0">
                <a:solidFill>
                  <a:srgbClr val="00807A"/>
                </a:solidFill>
                <a:latin typeface="Segoe UI" panose="020B0502040204020203" pitchFamily="34" charset="0"/>
                <a:cs typeface="Segoe UI" panose="020B0502040204020203" pitchFamily="34" charset="0"/>
              </a:rPr>
              <a:t>formation collective </a:t>
            </a:r>
            <a:r>
              <a:rPr lang="fr-FR" sz="2000" dirty="0">
                <a:solidFill>
                  <a:srgbClr val="000000"/>
                </a:solidFill>
                <a:latin typeface="Segoe UI" panose="020B0502040204020203" pitchFamily="34" charset="0"/>
                <a:cs typeface="Segoe UI" panose="020B0502040204020203" pitchFamily="34" charset="0"/>
              </a:rPr>
              <a:t>comportant </a:t>
            </a:r>
            <a:r>
              <a:rPr lang="fr-FR" sz="2000" b="1" dirty="0">
                <a:solidFill>
                  <a:srgbClr val="00807A"/>
                </a:solidFill>
                <a:latin typeface="Segoe UI" panose="020B0502040204020203" pitchFamily="34" charset="0"/>
                <a:cs typeface="Segoe UI" panose="020B0502040204020203" pitchFamily="34" charset="0"/>
              </a:rPr>
              <a:t>des enseignements, séminaires ou stages </a:t>
            </a:r>
            <a:r>
              <a:rPr lang="fr-FR" sz="2000" dirty="0">
                <a:solidFill>
                  <a:srgbClr val="000000"/>
                </a:solidFill>
                <a:latin typeface="Segoe UI" panose="020B0502040204020203" pitchFamily="34" charset="0"/>
                <a:cs typeface="Segoe UI" panose="020B0502040204020203" pitchFamily="34" charset="0"/>
              </a:rPr>
              <a:t>destinés à </a:t>
            </a:r>
            <a:r>
              <a:rPr lang="fr-FR" sz="2000" b="1" dirty="0">
                <a:solidFill>
                  <a:srgbClr val="00807A"/>
                </a:solidFill>
                <a:latin typeface="Segoe UI" panose="020B0502040204020203" pitchFamily="34" charset="0"/>
                <a:cs typeface="Segoe UI" panose="020B0502040204020203" pitchFamily="34" charset="0"/>
              </a:rPr>
              <a:t>conforter la culture scientifique des doctorants</a:t>
            </a:r>
            <a:r>
              <a:rPr lang="fr-FR" sz="2000" b="1" dirty="0">
                <a:solidFill>
                  <a:srgbClr val="000000"/>
                </a:solidFill>
                <a:latin typeface="Segoe UI" panose="020B0502040204020203" pitchFamily="34" charset="0"/>
                <a:cs typeface="Segoe UI" panose="020B0502040204020203" pitchFamily="34" charset="0"/>
              </a:rPr>
              <a:t>, </a:t>
            </a:r>
            <a:r>
              <a:rPr lang="fr-FR" sz="2000" dirty="0">
                <a:solidFill>
                  <a:srgbClr val="000000"/>
                </a:solidFill>
                <a:latin typeface="Segoe UI" panose="020B0502040204020203" pitchFamily="34" charset="0"/>
                <a:cs typeface="Segoe UI" panose="020B0502040204020203" pitchFamily="34" charset="0"/>
              </a:rPr>
              <a:t>à préparer leur insertion professionnelle ou leur </a:t>
            </a:r>
            <a:r>
              <a:rPr lang="fr-FR" sz="2000" b="1" dirty="0">
                <a:solidFill>
                  <a:srgbClr val="00807A"/>
                </a:solidFill>
                <a:latin typeface="Segoe UI" panose="020B0502040204020203" pitchFamily="34" charset="0"/>
                <a:cs typeface="Segoe UI" panose="020B0502040204020203" pitchFamily="34" charset="0"/>
              </a:rPr>
              <a:t>poursuite de carrière dans le secteur public comme dans le secteur priv</a:t>
            </a:r>
            <a:r>
              <a:rPr lang="fr-FR" sz="2000" b="1" dirty="0">
                <a:solidFill>
                  <a:srgbClr val="624CA0"/>
                </a:solidFill>
                <a:latin typeface="Segoe UI" panose="020B0502040204020203" pitchFamily="34" charset="0"/>
                <a:cs typeface="Segoe UI" panose="020B0502040204020203" pitchFamily="34" charset="0"/>
              </a:rPr>
              <a:t>é </a:t>
            </a:r>
            <a:r>
              <a:rPr lang="fr-FR" sz="2000" dirty="0">
                <a:solidFill>
                  <a:srgbClr val="000000"/>
                </a:solidFill>
                <a:latin typeface="Segoe UI" panose="020B0502040204020203" pitchFamily="34" charset="0"/>
                <a:cs typeface="Segoe UI" panose="020B0502040204020203" pitchFamily="34" charset="0"/>
              </a:rPr>
              <a:t>et à favoriser </a:t>
            </a:r>
            <a:r>
              <a:rPr lang="fr-FR" sz="2000" dirty="0">
                <a:solidFill>
                  <a:srgbClr val="00807A"/>
                </a:solidFill>
                <a:latin typeface="Segoe UI" panose="020B0502040204020203" pitchFamily="34" charset="0"/>
                <a:cs typeface="Segoe UI" panose="020B0502040204020203" pitchFamily="34" charset="0"/>
              </a:rPr>
              <a:t>leur </a:t>
            </a:r>
            <a:r>
              <a:rPr lang="fr-FR" sz="2000" b="1" dirty="0">
                <a:solidFill>
                  <a:srgbClr val="00807A"/>
                </a:solidFill>
                <a:latin typeface="Segoe UI" panose="020B0502040204020203" pitchFamily="34" charset="0"/>
                <a:cs typeface="Segoe UI" panose="020B0502040204020203" pitchFamily="34" charset="0"/>
              </a:rPr>
              <a:t>ouverture internationale</a:t>
            </a:r>
            <a:endParaRPr lang="fr-FR" sz="2000" b="1" i="0" dirty="0">
              <a:solidFill>
                <a:srgbClr val="00807A"/>
              </a:solidFill>
              <a:effectLst/>
              <a:latin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57DB2CC9-DEE9-4E73-A041-554EEF0835D1}"/>
              </a:ext>
            </a:extLst>
          </p:cNvPr>
          <p:cNvSpPr/>
          <p:nvPr/>
        </p:nvSpPr>
        <p:spPr>
          <a:xfrm>
            <a:off x="287087" y="4358936"/>
            <a:ext cx="11644544" cy="18909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Graphique 6" descr="Balance de la justice">
            <a:extLst>
              <a:ext uri="{FF2B5EF4-FFF2-40B4-BE49-F238E27FC236}">
                <a16:creationId xmlns:a16="http://schemas.microsoft.com/office/drawing/2014/main" id="{4B642F38-CA42-4A25-98A7-7AA9355E66A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19588" y="148609"/>
            <a:ext cx="914400" cy="914400"/>
          </a:xfrm>
          <a:prstGeom prst="rect">
            <a:avLst/>
          </a:prstGeom>
        </p:spPr>
      </p:pic>
    </p:spTree>
    <p:extLst>
      <p:ext uri="{BB962C8B-B14F-4D97-AF65-F5344CB8AC3E}">
        <p14:creationId xmlns:p14="http://schemas.microsoft.com/office/powerpoint/2010/main" val="4008657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7DB2CC9-DEE9-4E73-A041-554EEF0835D1}"/>
              </a:ext>
            </a:extLst>
          </p:cNvPr>
          <p:cNvSpPr/>
          <p:nvPr/>
        </p:nvSpPr>
        <p:spPr>
          <a:xfrm>
            <a:off x="287087" y="4358936"/>
            <a:ext cx="11644544" cy="1890943"/>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EC55B84F-9E36-476D-9022-54D111C48918}"/>
              </a:ext>
            </a:extLst>
          </p:cNvPr>
          <p:cNvSpPr/>
          <p:nvPr/>
        </p:nvSpPr>
        <p:spPr>
          <a:xfrm>
            <a:off x="287087" y="2352583"/>
            <a:ext cx="11644544" cy="1890943"/>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B0D6C1FC-0305-4F95-BC0E-0ABB30585E30}"/>
              </a:ext>
            </a:extLst>
          </p:cNvPr>
          <p:cNvSpPr/>
          <p:nvPr/>
        </p:nvSpPr>
        <p:spPr>
          <a:xfrm>
            <a:off x="260369" y="1340529"/>
            <a:ext cx="11644544" cy="896644"/>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C88F1266-1105-4FFB-A164-EADA95AEA0C3}"/>
              </a:ext>
            </a:extLst>
          </p:cNvPr>
          <p:cNvSpPr txBox="1">
            <a:spLocks/>
          </p:cNvSpPr>
          <p:nvPr/>
        </p:nvSpPr>
        <p:spPr>
          <a:xfrm>
            <a:off x="287087" y="235596"/>
            <a:ext cx="7738326" cy="9895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b="1" dirty="0">
                <a:solidFill>
                  <a:srgbClr val="63003C"/>
                </a:solidFill>
                <a:latin typeface="Segoe UI" panose="020B0502040204020203" pitchFamily="34" charset="0"/>
                <a:cs typeface="Segoe UI" panose="020B0502040204020203" pitchFamily="34" charset="0"/>
              </a:rPr>
              <a:t>Extraits choisis</a:t>
            </a:r>
          </a:p>
          <a:p>
            <a:r>
              <a:rPr lang="fr-FR" sz="2800" dirty="0">
                <a:latin typeface="Segoe UI" panose="020B0502040204020203" pitchFamily="34" charset="0"/>
                <a:cs typeface="Segoe UI" panose="020B0502040204020203" pitchFamily="34" charset="0"/>
              </a:rPr>
              <a:t>Article L612-7 du code de l’éducation</a:t>
            </a:r>
          </a:p>
        </p:txBody>
      </p:sp>
      <p:sp>
        <p:nvSpPr>
          <p:cNvPr id="3" name="Rectangle 2">
            <a:extLst>
              <a:ext uri="{FF2B5EF4-FFF2-40B4-BE49-F238E27FC236}">
                <a16:creationId xmlns:a16="http://schemas.microsoft.com/office/drawing/2014/main" id="{5A66683D-64FB-4603-8C19-84E3B46F4B65}"/>
              </a:ext>
            </a:extLst>
          </p:cNvPr>
          <p:cNvSpPr/>
          <p:nvPr/>
        </p:nvSpPr>
        <p:spPr>
          <a:xfrm>
            <a:off x="287087" y="1340529"/>
            <a:ext cx="11644544" cy="4974823"/>
          </a:xfrm>
          <a:prstGeom prst="rect">
            <a:avLst/>
          </a:prstGeom>
        </p:spPr>
        <p:txBody>
          <a:bodyPr wrap="square">
            <a:spAutoFit/>
          </a:bodyPr>
          <a:lstStyle/>
          <a:p>
            <a:pPr>
              <a:lnSpc>
                <a:spcPct val="114000"/>
              </a:lnSpc>
            </a:pPr>
            <a:r>
              <a:rPr lang="fr-FR" sz="2000" dirty="0">
                <a:solidFill>
                  <a:srgbClr val="000000"/>
                </a:solidFill>
                <a:latin typeface="Segoe UI" panose="020B0502040204020203" pitchFamily="34" charset="0"/>
                <a:cs typeface="Segoe UI" panose="020B0502040204020203" pitchFamily="34" charset="0"/>
              </a:rPr>
              <a:t>Le troisième cycle est une </a:t>
            </a:r>
            <a:r>
              <a:rPr lang="fr-FR" sz="2000" b="1" dirty="0">
                <a:solidFill>
                  <a:srgbClr val="63003C"/>
                </a:solidFill>
                <a:latin typeface="Segoe UI" panose="020B0502040204020203" pitchFamily="34" charset="0"/>
                <a:cs typeface="Segoe UI" panose="020B0502040204020203" pitchFamily="34" charset="0"/>
              </a:rPr>
              <a:t>formation à la recherche et par la recherche </a:t>
            </a:r>
            <a:r>
              <a:rPr lang="fr-FR" sz="2000" dirty="0">
                <a:solidFill>
                  <a:srgbClr val="000000"/>
                </a:solidFill>
                <a:latin typeface="Segoe UI" panose="020B0502040204020203" pitchFamily="34" charset="0"/>
                <a:cs typeface="Segoe UI" panose="020B0502040204020203" pitchFamily="34" charset="0"/>
              </a:rPr>
              <a:t>qui comporte, dans le cadre de formations doctorales, la </a:t>
            </a:r>
            <a:r>
              <a:rPr lang="fr-FR" sz="2000" b="1" dirty="0">
                <a:solidFill>
                  <a:srgbClr val="63003C"/>
                </a:solidFill>
                <a:latin typeface="Segoe UI" panose="020B0502040204020203" pitchFamily="34" charset="0"/>
                <a:cs typeface="Segoe UI" panose="020B0502040204020203" pitchFamily="34" charset="0"/>
              </a:rPr>
              <a:t>réalisation</a:t>
            </a:r>
            <a:r>
              <a:rPr lang="fr-FR" sz="2000" dirty="0">
                <a:solidFill>
                  <a:srgbClr val="000000"/>
                </a:solidFill>
                <a:latin typeface="Segoe UI" panose="020B0502040204020203" pitchFamily="34" charset="0"/>
                <a:cs typeface="Segoe UI" panose="020B0502040204020203" pitchFamily="34" charset="0"/>
              </a:rPr>
              <a:t> individuelle ou collective de </a:t>
            </a:r>
            <a:r>
              <a:rPr lang="fr-FR" sz="2000" b="1" dirty="0">
                <a:solidFill>
                  <a:srgbClr val="63003C"/>
                </a:solidFill>
                <a:latin typeface="Segoe UI" panose="020B0502040204020203" pitchFamily="34" charset="0"/>
                <a:cs typeface="Segoe UI" panose="020B0502040204020203" pitchFamily="34" charset="0"/>
              </a:rPr>
              <a:t>travaux scientifiques originaux</a:t>
            </a:r>
            <a:r>
              <a:rPr lang="fr-FR" sz="2000" dirty="0">
                <a:solidFill>
                  <a:srgbClr val="000000"/>
                </a:solidFill>
                <a:latin typeface="Segoe UI" panose="020B0502040204020203" pitchFamily="34" charset="0"/>
                <a:cs typeface="Segoe UI" panose="020B0502040204020203" pitchFamily="34" charset="0"/>
              </a:rPr>
              <a:t>. </a:t>
            </a:r>
          </a:p>
          <a:p>
            <a:pPr>
              <a:lnSpc>
                <a:spcPct val="114000"/>
              </a:lnSpc>
            </a:pPr>
            <a:endParaRPr lang="fr-FR" sz="2000" dirty="0">
              <a:solidFill>
                <a:srgbClr val="000000"/>
              </a:solidFill>
              <a:latin typeface="Segoe UI" panose="020B0502040204020203" pitchFamily="34" charset="0"/>
              <a:cs typeface="Segoe UI" panose="020B0502040204020203" pitchFamily="34" charset="0"/>
            </a:endParaRPr>
          </a:p>
          <a:p>
            <a:pPr>
              <a:lnSpc>
                <a:spcPct val="114000"/>
              </a:lnSpc>
            </a:pPr>
            <a:r>
              <a:rPr lang="fr-FR" sz="2000" dirty="0">
                <a:solidFill>
                  <a:srgbClr val="000000"/>
                </a:solidFill>
                <a:latin typeface="Segoe UI" panose="020B0502040204020203" pitchFamily="34" charset="0"/>
                <a:cs typeface="Segoe UI" panose="020B0502040204020203" pitchFamily="34" charset="0"/>
              </a:rPr>
              <a:t>Ces formations doctorales sont organisées en </a:t>
            </a:r>
            <a:r>
              <a:rPr lang="fr-FR" sz="2000" dirty="0">
                <a:latin typeface="Segoe UI" panose="020B0502040204020203" pitchFamily="34" charset="0"/>
                <a:cs typeface="Segoe UI" panose="020B0502040204020203" pitchFamily="34" charset="0"/>
              </a:rPr>
              <a:t>étroite liaison avec des laboratoires </a:t>
            </a:r>
            <a:r>
              <a:rPr lang="fr-FR" sz="2000" dirty="0">
                <a:solidFill>
                  <a:srgbClr val="000000"/>
                </a:solidFill>
                <a:latin typeface="Segoe UI" panose="020B0502040204020203" pitchFamily="34" charset="0"/>
                <a:cs typeface="Segoe UI" panose="020B0502040204020203" pitchFamily="34" charset="0"/>
              </a:rPr>
              <a:t>ou équipes de recherche dont la qualité est reconnue par une évaluation nationale périodique. Elles prennent en compte les </a:t>
            </a:r>
            <a:r>
              <a:rPr lang="fr-FR" sz="2000" b="1" dirty="0">
                <a:solidFill>
                  <a:srgbClr val="63003C"/>
                </a:solidFill>
                <a:latin typeface="Segoe UI" panose="020B0502040204020203" pitchFamily="34" charset="0"/>
                <a:cs typeface="Segoe UI" panose="020B0502040204020203" pitchFamily="34" charset="0"/>
              </a:rPr>
              <a:t>besoins de la politique nationale de recherche et d'innovation </a:t>
            </a:r>
            <a:r>
              <a:rPr lang="fr-FR" sz="2000" dirty="0">
                <a:solidFill>
                  <a:srgbClr val="000000"/>
                </a:solidFill>
                <a:latin typeface="Segoe UI" panose="020B0502040204020203" pitchFamily="34" charset="0"/>
                <a:cs typeface="Segoe UI" panose="020B0502040204020203" pitchFamily="34" charset="0"/>
              </a:rPr>
              <a:t>et comportent une </a:t>
            </a:r>
            <a:r>
              <a:rPr lang="fr-FR" sz="2000" b="1" dirty="0">
                <a:solidFill>
                  <a:srgbClr val="63003C"/>
                </a:solidFill>
                <a:latin typeface="Segoe UI" panose="020B0502040204020203" pitchFamily="34" charset="0"/>
                <a:cs typeface="Segoe UI" panose="020B0502040204020203" pitchFamily="34" charset="0"/>
              </a:rPr>
              <a:t>ouverture internationale</a:t>
            </a:r>
            <a:r>
              <a:rPr lang="fr-FR" sz="2000" dirty="0">
                <a:solidFill>
                  <a:srgbClr val="000000"/>
                </a:solidFill>
                <a:latin typeface="Segoe UI" panose="020B0502040204020203" pitchFamily="34" charset="0"/>
                <a:cs typeface="Segoe UI" panose="020B0502040204020203" pitchFamily="34" charset="0"/>
              </a:rPr>
              <a:t>. Elles constituent une expérience professionnelle de recherche, sanctionnée, après soutenance de thèse, par la collation du grade de docteur.</a:t>
            </a:r>
          </a:p>
          <a:p>
            <a:pPr>
              <a:lnSpc>
                <a:spcPct val="114000"/>
              </a:lnSpc>
            </a:pPr>
            <a:endParaRPr lang="fr-FR" sz="2000" dirty="0">
              <a:solidFill>
                <a:srgbClr val="000000"/>
              </a:solidFill>
              <a:latin typeface="Segoe UI" panose="020B0502040204020203" pitchFamily="34" charset="0"/>
              <a:cs typeface="Segoe UI" panose="020B0502040204020203" pitchFamily="34" charset="0"/>
            </a:endParaRPr>
          </a:p>
          <a:p>
            <a:pPr>
              <a:lnSpc>
                <a:spcPct val="114000"/>
              </a:lnSpc>
            </a:pPr>
            <a:r>
              <a:rPr lang="fr-FR" sz="2000" dirty="0">
                <a:solidFill>
                  <a:srgbClr val="000000"/>
                </a:solidFill>
                <a:latin typeface="Segoe UI" panose="020B0502040204020203" pitchFamily="34" charset="0"/>
                <a:cs typeface="Segoe UI" panose="020B0502040204020203" pitchFamily="34" charset="0"/>
              </a:rPr>
              <a:t>[…]. Elles comprennent un encadrement scientifique personnalisé de la meilleure qualité ainsi qu'une </a:t>
            </a:r>
            <a:r>
              <a:rPr lang="fr-FR" sz="2000" b="1" dirty="0">
                <a:solidFill>
                  <a:srgbClr val="00807A"/>
                </a:solidFill>
                <a:latin typeface="Segoe UI" panose="020B0502040204020203" pitchFamily="34" charset="0"/>
                <a:cs typeface="Segoe UI" panose="020B0502040204020203" pitchFamily="34" charset="0"/>
              </a:rPr>
              <a:t>formation collective </a:t>
            </a:r>
            <a:r>
              <a:rPr lang="fr-FR" sz="2000" dirty="0">
                <a:solidFill>
                  <a:srgbClr val="000000"/>
                </a:solidFill>
                <a:latin typeface="Segoe UI" panose="020B0502040204020203" pitchFamily="34" charset="0"/>
                <a:cs typeface="Segoe UI" panose="020B0502040204020203" pitchFamily="34" charset="0"/>
              </a:rPr>
              <a:t>comportant </a:t>
            </a:r>
            <a:r>
              <a:rPr lang="fr-FR" sz="2000" b="1" dirty="0">
                <a:solidFill>
                  <a:srgbClr val="00807A"/>
                </a:solidFill>
                <a:latin typeface="Segoe UI" panose="020B0502040204020203" pitchFamily="34" charset="0"/>
                <a:cs typeface="Segoe UI" panose="020B0502040204020203" pitchFamily="34" charset="0"/>
              </a:rPr>
              <a:t>des enseignements, séminaires ou stages </a:t>
            </a:r>
            <a:r>
              <a:rPr lang="fr-FR" sz="2000" dirty="0">
                <a:solidFill>
                  <a:srgbClr val="000000"/>
                </a:solidFill>
                <a:latin typeface="Segoe UI" panose="020B0502040204020203" pitchFamily="34" charset="0"/>
                <a:cs typeface="Segoe UI" panose="020B0502040204020203" pitchFamily="34" charset="0"/>
              </a:rPr>
              <a:t>destinés à </a:t>
            </a:r>
            <a:r>
              <a:rPr lang="fr-FR" sz="2000" b="1" dirty="0">
                <a:solidFill>
                  <a:srgbClr val="00807A"/>
                </a:solidFill>
                <a:latin typeface="Segoe UI" panose="020B0502040204020203" pitchFamily="34" charset="0"/>
                <a:cs typeface="Segoe UI" panose="020B0502040204020203" pitchFamily="34" charset="0"/>
              </a:rPr>
              <a:t>conforter la culture scientifique des doctorants</a:t>
            </a:r>
            <a:r>
              <a:rPr lang="fr-FR" sz="2000" dirty="0">
                <a:solidFill>
                  <a:srgbClr val="000000"/>
                </a:solidFill>
                <a:latin typeface="Segoe UI" panose="020B0502040204020203" pitchFamily="34" charset="0"/>
                <a:cs typeface="Segoe UI" panose="020B0502040204020203" pitchFamily="34" charset="0"/>
              </a:rPr>
              <a:t>,</a:t>
            </a:r>
            <a:r>
              <a:rPr lang="fr-FR" sz="2000" b="1" dirty="0">
                <a:solidFill>
                  <a:srgbClr val="000000"/>
                </a:solidFill>
                <a:latin typeface="Segoe UI" panose="020B0502040204020203" pitchFamily="34" charset="0"/>
                <a:cs typeface="Segoe UI" panose="020B0502040204020203" pitchFamily="34" charset="0"/>
              </a:rPr>
              <a:t> </a:t>
            </a:r>
            <a:r>
              <a:rPr lang="fr-FR" sz="2000" dirty="0">
                <a:solidFill>
                  <a:srgbClr val="000000"/>
                </a:solidFill>
                <a:latin typeface="Segoe UI" panose="020B0502040204020203" pitchFamily="34" charset="0"/>
                <a:cs typeface="Segoe UI" panose="020B0502040204020203" pitchFamily="34" charset="0"/>
              </a:rPr>
              <a:t>à préparer leur insertion professionnelle ou leur </a:t>
            </a:r>
            <a:r>
              <a:rPr lang="fr-FR" sz="2000" b="1" dirty="0">
                <a:solidFill>
                  <a:srgbClr val="00807A"/>
                </a:solidFill>
                <a:latin typeface="Segoe UI" panose="020B0502040204020203" pitchFamily="34" charset="0"/>
                <a:cs typeface="Segoe UI" panose="020B0502040204020203" pitchFamily="34" charset="0"/>
              </a:rPr>
              <a:t>poursuite de carrière dans le secteur public comme dans le secteur privé</a:t>
            </a:r>
            <a:r>
              <a:rPr lang="fr-FR" sz="2000" b="1" dirty="0">
                <a:solidFill>
                  <a:srgbClr val="624CA0"/>
                </a:solidFill>
                <a:latin typeface="Segoe UI" panose="020B0502040204020203" pitchFamily="34" charset="0"/>
                <a:cs typeface="Segoe UI" panose="020B0502040204020203" pitchFamily="34" charset="0"/>
              </a:rPr>
              <a:t> </a:t>
            </a:r>
            <a:r>
              <a:rPr lang="fr-FR" sz="2000" dirty="0">
                <a:solidFill>
                  <a:srgbClr val="000000"/>
                </a:solidFill>
                <a:latin typeface="Segoe UI" panose="020B0502040204020203" pitchFamily="34" charset="0"/>
                <a:cs typeface="Segoe UI" panose="020B0502040204020203" pitchFamily="34" charset="0"/>
              </a:rPr>
              <a:t>et à favoriser </a:t>
            </a:r>
            <a:r>
              <a:rPr lang="fr-FR" sz="2000" dirty="0">
                <a:solidFill>
                  <a:srgbClr val="00807A"/>
                </a:solidFill>
                <a:latin typeface="Segoe UI" panose="020B0502040204020203" pitchFamily="34" charset="0"/>
                <a:cs typeface="Segoe UI" panose="020B0502040204020203" pitchFamily="34" charset="0"/>
              </a:rPr>
              <a:t>leur </a:t>
            </a:r>
            <a:r>
              <a:rPr lang="fr-FR" sz="2000" b="1" dirty="0">
                <a:solidFill>
                  <a:srgbClr val="00807A"/>
                </a:solidFill>
                <a:latin typeface="Segoe UI" panose="020B0502040204020203" pitchFamily="34" charset="0"/>
                <a:cs typeface="Segoe UI" panose="020B0502040204020203" pitchFamily="34" charset="0"/>
              </a:rPr>
              <a:t>ouverture internationale</a:t>
            </a:r>
            <a:endParaRPr lang="fr-FR" sz="2000" b="1" i="0" dirty="0">
              <a:solidFill>
                <a:srgbClr val="00807A"/>
              </a:solidFill>
              <a:effectLst/>
              <a:latin typeface="Segoe UI" panose="020B0502040204020203" pitchFamily="34" charset="0"/>
              <a:cs typeface="Segoe UI" panose="020B0502040204020203" pitchFamily="34" charset="0"/>
            </a:endParaRPr>
          </a:p>
        </p:txBody>
      </p:sp>
      <p:pic>
        <p:nvPicPr>
          <p:cNvPr id="7" name="Graphique 6" descr="Balance de la justice">
            <a:extLst>
              <a:ext uri="{FF2B5EF4-FFF2-40B4-BE49-F238E27FC236}">
                <a16:creationId xmlns:a16="http://schemas.microsoft.com/office/drawing/2014/main" id="{7359ED2B-B29E-4C5B-B9D0-7B96DE080CE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19588" y="148609"/>
            <a:ext cx="914400" cy="914400"/>
          </a:xfrm>
          <a:prstGeom prst="rect">
            <a:avLst/>
          </a:prstGeom>
        </p:spPr>
      </p:pic>
    </p:spTree>
    <p:extLst>
      <p:ext uri="{BB962C8B-B14F-4D97-AF65-F5344CB8AC3E}">
        <p14:creationId xmlns:p14="http://schemas.microsoft.com/office/powerpoint/2010/main" val="192825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30606" y="144466"/>
            <a:ext cx="8305342" cy="566020"/>
          </a:xfrm>
        </p:spPr>
        <p:txBody>
          <a:bodyPr>
            <a:noAutofit/>
          </a:bodyPr>
          <a:lstStyle/>
          <a:p>
            <a:r>
              <a:rPr lang="fr-FR" sz="3200" b="0" dirty="0">
                <a:solidFill>
                  <a:srgbClr val="63003C"/>
                </a:solidFill>
                <a:latin typeface="Segoe UI" panose="020B0502040204020203" pitchFamily="34" charset="0"/>
                <a:cs typeface="Segoe UI" panose="020B0502040204020203" pitchFamily="34" charset="0"/>
              </a:rPr>
              <a:t>Références : le cadre du doctorat</a:t>
            </a:r>
          </a:p>
        </p:txBody>
      </p:sp>
      <p:sp>
        <p:nvSpPr>
          <p:cNvPr id="5" name="Rectangle 4"/>
          <p:cNvSpPr/>
          <p:nvPr/>
        </p:nvSpPr>
        <p:spPr>
          <a:xfrm>
            <a:off x="2867228" y="5182577"/>
            <a:ext cx="6082583" cy="600164"/>
          </a:xfrm>
          <a:prstGeom prst="rect">
            <a:avLst/>
          </a:prstGeom>
        </p:spPr>
        <p:txBody>
          <a:bodyPr wrap="square">
            <a:spAutoFit/>
          </a:bodyPr>
          <a:lstStyle/>
          <a:p>
            <a:r>
              <a:rPr lang="fr-FR" sz="1100" dirty="0">
                <a:solidFill>
                  <a:srgbClr val="000000"/>
                </a:solidFill>
              </a:rPr>
              <a:t>Formations doctorales complémentaires : </a:t>
            </a:r>
            <a:r>
              <a:rPr lang="fr-FR" sz="1100" dirty="0">
                <a:solidFill>
                  <a:srgbClr val="000000"/>
                </a:solidFill>
                <a:hlinkClick r:id="rId2"/>
              </a:rPr>
              <a:t>https://www.universite-paris-saclay.fr/recherche/doctorat-et-hdr/le-cadre-des-formations-et-activites-doctorales</a:t>
            </a:r>
            <a:endParaRPr lang="fr-FR" sz="1100" dirty="0">
              <a:solidFill>
                <a:srgbClr val="000000"/>
              </a:solidFill>
            </a:endParaRPr>
          </a:p>
          <a:p>
            <a:endParaRPr lang="fr-FR" sz="1100" dirty="0"/>
          </a:p>
        </p:txBody>
      </p:sp>
      <p:sp>
        <p:nvSpPr>
          <p:cNvPr id="6" name="Rectangle 5"/>
          <p:cNvSpPr/>
          <p:nvPr/>
        </p:nvSpPr>
        <p:spPr>
          <a:xfrm>
            <a:off x="2867227" y="4887647"/>
            <a:ext cx="6890234" cy="261610"/>
          </a:xfrm>
          <a:prstGeom prst="rect">
            <a:avLst/>
          </a:prstGeom>
        </p:spPr>
        <p:txBody>
          <a:bodyPr wrap="square">
            <a:spAutoFit/>
          </a:bodyPr>
          <a:lstStyle/>
          <a:p>
            <a:r>
              <a:rPr lang="fr-FR" sz="1100" dirty="0">
                <a:solidFill>
                  <a:srgbClr val="000000"/>
                </a:solidFill>
              </a:rPr>
              <a:t>Guide du comité de suivi : </a:t>
            </a:r>
            <a:r>
              <a:rPr lang="fr-FR" sz="1100" dirty="0"/>
              <a:t>https://www.universite-paris-saclay.fr/node/598939</a:t>
            </a:r>
          </a:p>
        </p:txBody>
      </p:sp>
      <p:sp>
        <p:nvSpPr>
          <p:cNvPr id="9" name="Rectangle 8">
            <a:extLst>
              <a:ext uri="{FF2B5EF4-FFF2-40B4-BE49-F238E27FC236}">
                <a16:creationId xmlns:a16="http://schemas.microsoft.com/office/drawing/2014/main" id="{47EEAAC9-B023-43EF-A6AC-8FC0C8BF2ABE}"/>
              </a:ext>
            </a:extLst>
          </p:cNvPr>
          <p:cNvSpPr/>
          <p:nvPr/>
        </p:nvSpPr>
        <p:spPr>
          <a:xfrm>
            <a:off x="2867227" y="3163382"/>
            <a:ext cx="7262998" cy="430887"/>
          </a:xfrm>
          <a:prstGeom prst="rect">
            <a:avLst/>
          </a:prstGeom>
        </p:spPr>
        <p:txBody>
          <a:bodyPr wrap="square">
            <a:spAutoFit/>
          </a:bodyPr>
          <a:lstStyle/>
          <a:p>
            <a:r>
              <a:rPr lang="fr-FR" sz="1100" dirty="0">
                <a:solidFill>
                  <a:srgbClr val="000000"/>
                </a:solidFill>
              </a:rPr>
              <a:t>Arrêté du 22 février 2019 définissant les compétences des diplômés du doctorat et inscrivant le doctorat au répertoire national de la certification professionnelle </a:t>
            </a:r>
            <a:r>
              <a:rPr lang="fr-FR" sz="1100" dirty="0"/>
              <a:t>: https://www.legifrance.gouv.fr/loda/id/JORFTEXT000038200990/</a:t>
            </a:r>
            <a:endParaRPr lang="fr-FR" sz="1100" dirty="0">
              <a:solidFill>
                <a:srgbClr val="00807A"/>
              </a:solidFill>
            </a:endParaRPr>
          </a:p>
        </p:txBody>
      </p:sp>
      <p:sp>
        <p:nvSpPr>
          <p:cNvPr id="10" name="Rectangle 9">
            <a:extLst>
              <a:ext uri="{FF2B5EF4-FFF2-40B4-BE49-F238E27FC236}">
                <a16:creationId xmlns:a16="http://schemas.microsoft.com/office/drawing/2014/main" id="{7D20295E-E175-4428-A849-20960FC1DC76}"/>
              </a:ext>
            </a:extLst>
          </p:cNvPr>
          <p:cNvSpPr/>
          <p:nvPr/>
        </p:nvSpPr>
        <p:spPr>
          <a:xfrm>
            <a:off x="2867227" y="2579033"/>
            <a:ext cx="7262998" cy="430887"/>
          </a:xfrm>
          <a:prstGeom prst="rect">
            <a:avLst/>
          </a:prstGeom>
        </p:spPr>
        <p:txBody>
          <a:bodyPr wrap="square">
            <a:spAutoFit/>
          </a:bodyPr>
          <a:lstStyle/>
          <a:p>
            <a:r>
              <a:rPr lang="fr-FR" sz="1100" dirty="0">
                <a:solidFill>
                  <a:srgbClr val="000000"/>
                </a:solidFill>
              </a:rPr>
              <a:t>Arrêté du 25 mai 2016 fixant le cadre national de la formation et les modalités conduisant à la délivrance du diplôme national de doctorat </a:t>
            </a:r>
            <a:r>
              <a:rPr lang="fr-FR" sz="1100" dirty="0"/>
              <a:t>: https://www.legifrance.gouv.fr/loda/id/JORFTEXT000032587086/</a:t>
            </a:r>
            <a:endParaRPr lang="fr-FR" sz="1100" dirty="0">
              <a:solidFill>
                <a:srgbClr val="00807A"/>
              </a:solidFill>
            </a:endParaRPr>
          </a:p>
        </p:txBody>
      </p:sp>
      <p:sp>
        <p:nvSpPr>
          <p:cNvPr id="11" name="Rectangle 10">
            <a:extLst>
              <a:ext uri="{FF2B5EF4-FFF2-40B4-BE49-F238E27FC236}">
                <a16:creationId xmlns:a16="http://schemas.microsoft.com/office/drawing/2014/main" id="{BC2844CB-2523-4EC3-BF44-91B285A99720}"/>
              </a:ext>
            </a:extLst>
          </p:cNvPr>
          <p:cNvSpPr/>
          <p:nvPr/>
        </p:nvSpPr>
        <p:spPr>
          <a:xfrm>
            <a:off x="2867227" y="2183896"/>
            <a:ext cx="7262998" cy="261610"/>
          </a:xfrm>
          <a:prstGeom prst="rect">
            <a:avLst/>
          </a:prstGeom>
        </p:spPr>
        <p:txBody>
          <a:bodyPr wrap="square">
            <a:spAutoFit/>
          </a:bodyPr>
          <a:lstStyle/>
          <a:p>
            <a:r>
              <a:rPr lang="fr-FR" sz="1100" dirty="0">
                <a:solidFill>
                  <a:srgbClr val="000000"/>
                </a:solidFill>
              </a:rPr>
              <a:t>Article L612-7 du Code de l’éducation </a:t>
            </a:r>
            <a:r>
              <a:rPr lang="fr-FR" sz="1100" dirty="0"/>
              <a:t>: https://www.legifrance.gouv.fr/codes/article_lc/LEGIARTI000042813268/</a:t>
            </a:r>
            <a:endParaRPr lang="fr-FR" sz="1100" dirty="0">
              <a:solidFill>
                <a:srgbClr val="00807A"/>
              </a:solidFill>
            </a:endParaRPr>
          </a:p>
        </p:txBody>
      </p:sp>
      <p:sp>
        <p:nvSpPr>
          <p:cNvPr id="12" name="Rectangle 11">
            <a:extLst>
              <a:ext uri="{FF2B5EF4-FFF2-40B4-BE49-F238E27FC236}">
                <a16:creationId xmlns:a16="http://schemas.microsoft.com/office/drawing/2014/main" id="{FDA61C97-4927-4DF6-B236-2D47647A4B5E}"/>
              </a:ext>
            </a:extLst>
          </p:cNvPr>
          <p:cNvSpPr/>
          <p:nvPr/>
        </p:nvSpPr>
        <p:spPr>
          <a:xfrm>
            <a:off x="2867227" y="1404038"/>
            <a:ext cx="7262998" cy="430887"/>
          </a:xfrm>
          <a:prstGeom prst="rect">
            <a:avLst/>
          </a:prstGeom>
        </p:spPr>
        <p:txBody>
          <a:bodyPr wrap="square">
            <a:spAutoFit/>
          </a:bodyPr>
          <a:lstStyle/>
          <a:p>
            <a:r>
              <a:rPr lang="fr-FR" sz="1100" dirty="0">
                <a:solidFill>
                  <a:srgbClr val="000000"/>
                </a:solidFill>
              </a:rPr>
              <a:t>Référentiel d’évaluation HCERES des formations du 3</a:t>
            </a:r>
            <a:r>
              <a:rPr lang="fr-FR" sz="1100" baseline="30000" dirty="0">
                <a:solidFill>
                  <a:srgbClr val="000000"/>
                </a:solidFill>
              </a:rPr>
              <a:t>ème</a:t>
            </a:r>
            <a:r>
              <a:rPr lang="fr-FR" sz="1100" dirty="0">
                <a:solidFill>
                  <a:srgbClr val="000000"/>
                </a:solidFill>
              </a:rPr>
              <a:t> cycle </a:t>
            </a:r>
            <a:r>
              <a:rPr lang="fr-FR" sz="1100" dirty="0"/>
              <a:t>: https://www.legifrance.gouv.fr/loda/id/JORFTEXT000038200990/</a:t>
            </a:r>
            <a:endParaRPr lang="fr-FR" sz="1100" dirty="0">
              <a:solidFill>
                <a:srgbClr val="00807A"/>
              </a:solidFill>
            </a:endParaRPr>
          </a:p>
        </p:txBody>
      </p:sp>
      <p:sp>
        <p:nvSpPr>
          <p:cNvPr id="13" name="Rectangle 12">
            <a:extLst>
              <a:ext uri="{FF2B5EF4-FFF2-40B4-BE49-F238E27FC236}">
                <a16:creationId xmlns:a16="http://schemas.microsoft.com/office/drawing/2014/main" id="{FF4236B2-74B4-414A-A58F-A702858641E1}"/>
              </a:ext>
            </a:extLst>
          </p:cNvPr>
          <p:cNvSpPr/>
          <p:nvPr/>
        </p:nvSpPr>
        <p:spPr>
          <a:xfrm>
            <a:off x="2872481" y="863418"/>
            <a:ext cx="7262998" cy="430887"/>
          </a:xfrm>
          <a:prstGeom prst="rect">
            <a:avLst/>
          </a:prstGeom>
        </p:spPr>
        <p:txBody>
          <a:bodyPr wrap="square">
            <a:spAutoFit/>
          </a:bodyPr>
          <a:lstStyle/>
          <a:p>
            <a:r>
              <a:rPr lang="fr-FR" sz="1100" dirty="0">
                <a:solidFill>
                  <a:srgbClr val="000000"/>
                </a:solidFill>
              </a:rPr>
              <a:t>Cadre Européen des certifications </a:t>
            </a:r>
            <a:r>
              <a:rPr lang="fr-FR" sz="1100" dirty="0"/>
              <a:t>: </a:t>
            </a:r>
          </a:p>
          <a:p>
            <a:r>
              <a:rPr lang="en-US" sz="1100" dirty="0">
                <a:hlinkClick r:id="rId3"/>
              </a:rPr>
              <a:t>Description of the eight EQF levels | </a:t>
            </a:r>
            <a:r>
              <a:rPr lang="en-US" sz="1100" dirty="0" err="1">
                <a:hlinkClick r:id="rId3"/>
              </a:rPr>
              <a:t>Europass</a:t>
            </a:r>
            <a:endParaRPr lang="fr-FR" sz="1100" dirty="0">
              <a:solidFill>
                <a:srgbClr val="00807A"/>
              </a:solidFill>
            </a:endParaRPr>
          </a:p>
        </p:txBody>
      </p:sp>
      <p:pic>
        <p:nvPicPr>
          <p:cNvPr id="15" name="Image 14">
            <a:extLst>
              <a:ext uri="{FF2B5EF4-FFF2-40B4-BE49-F238E27FC236}">
                <a16:creationId xmlns:a16="http://schemas.microsoft.com/office/drawing/2014/main" id="{D824C18C-CAED-47F1-AC5E-93E0F257AB65}"/>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715105" y="1005819"/>
            <a:ext cx="752866" cy="538008"/>
          </a:xfrm>
          <a:prstGeom prst="rect">
            <a:avLst/>
          </a:prstGeom>
        </p:spPr>
      </p:pic>
      <p:pic>
        <p:nvPicPr>
          <p:cNvPr id="17" name="Image 16">
            <a:extLst>
              <a:ext uri="{FF2B5EF4-FFF2-40B4-BE49-F238E27FC236}">
                <a16:creationId xmlns:a16="http://schemas.microsoft.com/office/drawing/2014/main" id="{2AB5339E-8E33-4F46-90AC-2C69F522D96D}"/>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631567" y="2332190"/>
            <a:ext cx="836404" cy="850581"/>
          </a:xfrm>
          <a:prstGeom prst="rect">
            <a:avLst/>
          </a:prstGeom>
        </p:spPr>
      </p:pic>
      <p:sp>
        <p:nvSpPr>
          <p:cNvPr id="18" name="Rectangle 17">
            <a:extLst>
              <a:ext uri="{FF2B5EF4-FFF2-40B4-BE49-F238E27FC236}">
                <a16:creationId xmlns:a16="http://schemas.microsoft.com/office/drawing/2014/main" id="{107B35B4-0CAE-4DF8-B64B-0A75773270F4}"/>
              </a:ext>
            </a:extLst>
          </p:cNvPr>
          <p:cNvSpPr/>
          <p:nvPr/>
        </p:nvSpPr>
        <p:spPr>
          <a:xfrm>
            <a:off x="2869854" y="3830776"/>
            <a:ext cx="7262998" cy="430887"/>
          </a:xfrm>
          <a:prstGeom prst="rect">
            <a:avLst/>
          </a:prstGeom>
        </p:spPr>
        <p:txBody>
          <a:bodyPr wrap="square">
            <a:spAutoFit/>
          </a:bodyPr>
          <a:lstStyle/>
          <a:p>
            <a:r>
              <a:rPr lang="fr-FR" sz="1100" dirty="0">
                <a:solidFill>
                  <a:srgbClr val="000000"/>
                </a:solidFill>
              </a:rPr>
              <a:t>La charte du doctorat de l’</a:t>
            </a:r>
            <a:r>
              <a:rPr lang="fr-FR" sz="1100" dirty="0" err="1">
                <a:solidFill>
                  <a:srgbClr val="000000"/>
                </a:solidFill>
              </a:rPr>
              <a:t>UPSaclay</a:t>
            </a:r>
            <a:r>
              <a:rPr lang="fr-FR" sz="1100" dirty="0">
                <a:solidFill>
                  <a:srgbClr val="000000"/>
                </a:solidFill>
              </a:rPr>
              <a:t> </a:t>
            </a:r>
            <a:r>
              <a:rPr lang="fr-FR" sz="1100" dirty="0"/>
              <a:t>: </a:t>
            </a:r>
          </a:p>
          <a:p>
            <a:r>
              <a:rPr lang="fr-FR" sz="1100" dirty="0"/>
              <a:t>https://www.universite-paris-saclay.fr/research/charte-du-doctorat</a:t>
            </a:r>
            <a:endParaRPr lang="fr-FR" sz="1100" dirty="0">
              <a:solidFill>
                <a:srgbClr val="00807A"/>
              </a:solidFill>
            </a:endParaRPr>
          </a:p>
        </p:txBody>
      </p:sp>
      <p:sp>
        <p:nvSpPr>
          <p:cNvPr id="19" name="Rectangle 18">
            <a:extLst>
              <a:ext uri="{FF2B5EF4-FFF2-40B4-BE49-F238E27FC236}">
                <a16:creationId xmlns:a16="http://schemas.microsoft.com/office/drawing/2014/main" id="{3F31A3F2-FAF6-460C-AACA-69B8949DAECD}"/>
              </a:ext>
            </a:extLst>
          </p:cNvPr>
          <p:cNvSpPr/>
          <p:nvPr/>
        </p:nvSpPr>
        <p:spPr>
          <a:xfrm>
            <a:off x="2867227" y="4354608"/>
            <a:ext cx="7262998" cy="430887"/>
          </a:xfrm>
          <a:prstGeom prst="rect">
            <a:avLst/>
          </a:prstGeom>
        </p:spPr>
        <p:txBody>
          <a:bodyPr wrap="square">
            <a:spAutoFit/>
          </a:bodyPr>
          <a:lstStyle/>
          <a:p>
            <a:r>
              <a:rPr lang="fr-FR" sz="1100" dirty="0">
                <a:solidFill>
                  <a:srgbClr val="000000"/>
                </a:solidFill>
              </a:rPr>
              <a:t>Le règlement intérieur du doctorat </a:t>
            </a:r>
            <a:r>
              <a:rPr lang="fr-FR" sz="1100" dirty="0"/>
              <a:t>: https://www.universite-paris-saclay.fr/sites/default/files/media/2021-05/2020_10_21_reglement_interieur_doctorat.pdf</a:t>
            </a:r>
            <a:endParaRPr lang="fr-FR" sz="1100" dirty="0">
              <a:solidFill>
                <a:srgbClr val="00807A"/>
              </a:solidFill>
            </a:endParaRPr>
          </a:p>
        </p:txBody>
      </p:sp>
      <p:pic>
        <p:nvPicPr>
          <p:cNvPr id="21" name="Image 20">
            <a:extLst>
              <a:ext uri="{FF2B5EF4-FFF2-40B4-BE49-F238E27FC236}">
                <a16:creationId xmlns:a16="http://schemas.microsoft.com/office/drawing/2014/main" id="{9DCA43F7-5B6B-4B50-BEC7-75BF987AAD4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35090" y="4703630"/>
            <a:ext cx="1182362" cy="498699"/>
          </a:xfrm>
          <a:prstGeom prst="rect">
            <a:avLst/>
          </a:prstGeom>
        </p:spPr>
      </p:pic>
      <p:sp>
        <p:nvSpPr>
          <p:cNvPr id="22" name="Rectangle 21">
            <a:extLst>
              <a:ext uri="{FF2B5EF4-FFF2-40B4-BE49-F238E27FC236}">
                <a16:creationId xmlns:a16="http://schemas.microsoft.com/office/drawing/2014/main" id="{39ED6969-8E61-45D1-824A-5202E97FB154}"/>
              </a:ext>
            </a:extLst>
          </p:cNvPr>
          <p:cNvSpPr/>
          <p:nvPr/>
        </p:nvSpPr>
        <p:spPr>
          <a:xfrm>
            <a:off x="2755642" y="863418"/>
            <a:ext cx="45719" cy="973729"/>
          </a:xfrm>
          <a:prstGeom prst="rect">
            <a:avLst/>
          </a:prstGeom>
          <a:solidFill>
            <a:srgbClr val="00807A"/>
          </a:solidFill>
          <a:ln>
            <a:solidFill>
              <a:srgbClr val="0080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a:extLst>
              <a:ext uri="{FF2B5EF4-FFF2-40B4-BE49-F238E27FC236}">
                <a16:creationId xmlns:a16="http://schemas.microsoft.com/office/drawing/2014/main" id="{BFC940CB-A66D-4425-9C63-BF7A13D77B52}"/>
              </a:ext>
            </a:extLst>
          </p:cNvPr>
          <p:cNvSpPr/>
          <p:nvPr/>
        </p:nvSpPr>
        <p:spPr>
          <a:xfrm>
            <a:off x="2755642" y="2102875"/>
            <a:ext cx="45719" cy="1482856"/>
          </a:xfrm>
          <a:prstGeom prst="rect">
            <a:avLst/>
          </a:prstGeom>
          <a:solidFill>
            <a:srgbClr val="00807A"/>
          </a:solidFill>
          <a:ln>
            <a:solidFill>
              <a:srgbClr val="0080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1A53CB2A-DEA9-4CF8-94B5-E528610EB741}"/>
              </a:ext>
            </a:extLst>
          </p:cNvPr>
          <p:cNvSpPr/>
          <p:nvPr/>
        </p:nvSpPr>
        <p:spPr>
          <a:xfrm>
            <a:off x="2753014" y="3809269"/>
            <a:ext cx="45719" cy="2556099"/>
          </a:xfrm>
          <a:prstGeom prst="rect">
            <a:avLst/>
          </a:prstGeom>
          <a:solidFill>
            <a:srgbClr val="00807A"/>
          </a:solidFill>
          <a:ln>
            <a:solidFill>
              <a:srgbClr val="0080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5D279F70-0FF3-4FCE-AF52-F276EF587A7E}"/>
              </a:ext>
            </a:extLst>
          </p:cNvPr>
          <p:cNvSpPr/>
          <p:nvPr/>
        </p:nvSpPr>
        <p:spPr>
          <a:xfrm>
            <a:off x="2867227" y="5634176"/>
            <a:ext cx="6890234" cy="430887"/>
          </a:xfrm>
          <a:prstGeom prst="rect">
            <a:avLst/>
          </a:prstGeom>
        </p:spPr>
        <p:txBody>
          <a:bodyPr wrap="square">
            <a:spAutoFit/>
          </a:bodyPr>
          <a:lstStyle/>
          <a:p>
            <a:r>
              <a:rPr lang="fr-FR" sz="1100" dirty="0">
                <a:solidFill>
                  <a:srgbClr val="000000"/>
                </a:solidFill>
              </a:rPr>
              <a:t>Guide de la soutenance: </a:t>
            </a:r>
            <a:r>
              <a:rPr lang="fr-FR" sz="1100" dirty="0"/>
              <a:t>https://www.universite-paris-saclay.fr/recherche/doctorat-et-hdr/le-guide-de-la-soutenance-de-doctorat</a:t>
            </a:r>
          </a:p>
        </p:txBody>
      </p:sp>
      <p:sp>
        <p:nvSpPr>
          <p:cNvPr id="28" name="Rectangle 27">
            <a:extLst>
              <a:ext uri="{FF2B5EF4-FFF2-40B4-BE49-F238E27FC236}">
                <a16:creationId xmlns:a16="http://schemas.microsoft.com/office/drawing/2014/main" id="{53909C37-8F99-4886-8BCE-71A438012169}"/>
              </a:ext>
            </a:extLst>
          </p:cNvPr>
          <p:cNvSpPr/>
          <p:nvPr/>
        </p:nvSpPr>
        <p:spPr>
          <a:xfrm>
            <a:off x="2867227" y="6103757"/>
            <a:ext cx="6890234" cy="261610"/>
          </a:xfrm>
          <a:prstGeom prst="rect">
            <a:avLst/>
          </a:prstGeom>
        </p:spPr>
        <p:txBody>
          <a:bodyPr wrap="square">
            <a:spAutoFit/>
          </a:bodyPr>
          <a:lstStyle/>
          <a:p>
            <a:r>
              <a:rPr lang="fr-FR" sz="1100" dirty="0">
                <a:solidFill>
                  <a:srgbClr val="000000"/>
                </a:solidFill>
              </a:rPr>
              <a:t>Que faire en cas de problèmes : </a:t>
            </a:r>
            <a:r>
              <a:rPr lang="fr-FR" sz="1100" dirty="0"/>
              <a:t>https://www.universite-paris-saclay.fr/que-faire-en-cas-de-problemes</a:t>
            </a:r>
          </a:p>
        </p:txBody>
      </p:sp>
    </p:spTree>
    <p:extLst>
      <p:ext uri="{BB962C8B-B14F-4D97-AF65-F5344CB8AC3E}">
        <p14:creationId xmlns:p14="http://schemas.microsoft.com/office/powerpoint/2010/main" val="172301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7DB2CC9-DEE9-4E73-A041-554EEF0835D1}"/>
              </a:ext>
            </a:extLst>
          </p:cNvPr>
          <p:cNvSpPr/>
          <p:nvPr/>
        </p:nvSpPr>
        <p:spPr>
          <a:xfrm>
            <a:off x="287087" y="4358936"/>
            <a:ext cx="11644544" cy="1890943"/>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EC55B84F-9E36-476D-9022-54D111C48918}"/>
              </a:ext>
            </a:extLst>
          </p:cNvPr>
          <p:cNvSpPr/>
          <p:nvPr/>
        </p:nvSpPr>
        <p:spPr>
          <a:xfrm>
            <a:off x="287087" y="2352583"/>
            <a:ext cx="11644544" cy="1890943"/>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B0D6C1FC-0305-4F95-BC0E-0ABB30585E30}"/>
              </a:ext>
            </a:extLst>
          </p:cNvPr>
          <p:cNvSpPr/>
          <p:nvPr/>
        </p:nvSpPr>
        <p:spPr>
          <a:xfrm>
            <a:off x="260369" y="1340529"/>
            <a:ext cx="11644544" cy="896644"/>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C88F1266-1105-4FFB-A164-EADA95AEA0C3}"/>
              </a:ext>
            </a:extLst>
          </p:cNvPr>
          <p:cNvSpPr txBox="1">
            <a:spLocks/>
          </p:cNvSpPr>
          <p:nvPr/>
        </p:nvSpPr>
        <p:spPr>
          <a:xfrm>
            <a:off x="287087" y="235596"/>
            <a:ext cx="7738326" cy="9895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b="1" dirty="0">
                <a:solidFill>
                  <a:srgbClr val="63003C"/>
                </a:solidFill>
                <a:latin typeface="Segoe UI" panose="020B0502040204020203" pitchFamily="34" charset="0"/>
                <a:cs typeface="Segoe UI" panose="020B0502040204020203" pitchFamily="34" charset="0"/>
              </a:rPr>
              <a:t>Extraits choisis</a:t>
            </a:r>
          </a:p>
          <a:p>
            <a:r>
              <a:rPr lang="fr-FR" sz="2800" dirty="0">
                <a:latin typeface="Segoe UI" panose="020B0502040204020203" pitchFamily="34" charset="0"/>
                <a:cs typeface="Segoe UI" panose="020B0502040204020203" pitchFamily="34" charset="0"/>
              </a:rPr>
              <a:t>Article L612-7 du code de l’éducation</a:t>
            </a:r>
          </a:p>
        </p:txBody>
      </p:sp>
      <p:sp>
        <p:nvSpPr>
          <p:cNvPr id="3" name="Rectangle 2">
            <a:extLst>
              <a:ext uri="{FF2B5EF4-FFF2-40B4-BE49-F238E27FC236}">
                <a16:creationId xmlns:a16="http://schemas.microsoft.com/office/drawing/2014/main" id="{5A66683D-64FB-4603-8C19-84E3B46F4B65}"/>
              </a:ext>
            </a:extLst>
          </p:cNvPr>
          <p:cNvSpPr/>
          <p:nvPr/>
        </p:nvSpPr>
        <p:spPr>
          <a:xfrm>
            <a:off x="287087" y="1340529"/>
            <a:ext cx="11644544" cy="4974823"/>
          </a:xfrm>
          <a:prstGeom prst="rect">
            <a:avLst/>
          </a:prstGeom>
        </p:spPr>
        <p:txBody>
          <a:bodyPr wrap="square">
            <a:spAutoFit/>
          </a:bodyPr>
          <a:lstStyle/>
          <a:p>
            <a:pPr>
              <a:lnSpc>
                <a:spcPct val="114000"/>
              </a:lnSpc>
            </a:pPr>
            <a:r>
              <a:rPr lang="fr-FR" sz="2000" dirty="0">
                <a:solidFill>
                  <a:srgbClr val="000000"/>
                </a:solidFill>
                <a:latin typeface="Segoe UI" panose="020B0502040204020203" pitchFamily="34" charset="0"/>
                <a:cs typeface="Segoe UI" panose="020B0502040204020203" pitchFamily="34" charset="0"/>
              </a:rPr>
              <a:t>Le troisième cycle est une </a:t>
            </a:r>
            <a:r>
              <a:rPr lang="fr-FR" sz="2000" b="1" dirty="0">
                <a:solidFill>
                  <a:srgbClr val="63003C"/>
                </a:solidFill>
                <a:latin typeface="Segoe UI" panose="020B0502040204020203" pitchFamily="34" charset="0"/>
                <a:cs typeface="Segoe UI" panose="020B0502040204020203" pitchFamily="34" charset="0"/>
              </a:rPr>
              <a:t>formation à la recherche et par la recherche </a:t>
            </a:r>
            <a:r>
              <a:rPr lang="fr-FR" sz="2000" dirty="0">
                <a:solidFill>
                  <a:srgbClr val="000000"/>
                </a:solidFill>
                <a:latin typeface="Segoe UI" panose="020B0502040204020203" pitchFamily="34" charset="0"/>
                <a:cs typeface="Segoe UI" panose="020B0502040204020203" pitchFamily="34" charset="0"/>
              </a:rPr>
              <a:t>qui comporte, dans le cadre de formations doctorales, la </a:t>
            </a:r>
            <a:r>
              <a:rPr lang="fr-FR" sz="2000" b="1" dirty="0">
                <a:solidFill>
                  <a:srgbClr val="63003C"/>
                </a:solidFill>
                <a:latin typeface="Segoe UI" panose="020B0502040204020203" pitchFamily="34" charset="0"/>
                <a:cs typeface="Segoe UI" panose="020B0502040204020203" pitchFamily="34" charset="0"/>
              </a:rPr>
              <a:t>réalisation</a:t>
            </a:r>
            <a:r>
              <a:rPr lang="fr-FR" sz="2000" dirty="0">
                <a:solidFill>
                  <a:srgbClr val="000000"/>
                </a:solidFill>
                <a:latin typeface="Segoe UI" panose="020B0502040204020203" pitchFamily="34" charset="0"/>
                <a:cs typeface="Segoe UI" panose="020B0502040204020203" pitchFamily="34" charset="0"/>
              </a:rPr>
              <a:t> individuelle ou collective de </a:t>
            </a:r>
            <a:r>
              <a:rPr lang="fr-FR" sz="2000" b="1" dirty="0">
                <a:solidFill>
                  <a:srgbClr val="63003C"/>
                </a:solidFill>
                <a:latin typeface="Segoe UI" panose="020B0502040204020203" pitchFamily="34" charset="0"/>
                <a:cs typeface="Segoe UI" panose="020B0502040204020203" pitchFamily="34" charset="0"/>
              </a:rPr>
              <a:t>travaux scientifiques originaux</a:t>
            </a:r>
            <a:r>
              <a:rPr lang="fr-FR" sz="2000" dirty="0">
                <a:solidFill>
                  <a:srgbClr val="000000"/>
                </a:solidFill>
                <a:latin typeface="Segoe UI" panose="020B0502040204020203" pitchFamily="34" charset="0"/>
                <a:cs typeface="Segoe UI" panose="020B0502040204020203" pitchFamily="34" charset="0"/>
              </a:rPr>
              <a:t>. </a:t>
            </a:r>
          </a:p>
          <a:p>
            <a:pPr>
              <a:lnSpc>
                <a:spcPct val="114000"/>
              </a:lnSpc>
            </a:pPr>
            <a:endParaRPr lang="fr-FR" sz="2000" dirty="0">
              <a:solidFill>
                <a:srgbClr val="000000"/>
              </a:solidFill>
              <a:latin typeface="Segoe UI" panose="020B0502040204020203" pitchFamily="34" charset="0"/>
              <a:cs typeface="Segoe UI" panose="020B0502040204020203" pitchFamily="34" charset="0"/>
            </a:endParaRPr>
          </a:p>
          <a:p>
            <a:pPr>
              <a:lnSpc>
                <a:spcPct val="114000"/>
              </a:lnSpc>
            </a:pPr>
            <a:r>
              <a:rPr lang="fr-FR" sz="2000" dirty="0">
                <a:solidFill>
                  <a:srgbClr val="000000"/>
                </a:solidFill>
                <a:latin typeface="Segoe UI" panose="020B0502040204020203" pitchFamily="34" charset="0"/>
                <a:cs typeface="Segoe UI" panose="020B0502040204020203" pitchFamily="34" charset="0"/>
              </a:rPr>
              <a:t>Ces formations doctorales sont organisées en </a:t>
            </a:r>
            <a:r>
              <a:rPr lang="fr-FR" sz="2000" dirty="0">
                <a:latin typeface="Segoe UI" panose="020B0502040204020203" pitchFamily="34" charset="0"/>
                <a:cs typeface="Segoe UI" panose="020B0502040204020203" pitchFamily="34" charset="0"/>
              </a:rPr>
              <a:t>étroite liaison avec des laboratoires </a:t>
            </a:r>
            <a:r>
              <a:rPr lang="fr-FR" sz="2000" dirty="0">
                <a:solidFill>
                  <a:srgbClr val="000000"/>
                </a:solidFill>
                <a:latin typeface="Segoe UI" panose="020B0502040204020203" pitchFamily="34" charset="0"/>
                <a:cs typeface="Segoe UI" panose="020B0502040204020203" pitchFamily="34" charset="0"/>
              </a:rPr>
              <a:t>ou équipes de recherche dont la qualité est reconnue par une évaluation nationale périodique. Elles prennent en compte les </a:t>
            </a:r>
            <a:r>
              <a:rPr lang="fr-FR" sz="2000" b="1" dirty="0">
                <a:solidFill>
                  <a:srgbClr val="63003C"/>
                </a:solidFill>
                <a:latin typeface="Segoe UI" panose="020B0502040204020203" pitchFamily="34" charset="0"/>
                <a:cs typeface="Segoe UI" panose="020B0502040204020203" pitchFamily="34" charset="0"/>
              </a:rPr>
              <a:t>besoins de la politique nationale de recherche et d'innovation </a:t>
            </a:r>
            <a:r>
              <a:rPr lang="fr-FR" sz="2000" dirty="0">
                <a:solidFill>
                  <a:srgbClr val="000000"/>
                </a:solidFill>
                <a:latin typeface="Segoe UI" panose="020B0502040204020203" pitchFamily="34" charset="0"/>
                <a:cs typeface="Segoe UI" panose="020B0502040204020203" pitchFamily="34" charset="0"/>
              </a:rPr>
              <a:t>et comportent une </a:t>
            </a:r>
            <a:r>
              <a:rPr lang="fr-FR" sz="2000" b="1" dirty="0">
                <a:solidFill>
                  <a:srgbClr val="63003C"/>
                </a:solidFill>
                <a:latin typeface="Segoe UI" panose="020B0502040204020203" pitchFamily="34" charset="0"/>
                <a:cs typeface="Segoe UI" panose="020B0502040204020203" pitchFamily="34" charset="0"/>
              </a:rPr>
              <a:t>ouverture internationale</a:t>
            </a:r>
            <a:r>
              <a:rPr lang="fr-FR" sz="2000" dirty="0">
                <a:solidFill>
                  <a:srgbClr val="000000"/>
                </a:solidFill>
                <a:latin typeface="Segoe UI" panose="020B0502040204020203" pitchFamily="34" charset="0"/>
                <a:cs typeface="Segoe UI" panose="020B0502040204020203" pitchFamily="34" charset="0"/>
              </a:rPr>
              <a:t>. Elles constituent une expérience professionnelle de recherche, sanctionnée, après soutenance de thèse, par la collation du grade de docteur.</a:t>
            </a:r>
          </a:p>
          <a:p>
            <a:pPr>
              <a:lnSpc>
                <a:spcPct val="114000"/>
              </a:lnSpc>
            </a:pPr>
            <a:endParaRPr lang="fr-FR" sz="2000" dirty="0">
              <a:solidFill>
                <a:srgbClr val="000000"/>
              </a:solidFill>
              <a:latin typeface="Segoe UI" panose="020B0502040204020203" pitchFamily="34" charset="0"/>
              <a:cs typeface="Segoe UI" panose="020B0502040204020203" pitchFamily="34" charset="0"/>
            </a:endParaRPr>
          </a:p>
          <a:p>
            <a:pPr>
              <a:lnSpc>
                <a:spcPct val="114000"/>
              </a:lnSpc>
            </a:pPr>
            <a:r>
              <a:rPr lang="fr-FR" sz="2000" dirty="0">
                <a:solidFill>
                  <a:srgbClr val="000000"/>
                </a:solidFill>
                <a:latin typeface="Segoe UI" panose="020B0502040204020203" pitchFamily="34" charset="0"/>
                <a:cs typeface="Segoe UI" panose="020B0502040204020203" pitchFamily="34" charset="0"/>
              </a:rPr>
              <a:t>[…]. Elles comprennent un encadrement scientifique personnalisé de la meilleure qualité ainsi qu'une </a:t>
            </a:r>
            <a:r>
              <a:rPr lang="fr-FR" sz="2000" b="1" dirty="0">
                <a:solidFill>
                  <a:srgbClr val="00807A"/>
                </a:solidFill>
                <a:latin typeface="Segoe UI" panose="020B0502040204020203" pitchFamily="34" charset="0"/>
                <a:cs typeface="Segoe UI" panose="020B0502040204020203" pitchFamily="34" charset="0"/>
              </a:rPr>
              <a:t>formation collective </a:t>
            </a:r>
            <a:r>
              <a:rPr lang="fr-FR" sz="2000" dirty="0">
                <a:solidFill>
                  <a:srgbClr val="000000"/>
                </a:solidFill>
                <a:latin typeface="Segoe UI" panose="020B0502040204020203" pitchFamily="34" charset="0"/>
                <a:cs typeface="Segoe UI" panose="020B0502040204020203" pitchFamily="34" charset="0"/>
              </a:rPr>
              <a:t>comportant </a:t>
            </a:r>
            <a:r>
              <a:rPr lang="fr-FR" sz="2000" b="1" dirty="0">
                <a:solidFill>
                  <a:srgbClr val="00807A"/>
                </a:solidFill>
                <a:latin typeface="Segoe UI" panose="020B0502040204020203" pitchFamily="34" charset="0"/>
                <a:cs typeface="Segoe UI" panose="020B0502040204020203" pitchFamily="34" charset="0"/>
              </a:rPr>
              <a:t>des enseignements, séminaires ou stages </a:t>
            </a:r>
            <a:r>
              <a:rPr lang="fr-FR" sz="2000" dirty="0">
                <a:solidFill>
                  <a:srgbClr val="000000"/>
                </a:solidFill>
                <a:latin typeface="Segoe UI" panose="020B0502040204020203" pitchFamily="34" charset="0"/>
                <a:cs typeface="Segoe UI" panose="020B0502040204020203" pitchFamily="34" charset="0"/>
              </a:rPr>
              <a:t>destinés à </a:t>
            </a:r>
            <a:r>
              <a:rPr lang="fr-FR" sz="2000" b="1" dirty="0">
                <a:solidFill>
                  <a:srgbClr val="00807A"/>
                </a:solidFill>
                <a:latin typeface="Segoe UI" panose="020B0502040204020203" pitchFamily="34" charset="0"/>
                <a:cs typeface="Segoe UI" panose="020B0502040204020203" pitchFamily="34" charset="0"/>
              </a:rPr>
              <a:t>conforter la culture scientifique des doctorants</a:t>
            </a:r>
            <a:r>
              <a:rPr lang="fr-FR" sz="2000" dirty="0">
                <a:solidFill>
                  <a:srgbClr val="000000"/>
                </a:solidFill>
                <a:latin typeface="Segoe UI" panose="020B0502040204020203" pitchFamily="34" charset="0"/>
                <a:cs typeface="Segoe UI" panose="020B0502040204020203" pitchFamily="34" charset="0"/>
              </a:rPr>
              <a:t>,</a:t>
            </a:r>
            <a:r>
              <a:rPr lang="fr-FR" sz="2000" b="1" dirty="0">
                <a:solidFill>
                  <a:srgbClr val="000000"/>
                </a:solidFill>
                <a:latin typeface="Segoe UI" panose="020B0502040204020203" pitchFamily="34" charset="0"/>
                <a:cs typeface="Segoe UI" panose="020B0502040204020203" pitchFamily="34" charset="0"/>
              </a:rPr>
              <a:t> </a:t>
            </a:r>
            <a:r>
              <a:rPr lang="fr-FR" sz="2000" dirty="0">
                <a:solidFill>
                  <a:srgbClr val="000000"/>
                </a:solidFill>
                <a:latin typeface="Segoe UI" panose="020B0502040204020203" pitchFamily="34" charset="0"/>
                <a:cs typeface="Segoe UI" panose="020B0502040204020203" pitchFamily="34" charset="0"/>
              </a:rPr>
              <a:t>à préparer leur insertion professionnelle ou leur </a:t>
            </a:r>
            <a:r>
              <a:rPr lang="fr-FR" sz="2000" b="1" dirty="0">
                <a:solidFill>
                  <a:srgbClr val="00807A"/>
                </a:solidFill>
                <a:latin typeface="Segoe UI" panose="020B0502040204020203" pitchFamily="34" charset="0"/>
                <a:cs typeface="Segoe UI" panose="020B0502040204020203" pitchFamily="34" charset="0"/>
              </a:rPr>
              <a:t>poursuite de carrière dans le secteur public comme dans le secteur privé</a:t>
            </a:r>
            <a:r>
              <a:rPr lang="fr-FR" sz="2000" b="1" dirty="0">
                <a:solidFill>
                  <a:srgbClr val="624CA0"/>
                </a:solidFill>
                <a:latin typeface="Segoe UI" panose="020B0502040204020203" pitchFamily="34" charset="0"/>
                <a:cs typeface="Segoe UI" panose="020B0502040204020203" pitchFamily="34" charset="0"/>
              </a:rPr>
              <a:t> </a:t>
            </a:r>
            <a:r>
              <a:rPr lang="fr-FR" sz="2000" dirty="0">
                <a:solidFill>
                  <a:srgbClr val="000000"/>
                </a:solidFill>
                <a:latin typeface="Segoe UI" panose="020B0502040204020203" pitchFamily="34" charset="0"/>
                <a:cs typeface="Segoe UI" panose="020B0502040204020203" pitchFamily="34" charset="0"/>
              </a:rPr>
              <a:t>et à favoriser </a:t>
            </a:r>
            <a:r>
              <a:rPr lang="fr-FR" sz="2000" dirty="0">
                <a:solidFill>
                  <a:srgbClr val="00807A"/>
                </a:solidFill>
                <a:latin typeface="Segoe UI" panose="020B0502040204020203" pitchFamily="34" charset="0"/>
                <a:cs typeface="Segoe UI" panose="020B0502040204020203" pitchFamily="34" charset="0"/>
              </a:rPr>
              <a:t>leur </a:t>
            </a:r>
            <a:r>
              <a:rPr lang="fr-FR" sz="2000" b="1" dirty="0">
                <a:solidFill>
                  <a:srgbClr val="00807A"/>
                </a:solidFill>
                <a:latin typeface="Segoe UI" panose="020B0502040204020203" pitchFamily="34" charset="0"/>
                <a:cs typeface="Segoe UI" panose="020B0502040204020203" pitchFamily="34" charset="0"/>
              </a:rPr>
              <a:t>ouverture internationale</a:t>
            </a:r>
            <a:endParaRPr lang="fr-FR" sz="2000" b="1" i="0" dirty="0">
              <a:solidFill>
                <a:srgbClr val="00807A"/>
              </a:solidFill>
              <a:effectLst/>
              <a:latin typeface="Segoe UI" panose="020B0502040204020203" pitchFamily="34" charset="0"/>
              <a:cs typeface="Segoe UI" panose="020B0502040204020203" pitchFamily="34" charset="0"/>
            </a:endParaRPr>
          </a:p>
        </p:txBody>
      </p:sp>
      <p:pic>
        <p:nvPicPr>
          <p:cNvPr id="7" name="Graphique 6" descr="Balance de la justice">
            <a:extLst>
              <a:ext uri="{FF2B5EF4-FFF2-40B4-BE49-F238E27FC236}">
                <a16:creationId xmlns:a16="http://schemas.microsoft.com/office/drawing/2014/main" id="{7359ED2B-B29E-4C5B-B9D0-7B96DE080CE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19588" y="148609"/>
            <a:ext cx="914400" cy="914400"/>
          </a:xfrm>
          <a:prstGeom prst="rect">
            <a:avLst/>
          </a:prstGeom>
        </p:spPr>
      </p:pic>
      <p:sp>
        <p:nvSpPr>
          <p:cNvPr id="8" name="Rectangle 7">
            <a:extLst>
              <a:ext uri="{FF2B5EF4-FFF2-40B4-BE49-F238E27FC236}">
                <a16:creationId xmlns:a16="http://schemas.microsoft.com/office/drawing/2014/main" id="{9F0F2C48-EC32-43CB-9BEA-C9B3B4681D91}"/>
              </a:ext>
            </a:extLst>
          </p:cNvPr>
          <p:cNvSpPr/>
          <p:nvPr/>
        </p:nvSpPr>
        <p:spPr>
          <a:xfrm>
            <a:off x="260369" y="4358936"/>
            <a:ext cx="11671262" cy="1890943"/>
          </a:xfrm>
          <a:prstGeom prst="rect">
            <a:avLst/>
          </a:prstGeom>
          <a:noFill/>
          <a:ln w="38100">
            <a:solidFill>
              <a:srgbClr val="EF3E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38420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FCC71AF-3624-4328-B5A4-2C47086D49A1}"/>
              </a:ext>
            </a:extLst>
          </p:cNvPr>
          <p:cNvSpPr/>
          <p:nvPr/>
        </p:nvSpPr>
        <p:spPr>
          <a:xfrm>
            <a:off x="319338" y="5570307"/>
            <a:ext cx="11644544" cy="896644"/>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86E1510B-C8FC-49E0-A6FE-6ECDA61A4059}"/>
              </a:ext>
            </a:extLst>
          </p:cNvPr>
          <p:cNvSpPr/>
          <p:nvPr/>
        </p:nvSpPr>
        <p:spPr>
          <a:xfrm>
            <a:off x="319338" y="3559947"/>
            <a:ext cx="11644544" cy="896644"/>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16E19429-98E8-4F8E-961D-6DA7F93DBD90}"/>
              </a:ext>
            </a:extLst>
          </p:cNvPr>
          <p:cNvSpPr/>
          <p:nvPr/>
        </p:nvSpPr>
        <p:spPr>
          <a:xfrm>
            <a:off x="319338" y="1864312"/>
            <a:ext cx="11644544" cy="896644"/>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a:t>
            </a:r>
          </a:p>
        </p:txBody>
      </p:sp>
      <p:sp>
        <p:nvSpPr>
          <p:cNvPr id="3" name="Espace réservé du contenu 2">
            <a:extLst>
              <a:ext uri="{FF2B5EF4-FFF2-40B4-BE49-F238E27FC236}">
                <a16:creationId xmlns:a16="http://schemas.microsoft.com/office/drawing/2014/main" id="{0DB32D63-2E65-DC4B-993A-95E26D49E15C}"/>
              </a:ext>
            </a:extLst>
          </p:cNvPr>
          <p:cNvSpPr>
            <a:spLocks noGrp="1"/>
          </p:cNvSpPr>
          <p:nvPr>
            <p:ph idx="4294967295"/>
          </p:nvPr>
        </p:nvSpPr>
        <p:spPr>
          <a:xfrm>
            <a:off x="319338" y="1287693"/>
            <a:ext cx="11585575" cy="5255149"/>
          </a:xfrm>
          <a:noFill/>
        </p:spPr>
        <p:txBody>
          <a:bodyPr anchor="ctr" anchorCtr="0">
            <a:normAutofit/>
          </a:bodyPr>
          <a:lstStyle/>
          <a:p>
            <a:pPr marL="0" indent="0" algn="just">
              <a:lnSpc>
                <a:spcPct val="124000"/>
              </a:lnSpc>
              <a:buNone/>
            </a:pPr>
            <a:r>
              <a:rPr lang="fr-FR" sz="1900" b="1" dirty="0">
                <a:solidFill>
                  <a:srgbClr val="63003C"/>
                </a:solidFill>
                <a:latin typeface="Segoe UI" panose="020B0502040204020203" pitchFamily="34" charset="0"/>
                <a:cs typeface="Segoe UI" panose="020B0502040204020203" pitchFamily="34" charset="0"/>
              </a:rPr>
              <a:t>Article 3 </a:t>
            </a:r>
            <a:r>
              <a:rPr lang="fr-FR" sz="1900" dirty="0">
                <a:latin typeface="Segoe UI" panose="020B0502040204020203" pitchFamily="34" charset="0"/>
                <a:cs typeface="Segoe UI" panose="020B0502040204020203" pitchFamily="34" charset="0"/>
              </a:rPr>
              <a:t>: Missions des écoles doctorales</a:t>
            </a:r>
          </a:p>
          <a:p>
            <a:pPr marL="0" indent="0" algn="just">
              <a:lnSpc>
                <a:spcPct val="124000"/>
              </a:lnSpc>
              <a:buNone/>
            </a:pPr>
            <a:r>
              <a:rPr lang="fr-FR" sz="1900" dirty="0">
                <a:latin typeface="Segoe UI" panose="020B0502040204020203" pitchFamily="34" charset="0"/>
                <a:cs typeface="Segoe UI" panose="020B0502040204020203" pitchFamily="34" charset="0"/>
              </a:rPr>
              <a:t>3° proposent aux doctorants des </a:t>
            </a:r>
            <a:r>
              <a:rPr lang="fr-FR" sz="1900" b="1" dirty="0">
                <a:solidFill>
                  <a:srgbClr val="00807A"/>
                </a:solidFill>
                <a:latin typeface="Segoe UI" panose="020B0502040204020203" pitchFamily="34" charset="0"/>
                <a:cs typeface="Segoe UI" panose="020B0502040204020203" pitchFamily="34" charset="0"/>
              </a:rPr>
              <a:t>activités de formation </a:t>
            </a:r>
            <a:r>
              <a:rPr lang="fr-FR" sz="1900" dirty="0">
                <a:latin typeface="Segoe UI" panose="020B0502040204020203" pitchFamily="34" charset="0"/>
                <a:cs typeface="Segoe UI" panose="020B0502040204020203" pitchFamily="34" charset="0"/>
              </a:rPr>
              <a:t>favorisant l</a:t>
            </a:r>
            <a:r>
              <a:rPr lang="fr-FR" sz="1900" dirty="0">
                <a:solidFill>
                  <a:srgbClr val="00807A"/>
                </a:solidFill>
                <a:latin typeface="Segoe UI" panose="020B0502040204020203" pitchFamily="34" charset="0"/>
                <a:cs typeface="Segoe UI" panose="020B0502040204020203" pitchFamily="34" charset="0"/>
              </a:rPr>
              <a:t>'</a:t>
            </a:r>
            <a:r>
              <a:rPr lang="fr-FR" sz="1900" b="1" dirty="0">
                <a:solidFill>
                  <a:srgbClr val="00807A"/>
                </a:solidFill>
                <a:latin typeface="Segoe UI" panose="020B0502040204020203" pitchFamily="34" charset="0"/>
                <a:cs typeface="Segoe UI" panose="020B0502040204020203" pitchFamily="34" charset="0"/>
              </a:rPr>
              <a:t>interdisciplinarité</a:t>
            </a:r>
            <a:r>
              <a:rPr lang="fr-FR" sz="1900" dirty="0">
                <a:latin typeface="Segoe UI" panose="020B0502040204020203" pitchFamily="34" charset="0"/>
                <a:cs typeface="Segoe UI" panose="020B0502040204020203" pitchFamily="34" charset="0"/>
              </a:rPr>
              <a:t> et </a:t>
            </a:r>
            <a:r>
              <a:rPr lang="fr-FR" sz="1900" b="1" dirty="0">
                <a:solidFill>
                  <a:srgbClr val="00807A"/>
                </a:solidFill>
                <a:latin typeface="Segoe UI" panose="020B0502040204020203" pitchFamily="34" charset="0"/>
                <a:cs typeface="Segoe UI" panose="020B0502040204020203" pitchFamily="34" charset="0"/>
              </a:rPr>
              <a:t>l'acquisition d'une culture scientifique élargie</a:t>
            </a:r>
            <a:r>
              <a:rPr lang="fr-FR" sz="1900" b="1" dirty="0">
                <a:solidFill>
                  <a:srgbClr val="EF3C60"/>
                </a:solidFill>
                <a:latin typeface="Segoe UI" panose="020B0502040204020203" pitchFamily="34" charset="0"/>
                <a:cs typeface="Segoe UI" panose="020B0502040204020203" pitchFamily="34" charset="0"/>
              </a:rPr>
              <a:t> </a:t>
            </a:r>
            <a:r>
              <a:rPr lang="fr-FR" sz="1900" dirty="0">
                <a:latin typeface="Segoe UI" panose="020B0502040204020203" pitchFamily="34" charset="0"/>
                <a:cs typeface="Segoe UI" panose="020B0502040204020203" pitchFamily="34" charset="0"/>
              </a:rPr>
              <a:t>incluant la connaissance du </a:t>
            </a:r>
            <a:r>
              <a:rPr lang="fr-FR" sz="1900" b="1" dirty="0">
                <a:solidFill>
                  <a:srgbClr val="00807A"/>
                </a:solidFill>
                <a:latin typeface="Segoe UI" panose="020B0502040204020203" pitchFamily="34" charset="0"/>
                <a:cs typeface="Segoe UI" panose="020B0502040204020203" pitchFamily="34" charset="0"/>
              </a:rPr>
              <a:t>cadre international de la recherche </a:t>
            </a:r>
            <a:r>
              <a:rPr lang="fr-FR" sz="1900" dirty="0">
                <a:latin typeface="Segoe UI" panose="020B0502040204020203" pitchFamily="34" charset="0"/>
                <a:cs typeface="Segoe UI" panose="020B0502040204020203" pitchFamily="34" charset="0"/>
              </a:rPr>
              <a:t>;</a:t>
            </a:r>
          </a:p>
          <a:p>
            <a:pPr marL="0" indent="0" algn="just">
              <a:lnSpc>
                <a:spcPct val="124000"/>
              </a:lnSpc>
              <a:buNone/>
            </a:pPr>
            <a:r>
              <a:rPr lang="fr-FR" sz="1900" dirty="0">
                <a:latin typeface="Segoe UI" panose="020B0502040204020203" pitchFamily="34" charset="0"/>
                <a:cs typeface="Segoe UI" panose="020B0502040204020203" pitchFamily="34" charset="0"/>
              </a:rPr>
              <a:t>4° Veillent à ce que chaque doctorant reçoive une formation à </a:t>
            </a:r>
            <a:r>
              <a:rPr lang="fr-FR" sz="1900" b="1" dirty="0">
                <a:solidFill>
                  <a:srgbClr val="00807A"/>
                </a:solidFill>
                <a:latin typeface="Segoe UI" panose="020B0502040204020203" pitchFamily="34" charset="0"/>
                <a:cs typeface="Segoe UI" panose="020B0502040204020203" pitchFamily="34" charset="0"/>
              </a:rPr>
              <a:t>l'éthique de la recherche et à l'intégrité scientifique</a:t>
            </a:r>
            <a:r>
              <a:rPr lang="fr-FR" sz="1900" b="1" dirty="0">
                <a:solidFill>
                  <a:srgbClr val="63003C"/>
                </a:solidFill>
                <a:latin typeface="Segoe UI" panose="020B0502040204020203" pitchFamily="34" charset="0"/>
                <a:cs typeface="Segoe UI" panose="020B0502040204020203" pitchFamily="34" charset="0"/>
              </a:rPr>
              <a:t> </a:t>
            </a:r>
          </a:p>
          <a:p>
            <a:pPr marL="0" indent="0" algn="just">
              <a:lnSpc>
                <a:spcPct val="124000"/>
              </a:lnSpc>
              <a:buNone/>
            </a:pPr>
            <a:r>
              <a:rPr lang="fr-FR" sz="1900" dirty="0">
                <a:latin typeface="Segoe UI" panose="020B0502040204020203" pitchFamily="34" charset="0"/>
                <a:cs typeface="Segoe UI" panose="020B0502040204020203" pitchFamily="34" charset="0"/>
              </a:rPr>
              <a:t>5° Sensibilisent les doctorants aux </a:t>
            </a:r>
            <a:r>
              <a:rPr lang="fr-FR" sz="1900" b="1" dirty="0">
                <a:solidFill>
                  <a:srgbClr val="00807A"/>
                </a:solidFill>
                <a:latin typeface="Segoe UI" panose="020B0502040204020203" pitchFamily="34" charset="0"/>
                <a:cs typeface="Segoe UI" panose="020B0502040204020203" pitchFamily="34" charset="0"/>
              </a:rPr>
              <a:t>enjeux de la science ouverte </a:t>
            </a:r>
            <a:r>
              <a:rPr lang="fr-FR" sz="1900" dirty="0">
                <a:latin typeface="Segoe UI" panose="020B0502040204020203" pitchFamily="34" charset="0"/>
                <a:cs typeface="Segoe UI" panose="020B0502040204020203" pitchFamily="34" charset="0"/>
              </a:rPr>
              <a:t>et de la diffusion des travaux de recherche dans la société pour renforcer les </a:t>
            </a:r>
            <a:r>
              <a:rPr lang="fr-FR" sz="1900" b="1" dirty="0">
                <a:solidFill>
                  <a:srgbClr val="00807A"/>
                </a:solidFill>
                <a:latin typeface="Segoe UI" panose="020B0502040204020203" pitchFamily="34" charset="0"/>
                <a:cs typeface="Segoe UI" panose="020B0502040204020203" pitchFamily="34" charset="0"/>
              </a:rPr>
              <a:t>relations entre les scientifiques et les citoyens </a:t>
            </a:r>
            <a:r>
              <a:rPr lang="fr-FR" sz="1900" dirty="0">
                <a:latin typeface="Segoe UI" panose="020B0502040204020203" pitchFamily="34" charset="0"/>
                <a:cs typeface="Segoe UI" panose="020B0502040204020203" pitchFamily="34" charset="0"/>
              </a:rPr>
              <a:t>;</a:t>
            </a:r>
          </a:p>
          <a:p>
            <a:pPr marL="0" indent="0" algn="just">
              <a:lnSpc>
                <a:spcPct val="124000"/>
              </a:lnSpc>
              <a:buNone/>
            </a:pPr>
            <a:r>
              <a:rPr lang="fr-FR" sz="1900" dirty="0">
                <a:latin typeface="Segoe UI" panose="020B0502040204020203" pitchFamily="34" charset="0"/>
                <a:cs typeface="Segoe UI" panose="020B0502040204020203" pitchFamily="34" charset="0"/>
              </a:rPr>
              <a:t>6° […] proposent aux directeurs de thèse, codirecteurs de thèse et à toutes les personnes encadrant ou </a:t>
            </a:r>
            <a:r>
              <a:rPr lang="fr-FR" sz="1900" b="1" dirty="0">
                <a:solidFill>
                  <a:srgbClr val="00807A"/>
                </a:solidFill>
                <a:latin typeface="Segoe UI" panose="020B0502040204020203" pitchFamily="34" charset="0"/>
                <a:cs typeface="Segoe UI" panose="020B0502040204020203" pitchFamily="34" charset="0"/>
              </a:rPr>
              <a:t>participant au travail du doctorant </a:t>
            </a:r>
            <a:r>
              <a:rPr lang="fr-FR" sz="1900" dirty="0">
                <a:latin typeface="Segoe UI" panose="020B0502040204020203" pitchFamily="34" charset="0"/>
                <a:cs typeface="Segoe UI" panose="020B0502040204020203" pitchFamily="34" charset="0"/>
              </a:rPr>
              <a:t>une formation ou un accompagnement spécifique visant à </a:t>
            </a:r>
            <a:r>
              <a:rPr lang="fr-FR" sz="1900" b="1" dirty="0">
                <a:solidFill>
                  <a:srgbClr val="00807A"/>
                </a:solidFill>
                <a:latin typeface="Segoe UI" panose="020B0502040204020203" pitchFamily="34" charset="0"/>
                <a:cs typeface="Segoe UI" panose="020B0502040204020203" pitchFamily="34" charset="0"/>
              </a:rPr>
              <a:t>prévenir toute forme de discrimination et de violence</a:t>
            </a:r>
            <a:r>
              <a:rPr lang="fr-FR" sz="1900" dirty="0">
                <a:solidFill>
                  <a:srgbClr val="00807A"/>
                </a:solidFill>
                <a:latin typeface="Segoe UI" panose="020B0502040204020203" pitchFamily="34" charset="0"/>
                <a:cs typeface="Segoe UI" panose="020B0502040204020203" pitchFamily="34" charset="0"/>
              </a:rPr>
              <a:t> ;</a:t>
            </a:r>
          </a:p>
          <a:p>
            <a:pPr marL="0" indent="0" algn="just">
              <a:lnSpc>
                <a:spcPct val="124000"/>
              </a:lnSpc>
              <a:buNone/>
            </a:pPr>
            <a:r>
              <a:rPr lang="fr-FR" sz="1900" dirty="0">
                <a:latin typeface="Segoe UI" panose="020B0502040204020203" pitchFamily="34" charset="0"/>
                <a:cs typeface="Segoe UI" panose="020B0502040204020203" pitchFamily="34" charset="0"/>
              </a:rPr>
              <a:t>7° Définissent et mettent en œuvre des </a:t>
            </a:r>
            <a:r>
              <a:rPr lang="fr-FR" sz="1900" b="1" dirty="0">
                <a:solidFill>
                  <a:srgbClr val="00807A"/>
                </a:solidFill>
                <a:latin typeface="Segoe UI" panose="020B0502040204020203" pitchFamily="34" charset="0"/>
                <a:cs typeface="Segoe UI" panose="020B0502040204020203" pitchFamily="34" charset="0"/>
              </a:rPr>
              <a:t>dispositifs d'appui à la poursuite du parcours professionnel</a:t>
            </a:r>
            <a:r>
              <a:rPr lang="fr-FR" sz="1900" dirty="0">
                <a:solidFill>
                  <a:srgbClr val="00807A"/>
                </a:solidFill>
                <a:latin typeface="Segoe UI" panose="020B0502040204020203" pitchFamily="34" charset="0"/>
                <a:cs typeface="Segoe UI" panose="020B0502040204020203" pitchFamily="34" charset="0"/>
              </a:rPr>
              <a:t> </a:t>
            </a:r>
            <a:r>
              <a:rPr lang="fr-FR" sz="1900" dirty="0">
                <a:latin typeface="Segoe UI" panose="020B0502040204020203" pitchFamily="34" charset="0"/>
                <a:cs typeface="Segoe UI" panose="020B0502040204020203" pitchFamily="34" charset="0"/>
              </a:rPr>
              <a:t>après l'obtention du doctorat dans les </a:t>
            </a:r>
            <a:r>
              <a:rPr lang="fr-FR" sz="1900" b="1" dirty="0">
                <a:solidFill>
                  <a:srgbClr val="00807A"/>
                </a:solidFill>
                <a:latin typeface="Segoe UI" panose="020B0502040204020203" pitchFamily="34" charset="0"/>
                <a:cs typeface="Segoe UI" panose="020B0502040204020203" pitchFamily="34" charset="0"/>
              </a:rPr>
              <a:t>secteurs public et privé </a:t>
            </a:r>
            <a:r>
              <a:rPr lang="fr-FR" sz="1900" dirty="0">
                <a:latin typeface="Segoe UI" panose="020B0502040204020203" pitchFamily="34" charset="0"/>
                <a:cs typeface="Segoe UI" panose="020B0502040204020203" pitchFamily="34" charset="0"/>
              </a:rPr>
              <a:t>[…]</a:t>
            </a:r>
          </a:p>
        </p:txBody>
      </p:sp>
      <p:sp>
        <p:nvSpPr>
          <p:cNvPr id="4" name="Titre 1">
            <a:extLst>
              <a:ext uri="{FF2B5EF4-FFF2-40B4-BE49-F238E27FC236}">
                <a16:creationId xmlns:a16="http://schemas.microsoft.com/office/drawing/2014/main" id="{A86949FE-96AF-491A-A47B-FCE4D9C2990C}"/>
              </a:ext>
            </a:extLst>
          </p:cNvPr>
          <p:cNvSpPr txBox="1">
            <a:spLocks/>
          </p:cNvSpPr>
          <p:nvPr/>
        </p:nvSpPr>
        <p:spPr>
          <a:xfrm>
            <a:off x="287087" y="235596"/>
            <a:ext cx="7738326" cy="9895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b="1" dirty="0">
                <a:solidFill>
                  <a:srgbClr val="63003C"/>
                </a:solidFill>
                <a:latin typeface="Segoe UI" panose="020B0502040204020203" pitchFamily="34" charset="0"/>
                <a:cs typeface="Segoe UI" panose="020B0502040204020203" pitchFamily="34" charset="0"/>
              </a:rPr>
              <a:t>Extraits choisis</a:t>
            </a:r>
          </a:p>
          <a:p>
            <a:r>
              <a:rPr lang="fr-FR" sz="2800" dirty="0">
                <a:latin typeface="Segoe UI" panose="020B0502040204020203" pitchFamily="34" charset="0"/>
                <a:cs typeface="Segoe UI" panose="020B0502040204020203" pitchFamily="34" charset="0"/>
              </a:rPr>
              <a:t>Arrêté du 25 Mai 2016 (mis à jour en 2022)</a:t>
            </a:r>
          </a:p>
        </p:txBody>
      </p:sp>
      <p:pic>
        <p:nvPicPr>
          <p:cNvPr id="8" name="Graphique 7" descr="Balance de la justice">
            <a:extLst>
              <a:ext uri="{FF2B5EF4-FFF2-40B4-BE49-F238E27FC236}">
                <a16:creationId xmlns:a16="http://schemas.microsoft.com/office/drawing/2014/main" id="{E4C68FEF-8994-42FC-9351-EBB7A609638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19588" y="148609"/>
            <a:ext cx="914400" cy="914400"/>
          </a:xfrm>
          <a:prstGeom prst="rect">
            <a:avLst/>
          </a:prstGeom>
        </p:spPr>
      </p:pic>
    </p:spTree>
    <p:extLst>
      <p:ext uri="{BB962C8B-B14F-4D97-AF65-F5344CB8AC3E}">
        <p14:creationId xmlns:p14="http://schemas.microsoft.com/office/powerpoint/2010/main" val="931196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8E31C4-E185-4451-B6A6-56341B21E041}"/>
              </a:ext>
            </a:extLst>
          </p:cNvPr>
          <p:cNvSpPr/>
          <p:nvPr/>
        </p:nvSpPr>
        <p:spPr>
          <a:xfrm>
            <a:off x="287087" y="4418524"/>
            <a:ext cx="11644544" cy="659504"/>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8D790A65-492B-42D3-A6E1-5B43081EA820}"/>
              </a:ext>
            </a:extLst>
          </p:cNvPr>
          <p:cNvSpPr/>
          <p:nvPr/>
        </p:nvSpPr>
        <p:spPr>
          <a:xfrm>
            <a:off x="287087" y="2241967"/>
            <a:ext cx="11644544" cy="989523"/>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469DA81A-4EDB-4DC1-89DD-D1FB8ECCE351}"/>
              </a:ext>
            </a:extLst>
          </p:cNvPr>
          <p:cNvSpPr/>
          <p:nvPr/>
        </p:nvSpPr>
        <p:spPr>
          <a:xfrm>
            <a:off x="287087" y="1395301"/>
            <a:ext cx="11644544" cy="726461"/>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FAA89E95-9C76-4098-A371-85B2524ACC0B}"/>
              </a:ext>
            </a:extLst>
          </p:cNvPr>
          <p:cNvSpPr/>
          <p:nvPr/>
        </p:nvSpPr>
        <p:spPr>
          <a:xfrm>
            <a:off x="287087" y="1431421"/>
            <a:ext cx="11626788" cy="1752980"/>
          </a:xfrm>
          <a:prstGeom prst="rect">
            <a:avLst/>
          </a:prstGeom>
        </p:spPr>
        <p:txBody>
          <a:bodyPr wrap="square">
            <a:spAutoFit/>
          </a:bodyPr>
          <a:lstStyle/>
          <a:p>
            <a:pPr>
              <a:lnSpc>
                <a:spcPct val="114000"/>
              </a:lnSpc>
            </a:pPr>
            <a:r>
              <a:rPr lang="fr-FR" sz="1600" b="1" dirty="0">
                <a:solidFill>
                  <a:srgbClr val="00807A"/>
                </a:solidFill>
                <a:latin typeface="Segoe UI" panose="020B0502040204020203" pitchFamily="34" charset="0"/>
                <a:cs typeface="Segoe UI" panose="020B0502040204020203" pitchFamily="34" charset="0"/>
              </a:rPr>
              <a:t>Article 15 </a:t>
            </a:r>
            <a:r>
              <a:rPr lang="fr-FR" sz="1600" dirty="0">
                <a:solidFill>
                  <a:srgbClr val="000000"/>
                </a:solidFill>
                <a:latin typeface="Segoe UI" panose="020B0502040204020203" pitchFamily="34" charset="0"/>
                <a:cs typeface="Segoe UI" panose="020B0502040204020203" pitchFamily="34" charset="0"/>
              </a:rPr>
              <a:t>: Au cours de leur cursus, les doctorants suivent des </a:t>
            </a:r>
            <a:r>
              <a:rPr lang="fr-FR" sz="1600" b="1" dirty="0">
                <a:solidFill>
                  <a:srgbClr val="00807A"/>
                </a:solidFill>
                <a:latin typeface="Segoe UI" panose="020B0502040204020203" pitchFamily="34" charset="0"/>
                <a:cs typeface="Segoe UI" panose="020B0502040204020203" pitchFamily="34" charset="0"/>
              </a:rPr>
              <a:t>programmes de formation </a:t>
            </a:r>
            <a:r>
              <a:rPr lang="fr-FR" sz="1600" dirty="0">
                <a:solidFill>
                  <a:srgbClr val="000000"/>
                </a:solidFill>
                <a:latin typeface="Segoe UI" panose="020B0502040204020203" pitchFamily="34" charset="0"/>
                <a:cs typeface="Segoe UI" panose="020B0502040204020203" pitchFamily="34" charset="0"/>
              </a:rPr>
              <a:t>définis à l'article 3 Une </a:t>
            </a:r>
            <a:r>
              <a:rPr lang="fr-FR" sz="1600" b="1" dirty="0">
                <a:solidFill>
                  <a:srgbClr val="00807A"/>
                </a:solidFill>
                <a:latin typeface="Segoe UI" panose="020B0502040204020203" pitchFamily="34" charset="0"/>
                <a:cs typeface="Segoe UI" panose="020B0502040204020203" pitchFamily="34" charset="0"/>
              </a:rPr>
              <a:t>formation à la pédagogie</a:t>
            </a:r>
            <a:r>
              <a:rPr lang="fr-FR" sz="1600" b="1" dirty="0">
                <a:solidFill>
                  <a:srgbClr val="EF3C60"/>
                </a:solidFill>
                <a:latin typeface="Segoe UI" panose="020B0502040204020203" pitchFamily="34" charset="0"/>
                <a:cs typeface="Segoe UI" panose="020B0502040204020203" pitchFamily="34" charset="0"/>
              </a:rPr>
              <a:t> </a:t>
            </a:r>
            <a:r>
              <a:rPr lang="fr-FR" sz="1600" dirty="0">
                <a:solidFill>
                  <a:srgbClr val="000000"/>
                </a:solidFill>
                <a:latin typeface="Segoe UI" panose="020B0502040204020203" pitchFamily="34" charset="0"/>
                <a:cs typeface="Segoe UI" panose="020B0502040204020203" pitchFamily="34" charset="0"/>
              </a:rPr>
              <a:t>est dispensée lorsqu'elle concourt à l'</a:t>
            </a:r>
            <a:r>
              <a:rPr lang="fr-FR" sz="1600" b="1" dirty="0">
                <a:solidFill>
                  <a:srgbClr val="00807A"/>
                </a:solidFill>
                <a:latin typeface="Segoe UI" panose="020B0502040204020203" pitchFamily="34" charset="0"/>
                <a:cs typeface="Segoe UI" panose="020B0502040204020203" pitchFamily="34" charset="0"/>
              </a:rPr>
              <a:t>activité</a:t>
            </a:r>
            <a:r>
              <a:rPr lang="fr-FR" sz="1600" b="1" dirty="0">
                <a:solidFill>
                  <a:srgbClr val="EF3C60"/>
                </a:solidFill>
                <a:latin typeface="Segoe UI" panose="020B0502040204020203" pitchFamily="34" charset="0"/>
                <a:cs typeface="Segoe UI" panose="020B0502040204020203" pitchFamily="34" charset="0"/>
              </a:rPr>
              <a:t> </a:t>
            </a:r>
            <a:r>
              <a:rPr lang="fr-FR" sz="1600" dirty="0">
                <a:solidFill>
                  <a:srgbClr val="000000"/>
                </a:solidFill>
                <a:latin typeface="Segoe UI" panose="020B0502040204020203" pitchFamily="34" charset="0"/>
                <a:cs typeface="Segoe UI" panose="020B0502040204020203" pitchFamily="34" charset="0"/>
              </a:rPr>
              <a:t>ou au </a:t>
            </a:r>
            <a:r>
              <a:rPr lang="fr-FR" sz="1600" b="1" dirty="0">
                <a:solidFill>
                  <a:srgbClr val="00807A"/>
                </a:solidFill>
                <a:latin typeface="Segoe UI" panose="020B0502040204020203" pitchFamily="34" charset="0"/>
                <a:cs typeface="Segoe UI" panose="020B0502040204020203" pitchFamily="34" charset="0"/>
              </a:rPr>
              <a:t>projet professionnel </a:t>
            </a:r>
            <a:r>
              <a:rPr lang="fr-FR" sz="1600" dirty="0">
                <a:solidFill>
                  <a:srgbClr val="000000"/>
                </a:solidFill>
                <a:latin typeface="Segoe UI" panose="020B0502040204020203" pitchFamily="34" charset="0"/>
                <a:cs typeface="Segoe UI" panose="020B0502040204020203" pitchFamily="34" charset="0"/>
              </a:rPr>
              <a:t>du doctorant.</a:t>
            </a:r>
            <a:br>
              <a:rPr lang="fr-FR" sz="1600" dirty="0">
                <a:solidFill>
                  <a:srgbClr val="000000"/>
                </a:solidFill>
                <a:latin typeface="Segoe UI" panose="020B0502040204020203" pitchFamily="34" charset="0"/>
                <a:cs typeface="Segoe UI" panose="020B0502040204020203" pitchFamily="34" charset="0"/>
              </a:rPr>
            </a:br>
            <a:endParaRPr lang="fr-FR" sz="1600" dirty="0">
              <a:solidFill>
                <a:srgbClr val="000000"/>
              </a:solidFill>
              <a:latin typeface="Segoe UI" panose="020B0502040204020203" pitchFamily="34" charset="0"/>
              <a:cs typeface="Segoe UI" panose="020B0502040204020203" pitchFamily="34" charset="0"/>
            </a:endParaRPr>
          </a:p>
          <a:p>
            <a:pPr>
              <a:lnSpc>
                <a:spcPct val="114000"/>
              </a:lnSpc>
            </a:pPr>
            <a:r>
              <a:rPr lang="fr-FR" sz="1600" dirty="0">
                <a:solidFill>
                  <a:srgbClr val="000000"/>
                </a:solidFill>
                <a:latin typeface="Segoe UI" panose="020B0502040204020203" pitchFamily="34" charset="0"/>
                <a:cs typeface="Segoe UI" panose="020B0502040204020203" pitchFamily="34" charset="0"/>
              </a:rPr>
              <a:t>Un </a:t>
            </a:r>
            <a:r>
              <a:rPr lang="fr-FR" sz="1600" b="1" dirty="0">
                <a:solidFill>
                  <a:srgbClr val="EF3E2D"/>
                </a:solidFill>
                <a:latin typeface="Segoe UI" panose="020B0502040204020203" pitchFamily="34" charset="0"/>
                <a:cs typeface="Segoe UI" panose="020B0502040204020203" pitchFamily="34" charset="0"/>
              </a:rPr>
              <a:t>portfolio du doctorant </a:t>
            </a:r>
            <a:r>
              <a:rPr lang="fr-FR" sz="1600" dirty="0">
                <a:solidFill>
                  <a:srgbClr val="000000"/>
                </a:solidFill>
                <a:latin typeface="Segoe UI" panose="020B0502040204020203" pitchFamily="34" charset="0"/>
                <a:cs typeface="Segoe UI" panose="020B0502040204020203" pitchFamily="34" charset="0"/>
              </a:rPr>
              <a:t>comprenant la liste individualisée de </a:t>
            </a:r>
            <a:r>
              <a:rPr lang="fr-FR" sz="1600" b="1" dirty="0">
                <a:solidFill>
                  <a:srgbClr val="00807A"/>
                </a:solidFill>
                <a:latin typeface="Segoe UI" panose="020B0502040204020203" pitchFamily="34" charset="0"/>
                <a:cs typeface="Segoe UI" panose="020B0502040204020203" pitchFamily="34" charset="0"/>
              </a:rPr>
              <a:t>toutes les activités </a:t>
            </a:r>
            <a:r>
              <a:rPr lang="fr-FR" sz="1600" dirty="0">
                <a:solidFill>
                  <a:srgbClr val="000000"/>
                </a:solidFill>
                <a:latin typeface="Segoe UI" panose="020B0502040204020203" pitchFamily="34" charset="0"/>
                <a:cs typeface="Segoe UI" panose="020B0502040204020203" pitchFamily="34" charset="0"/>
              </a:rPr>
              <a:t>du doctorant durant sa formation, incluant enseignement, diffusion de la culture scientifique ou transfert de technologie, et valorisant les compétences qu'il a développées pendant la préparation du doctorat, est réalisé. Il est mis à jour régulièrement par le doctorant.</a:t>
            </a:r>
            <a:endParaRPr lang="fr-FR" sz="1600" b="0" i="0" dirty="0">
              <a:solidFill>
                <a:srgbClr val="000000"/>
              </a:solidFill>
              <a:effectLst/>
              <a:latin typeface="Segoe UI" panose="020B0502040204020203" pitchFamily="34" charset="0"/>
              <a:cs typeface="Segoe UI" panose="020B0502040204020203" pitchFamily="34" charset="0"/>
            </a:endParaRPr>
          </a:p>
        </p:txBody>
      </p:sp>
      <p:sp>
        <p:nvSpPr>
          <p:cNvPr id="3" name="Titre 1">
            <a:extLst>
              <a:ext uri="{FF2B5EF4-FFF2-40B4-BE49-F238E27FC236}">
                <a16:creationId xmlns:a16="http://schemas.microsoft.com/office/drawing/2014/main" id="{FB8A236B-FFB3-4DC1-ADCA-CDBBE32571E1}"/>
              </a:ext>
            </a:extLst>
          </p:cNvPr>
          <p:cNvSpPr txBox="1">
            <a:spLocks/>
          </p:cNvSpPr>
          <p:nvPr/>
        </p:nvSpPr>
        <p:spPr>
          <a:xfrm>
            <a:off x="287087" y="235596"/>
            <a:ext cx="7738326" cy="9895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b="1" dirty="0">
                <a:solidFill>
                  <a:srgbClr val="63003C"/>
                </a:solidFill>
                <a:latin typeface="Segoe UI" panose="020B0502040204020203" pitchFamily="34" charset="0"/>
                <a:cs typeface="Segoe UI" panose="020B0502040204020203" pitchFamily="34" charset="0"/>
              </a:rPr>
              <a:t>Extraits choisis</a:t>
            </a:r>
          </a:p>
          <a:p>
            <a:r>
              <a:rPr lang="fr-FR" sz="2400" u="sng" dirty="0">
                <a:latin typeface="Segoe UI" panose="020B0502040204020203" pitchFamily="34" charset="0"/>
                <a:hlinkClick r:id="rId2">
                  <a:extLst>
                    <a:ext uri="{A12FA001-AC4F-418D-AE19-62706E023703}">
                      <ahyp:hlinkClr xmlns:ahyp="http://schemas.microsoft.com/office/drawing/2018/hyperlinkcolor" val="tx"/>
                    </a:ext>
                  </a:extLst>
                </a:hlinkClick>
              </a:rPr>
              <a:t>Arrêté du 25 Mai 2016 (mis à jour en 2022)</a:t>
            </a:r>
            <a:endParaRPr lang="fr-FR" sz="2400" u="sng" dirty="0">
              <a:latin typeface="Segoe UI" panose="020B0502040204020203" pitchFamily="34" charset="0"/>
            </a:endParaRPr>
          </a:p>
        </p:txBody>
      </p:sp>
      <p:sp>
        <p:nvSpPr>
          <p:cNvPr id="4" name="Titre 1">
            <a:extLst>
              <a:ext uri="{FF2B5EF4-FFF2-40B4-BE49-F238E27FC236}">
                <a16:creationId xmlns:a16="http://schemas.microsoft.com/office/drawing/2014/main" id="{0F7C63FF-B01B-4EB0-98F8-54E28DF7FC8D}"/>
              </a:ext>
            </a:extLst>
          </p:cNvPr>
          <p:cNvSpPr txBox="1">
            <a:spLocks/>
          </p:cNvSpPr>
          <p:nvPr/>
        </p:nvSpPr>
        <p:spPr>
          <a:xfrm>
            <a:off x="287087" y="3429000"/>
            <a:ext cx="7738326" cy="9895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b="1" dirty="0">
                <a:solidFill>
                  <a:srgbClr val="63003C"/>
                </a:solidFill>
                <a:latin typeface="Segoe UI" panose="020B0502040204020203" pitchFamily="34" charset="0"/>
                <a:cs typeface="Segoe UI" panose="020B0502040204020203" pitchFamily="34" charset="0"/>
              </a:rPr>
              <a:t>Extraits choisis</a:t>
            </a:r>
          </a:p>
          <a:p>
            <a:r>
              <a:rPr lang="fr-FR" sz="2400" u="sng" dirty="0">
                <a:latin typeface="Segoe UI" panose="020B0502040204020203" pitchFamily="34" charset="0"/>
                <a:hlinkClick r:id="rId3" action="ppaction://hlinkfile" tooltip="https://www.legifrance.gouv.fr/codes/article_lc/LEGIARTI000043974666#:~:text=Version%20en%20vigueur%20depuis%20le%2025%20ao%C3%BBt%202021&amp;text=L&amp;apos;%C3%A9ducation%20%C3%A0%20l&amp;apos;environnement%20et%20au%20d%C3%A9veloppement%20durable%20d%C3%A9bute,et%20%C3%A0%20la%20transition%20%C3%A9cologique.">
                  <a:extLst>
                    <a:ext uri="{A12FA001-AC4F-418D-AE19-62706E023703}">
                      <ahyp:hlinkClr xmlns:ahyp="http://schemas.microsoft.com/office/drawing/2018/hyperlinkcolor" val="tx"/>
                    </a:ext>
                  </a:extLst>
                </a:hlinkClick>
              </a:rPr>
              <a:t>Article L312-19 du code de l’éducation</a:t>
            </a:r>
            <a:endParaRPr lang="fr-FR" sz="2400" dirty="0">
              <a:latin typeface="Segoe UI" panose="020B0502040204020203" pitchFamily="34" charset="0"/>
              <a:cs typeface="Segoe UI" panose="020B0502040204020203" pitchFamily="34" charset="0"/>
            </a:endParaRPr>
          </a:p>
        </p:txBody>
      </p:sp>
      <p:sp>
        <p:nvSpPr>
          <p:cNvPr id="5" name="Rectangle 4">
            <a:extLst>
              <a:ext uri="{FF2B5EF4-FFF2-40B4-BE49-F238E27FC236}">
                <a16:creationId xmlns:a16="http://schemas.microsoft.com/office/drawing/2014/main" id="{CFE90AA9-239B-43D0-8B83-00D3FF8EB697}"/>
              </a:ext>
            </a:extLst>
          </p:cNvPr>
          <p:cNvSpPr/>
          <p:nvPr/>
        </p:nvSpPr>
        <p:spPr>
          <a:xfrm>
            <a:off x="287087" y="4418523"/>
            <a:ext cx="11517339" cy="2033698"/>
          </a:xfrm>
          <a:prstGeom prst="rect">
            <a:avLst/>
          </a:prstGeom>
        </p:spPr>
        <p:txBody>
          <a:bodyPr wrap="square">
            <a:spAutoFit/>
          </a:bodyPr>
          <a:lstStyle/>
          <a:p>
            <a:pPr>
              <a:lnSpc>
                <a:spcPct val="114000"/>
              </a:lnSpc>
            </a:pPr>
            <a:r>
              <a:rPr lang="fr-FR" sz="1600" dirty="0">
                <a:latin typeface="Segoe UI" panose="020B0502040204020203" pitchFamily="34" charset="0"/>
                <a:cs typeface="Segoe UI" panose="020B0502040204020203" pitchFamily="34" charset="0"/>
              </a:rPr>
              <a:t>L'éducation à l'environnement et au développement durable […] a pour objectif de sensibiliser aux </a:t>
            </a:r>
            <a:r>
              <a:rPr lang="fr-FR" sz="1600" b="1" dirty="0">
                <a:solidFill>
                  <a:srgbClr val="00807A"/>
                </a:solidFill>
                <a:latin typeface="Segoe UI" panose="020B0502040204020203" pitchFamily="34" charset="0"/>
                <a:cs typeface="Segoe UI" panose="020B0502040204020203" pitchFamily="34" charset="0"/>
              </a:rPr>
              <a:t>enjeux environnementaux et à la transition écologique.</a:t>
            </a:r>
            <a:r>
              <a:rPr lang="fr-FR" sz="1600" b="1" dirty="0">
                <a:solidFill>
                  <a:srgbClr val="EF3E2D"/>
                </a:solidFill>
                <a:latin typeface="Segoe UI" panose="020B0502040204020203" pitchFamily="34" charset="0"/>
                <a:cs typeface="Segoe UI" panose="020B0502040204020203" pitchFamily="34" charset="0"/>
              </a:rPr>
              <a:t> </a:t>
            </a:r>
          </a:p>
          <a:p>
            <a:pPr>
              <a:lnSpc>
                <a:spcPct val="114000"/>
              </a:lnSpc>
            </a:pPr>
            <a:endParaRPr lang="fr-FR" sz="1600" b="1" dirty="0">
              <a:solidFill>
                <a:srgbClr val="EF3E2D"/>
              </a:solidFill>
              <a:latin typeface="Segoe UI" panose="020B0502040204020203" pitchFamily="34" charset="0"/>
              <a:cs typeface="Segoe UI" panose="020B0502040204020203" pitchFamily="34" charset="0"/>
            </a:endParaRPr>
          </a:p>
          <a:p>
            <a:pPr>
              <a:lnSpc>
                <a:spcPct val="114000"/>
              </a:lnSpc>
            </a:pPr>
            <a:r>
              <a:rPr lang="fr-FR" sz="1600" dirty="0">
                <a:latin typeface="Segoe UI" panose="020B0502040204020203" pitchFamily="34" charset="0"/>
                <a:cs typeface="Segoe UI" panose="020B0502040204020203" pitchFamily="34" charset="0"/>
              </a:rPr>
              <a:t>Elle permet la transmission et l'acquisition des connaissances et des savoirs relatifs à la nature, à la nécessité de préserver la biodiversité, à la compréhension et à l'évaluation de l'impact des activités humaines sur les ressources naturelles et à la lutte contre le changement climatique. Elle comporte également une sensibilisation à la réduction des déchets, au réemploi et au recyclage des produits et matériaux, ainsi qu'au geste de tri.</a:t>
            </a:r>
          </a:p>
        </p:txBody>
      </p:sp>
      <p:pic>
        <p:nvPicPr>
          <p:cNvPr id="9" name="Graphique 8" descr="Balance de la justice">
            <a:extLst>
              <a:ext uri="{FF2B5EF4-FFF2-40B4-BE49-F238E27FC236}">
                <a16:creationId xmlns:a16="http://schemas.microsoft.com/office/drawing/2014/main" id="{273799FE-4BDA-4ED3-B1E6-EDEB2AEE041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19588" y="148609"/>
            <a:ext cx="914400" cy="914400"/>
          </a:xfrm>
          <a:prstGeom prst="rect">
            <a:avLst/>
          </a:prstGeom>
        </p:spPr>
      </p:pic>
    </p:spTree>
    <p:extLst>
      <p:ext uri="{BB962C8B-B14F-4D97-AF65-F5344CB8AC3E}">
        <p14:creationId xmlns:p14="http://schemas.microsoft.com/office/powerpoint/2010/main" val="1962235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1">
            <a:extLst>
              <a:ext uri="{FF2B5EF4-FFF2-40B4-BE49-F238E27FC236}">
                <a16:creationId xmlns:a16="http://schemas.microsoft.com/office/drawing/2014/main" id="{859973DD-19CD-4BAD-93DF-804B3AC0B93D}"/>
              </a:ext>
            </a:extLst>
          </p:cNvPr>
          <p:cNvSpPr txBox="1">
            <a:spLocks/>
          </p:cNvSpPr>
          <p:nvPr/>
        </p:nvSpPr>
        <p:spPr>
          <a:xfrm>
            <a:off x="287087" y="235596"/>
            <a:ext cx="7738326" cy="9895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b="1" dirty="0">
                <a:solidFill>
                  <a:srgbClr val="63003C"/>
                </a:solidFill>
                <a:latin typeface="Segoe UI" panose="020B0502040204020203" pitchFamily="34" charset="0"/>
                <a:cs typeface="Segoe UI" panose="020B0502040204020203" pitchFamily="34" charset="0"/>
              </a:rPr>
              <a:t>Présentation synthétique</a:t>
            </a:r>
          </a:p>
          <a:p>
            <a:r>
              <a:rPr lang="fr-FR" sz="2800" dirty="0">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Arrêté du 22 Février 2019</a:t>
            </a:r>
            <a:endParaRPr lang="fr-FR" sz="2800" dirty="0">
              <a:latin typeface="Segoe UI" panose="020B0502040204020203" pitchFamily="34" charset="0"/>
              <a:cs typeface="Segoe UI" panose="020B0502040204020203" pitchFamily="34" charset="0"/>
            </a:endParaRPr>
          </a:p>
        </p:txBody>
      </p:sp>
      <p:pic>
        <p:nvPicPr>
          <p:cNvPr id="23" name="Image 22">
            <a:extLst>
              <a:ext uri="{FF2B5EF4-FFF2-40B4-BE49-F238E27FC236}">
                <a16:creationId xmlns:a16="http://schemas.microsoft.com/office/drawing/2014/main" id="{8EA09378-E916-41C0-92D2-0C855651908F}"/>
              </a:ext>
            </a:extLst>
          </p:cNvPr>
          <p:cNvPicPr/>
          <p:nvPr/>
        </p:nvPicPr>
        <p:blipFill>
          <a:blip r:embed="rId3">
            <a:extLst>
              <a:ext uri="{28A0092B-C50C-407E-A947-70E740481C1C}">
                <a14:useLocalDpi xmlns:a14="http://schemas.microsoft.com/office/drawing/2010/main" val="0"/>
              </a:ext>
            </a:extLst>
          </a:blip>
          <a:stretch>
            <a:fillRect/>
          </a:stretch>
        </p:blipFill>
        <p:spPr>
          <a:xfrm>
            <a:off x="3817398" y="186835"/>
            <a:ext cx="7893120" cy="6272074"/>
          </a:xfrm>
          <a:prstGeom prst="rect">
            <a:avLst/>
          </a:prstGeom>
        </p:spPr>
      </p:pic>
      <p:sp>
        <p:nvSpPr>
          <p:cNvPr id="3" name="Rectangle 2">
            <a:extLst>
              <a:ext uri="{FF2B5EF4-FFF2-40B4-BE49-F238E27FC236}">
                <a16:creationId xmlns:a16="http://schemas.microsoft.com/office/drawing/2014/main" id="{DFB04042-A7F2-4F87-924F-4B02BB58CE08}"/>
              </a:ext>
            </a:extLst>
          </p:cNvPr>
          <p:cNvSpPr/>
          <p:nvPr/>
        </p:nvSpPr>
        <p:spPr>
          <a:xfrm>
            <a:off x="287087" y="1525481"/>
            <a:ext cx="3530311" cy="1631216"/>
          </a:xfrm>
          <a:prstGeom prst="rect">
            <a:avLst/>
          </a:prstGeom>
        </p:spPr>
        <p:txBody>
          <a:bodyPr wrap="square">
            <a:spAutoFit/>
          </a:bodyPr>
          <a:lstStyle/>
          <a:p>
            <a:r>
              <a:rPr lang="fr-FR" sz="2000" dirty="0">
                <a:solidFill>
                  <a:srgbClr val="000000"/>
                </a:solidFill>
                <a:latin typeface="Segoe UI" panose="020B0502040204020203" pitchFamily="34" charset="0"/>
                <a:cs typeface="Segoe UI" panose="020B0502040204020203" pitchFamily="34" charset="0"/>
              </a:rPr>
              <a:t>Définissant les </a:t>
            </a:r>
            <a:r>
              <a:rPr lang="fr-FR" sz="2000" b="1" dirty="0">
                <a:solidFill>
                  <a:srgbClr val="00807A"/>
                </a:solidFill>
                <a:latin typeface="Segoe UI" panose="020B0502040204020203" pitchFamily="34" charset="0"/>
                <a:cs typeface="Segoe UI" panose="020B0502040204020203" pitchFamily="34" charset="0"/>
              </a:rPr>
              <a:t>compétences des diplômés du doctorat </a:t>
            </a:r>
            <a:r>
              <a:rPr lang="fr-FR" sz="2000" dirty="0">
                <a:solidFill>
                  <a:srgbClr val="000000"/>
                </a:solidFill>
                <a:latin typeface="Segoe UI" panose="020B0502040204020203" pitchFamily="34" charset="0"/>
                <a:cs typeface="Segoe UI" panose="020B0502040204020203" pitchFamily="34" charset="0"/>
              </a:rPr>
              <a:t>et inscrivant le doctorat au répertoire national de la certification professionnelle</a:t>
            </a:r>
            <a:endParaRPr lang="fr-FR" sz="2000" dirty="0">
              <a:latin typeface="Segoe UI" panose="020B0502040204020203" pitchFamily="34" charset="0"/>
              <a:cs typeface="Segoe UI" panose="020B0502040204020203" pitchFamily="34" charset="0"/>
            </a:endParaRPr>
          </a:p>
        </p:txBody>
      </p:sp>
      <p:sp>
        <p:nvSpPr>
          <p:cNvPr id="24" name="Rectangle 23">
            <a:extLst>
              <a:ext uri="{FF2B5EF4-FFF2-40B4-BE49-F238E27FC236}">
                <a16:creationId xmlns:a16="http://schemas.microsoft.com/office/drawing/2014/main" id="{1242AAAC-5BA2-4C6B-8FC1-BDF8080B929B}"/>
              </a:ext>
            </a:extLst>
          </p:cNvPr>
          <p:cNvSpPr/>
          <p:nvPr/>
        </p:nvSpPr>
        <p:spPr>
          <a:xfrm>
            <a:off x="242263" y="4127431"/>
            <a:ext cx="3530311" cy="1015663"/>
          </a:xfrm>
          <a:prstGeom prst="rect">
            <a:avLst/>
          </a:prstGeom>
        </p:spPr>
        <p:txBody>
          <a:bodyPr wrap="square">
            <a:spAutoFit/>
          </a:bodyPr>
          <a:lstStyle/>
          <a:p>
            <a:r>
              <a:rPr lang="fr-FR" sz="2000" dirty="0">
                <a:solidFill>
                  <a:srgbClr val="000000"/>
                </a:solidFill>
                <a:latin typeface="Segoe UI" panose="020B0502040204020203" pitchFamily="34" charset="0"/>
                <a:cs typeface="Segoe UI" panose="020B0502040204020203" pitchFamily="34" charset="0"/>
              </a:rPr>
              <a:t>Permettant la certification de l’acquisition d’un ou plusieurs </a:t>
            </a:r>
            <a:r>
              <a:rPr lang="fr-FR" sz="2000" b="1" dirty="0">
                <a:solidFill>
                  <a:srgbClr val="00807A"/>
                </a:solidFill>
                <a:latin typeface="Segoe UI" panose="020B0502040204020203" pitchFamily="34" charset="0"/>
                <a:cs typeface="Segoe UI" panose="020B0502040204020203" pitchFamily="34" charset="0"/>
              </a:rPr>
              <a:t>blocs de compétences</a:t>
            </a:r>
          </a:p>
        </p:txBody>
      </p:sp>
      <p:pic>
        <p:nvPicPr>
          <p:cNvPr id="6" name="Graphique 5" descr="Balance de la justice">
            <a:extLst>
              <a:ext uri="{FF2B5EF4-FFF2-40B4-BE49-F238E27FC236}">
                <a16:creationId xmlns:a16="http://schemas.microsoft.com/office/drawing/2014/main" id="{7CA1B569-B0BD-4E1E-8615-29D5314984D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19588" y="148609"/>
            <a:ext cx="914400" cy="914400"/>
          </a:xfrm>
          <a:prstGeom prst="rect">
            <a:avLst/>
          </a:prstGeom>
        </p:spPr>
      </p:pic>
    </p:spTree>
    <p:extLst>
      <p:ext uri="{BB962C8B-B14F-4D97-AF65-F5344CB8AC3E}">
        <p14:creationId xmlns:p14="http://schemas.microsoft.com/office/powerpoint/2010/main" val="519075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BE483E-2D02-C045-AD0C-19FFC1EC9D1E}"/>
              </a:ext>
            </a:extLst>
          </p:cNvPr>
          <p:cNvSpPr>
            <a:spLocks noGrp="1"/>
          </p:cNvSpPr>
          <p:nvPr>
            <p:ph type="ctrTitle"/>
          </p:nvPr>
        </p:nvSpPr>
        <p:spPr>
          <a:xfrm>
            <a:off x="211918" y="339227"/>
            <a:ext cx="11073789" cy="646194"/>
          </a:xfrm>
        </p:spPr>
        <p:txBody>
          <a:bodyPr>
            <a:normAutofit/>
          </a:bodyPr>
          <a:lstStyle/>
          <a:p>
            <a:r>
              <a:rPr lang="fr-FR" sz="4000" b="1" dirty="0">
                <a:solidFill>
                  <a:srgbClr val="63003C"/>
                </a:solidFill>
                <a:latin typeface="Segoe UI" panose="020B0502040204020203" pitchFamily="34" charset="0"/>
                <a:cs typeface="Segoe UI" panose="020B0502040204020203" pitchFamily="34" charset="0"/>
              </a:rPr>
              <a:t>En résumé</a:t>
            </a:r>
          </a:p>
        </p:txBody>
      </p:sp>
      <p:sp>
        <p:nvSpPr>
          <p:cNvPr id="4" name="Espace réservé du contenu 2">
            <a:extLst>
              <a:ext uri="{FF2B5EF4-FFF2-40B4-BE49-F238E27FC236}">
                <a16:creationId xmlns:a16="http://schemas.microsoft.com/office/drawing/2014/main" id="{66A22FD7-B6BE-7414-8C9F-FA2D69E1FE94}"/>
              </a:ext>
            </a:extLst>
          </p:cNvPr>
          <p:cNvSpPr txBox="1">
            <a:spLocks/>
          </p:cNvSpPr>
          <p:nvPr/>
        </p:nvSpPr>
        <p:spPr>
          <a:xfrm>
            <a:off x="142043" y="1067197"/>
            <a:ext cx="11332344" cy="5085029"/>
          </a:xfrm>
          <a:prstGeom prst="rect">
            <a:avLst/>
          </a:prstGeom>
        </p:spPr>
        <p:txBody>
          <a:bodyPr vert="horz" lIns="91440" tIns="45720" rIns="91440" bIns="45720" rtlCol="0" anchor="ctr" anchorCtr="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lnSpc>
                <a:spcPct val="114000"/>
              </a:lnSpc>
              <a:buNone/>
            </a:pPr>
            <a:r>
              <a:rPr lang="fr-FR" sz="2000" b="1" dirty="0">
                <a:solidFill>
                  <a:srgbClr val="00807A"/>
                </a:solidFill>
                <a:latin typeface="Segoe UI" panose="020B0502040204020203" pitchFamily="34" charset="0"/>
                <a:cs typeface="Segoe UI" panose="020B0502040204020203" pitchFamily="34" charset="0"/>
              </a:rPr>
              <a:t>La formation doctorale est organisée par les écoles doctorales et se fait </a:t>
            </a:r>
          </a:p>
          <a:p>
            <a:pPr lvl="1" algn="just">
              <a:lnSpc>
                <a:spcPct val="114000"/>
              </a:lnSpc>
            </a:pPr>
            <a:r>
              <a:rPr lang="fr-FR" sz="2000" b="1" dirty="0">
                <a:latin typeface="Segoe UI" panose="020B0502040204020203" pitchFamily="34" charset="0"/>
                <a:cs typeface="Segoe UI" panose="020B0502040204020203" pitchFamily="34" charset="0"/>
              </a:rPr>
              <a:t>Par la recherche </a:t>
            </a:r>
            <a:r>
              <a:rPr lang="fr-FR" sz="2000" dirty="0">
                <a:latin typeface="Segoe UI" panose="020B0502040204020203" pitchFamily="34" charset="0"/>
                <a:cs typeface="Segoe UI" panose="020B0502040204020203" pitchFamily="34" charset="0"/>
              </a:rPr>
              <a:t>(sur un sujet de recherche, dans une unité de recherche avec un encadrant) avec une connaissance du cadre international de la recherche</a:t>
            </a:r>
          </a:p>
          <a:p>
            <a:pPr lvl="1" algn="just">
              <a:lnSpc>
                <a:spcPct val="114000"/>
              </a:lnSpc>
            </a:pPr>
            <a:r>
              <a:rPr lang="fr-FR" sz="2000" b="1" dirty="0">
                <a:latin typeface="Segoe UI" panose="020B0502040204020203" pitchFamily="34" charset="0"/>
                <a:cs typeface="Segoe UI" panose="020B0502040204020203" pitchFamily="34" charset="0"/>
              </a:rPr>
              <a:t>Par des formations collectives</a:t>
            </a:r>
          </a:p>
          <a:p>
            <a:pPr lvl="2" algn="just">
              <a:lnSpc>
                <a:spcPct val="114000"/>
              </a:lnSpc>
            </a:pPr>
            <a:r>
              <a:rPr lang="fr-FR" sz="1800" dirty="0">
                <a:latin typeface="Segoe UI" panose="020B0502040204020203" pitchFamily="34" charset="0"/>
                <a:cs typeface="Segoe UI" panose="020B0502040204020203" pitchFamily="34" charset="0"/>
              </a:rPr>
              <a:t>Elle permettent de développer une culture scientifique élargie dans un domaine de spécialité plus large que le domaine de recherche de la thèse et à ses interfaces (ex. Docteur en biologie végétale), avec une ouverture interdisciplinaire et internationale,</a:t>
            </a:r>
          </a:p>
          <a:p>
            <a:pPr lvl="2" algn="just">
              <a:lnSpc>
                <a:spcPct val="114000"/>
              </a:lnSpc>
            </a:pPr>
            <a:r>
              <a:rPr lang="fr-FR" sz="1800" dirty="0">
                <a:latin typeface="Segoe UI" panose="020B0502040204020203" pitchFamily="34" charset="0"/>
                <a:cs typeface="Segoe UI" panose="020B0502040204020203" pitchFamily="34" charset="0"/>
              </a:rPr>
              <a:t>Elle contribuent au développement de compétences transversales et préparent une poursuite de carrière dans le secteur public ou privé.</a:t>
            </a:r>
          </a:p>
          <a:p>
            <a:pPr marL="457200" lvl="1" indent="0" algn="just">
              <a:lnSpc>
                <a:spcPct val="114000"/>
              </a:lnSpc>
              <a:buNone/>
            </a:pPr>
            <a:r>
              <a:rPr lang="fr-FR" sz="2000" b="1" dirty="0">
                <a:solidFill>
                  <a:srgbClr val="00807A"/>
                </a:solidFill>
                <a:latin typeface="Segoe UI" panose="020B0502040204020203" pitchFamily="34" charset="0"/>
                <a:cs typeface="Segoe UI" panose="020B0502040204020203" pitchFamily="34" charset="0"/>
              </a:rPr>
              <a:t>La formation doctorale a des objectifs</a:t>
            </a:r>
          </a:p>
          <a:p>
            <a:pPr lvl="1" algn="just">
              <a:lnSpc>
                <a:spcPct val="114000"/>
              </a:lnSpc>
            </a:pPr>
            <a:r>
              <a:rPr lang="fr-FR" sz="2000" b="1" dirty="0">
                <a:latin typeface="Segoe UI" panose="020B0502040204020203" pitchFamily="34" charset="0"/>
                <a:cs typeface="Segoe UI" panose="020B0502040204020203" pitchFamily="34" charset="0"/>
              </a:rPr>
              <a:t>De développement de compétences </a:t>
            </a:r>
            <a:r>
              <a:rPr lang="fr-FR" sz="2000" dirty="0">
                <a:latin typeface="Segoe UI" panose="020B0502040204020203" pitchFamily="34" charset="0"/>
                <a:cs typeface="Segoe UI" panose="020B0502040204020203" pitchFamily="34" charset="0"/>
              </a:rPr>
              <a:t>(d’où l’importance des mises en situation, des missions)</a:t>
            </a:r>
          </a:p>
          <a:p>
            <a:pPr lvl="1" algn="just">
              <a:lnSpc>
                <a:spcPct val="114000"/>
              </a:lnSpc>
            </a:pPr>
            <a:r>
              <a:rPr lang="fr-FR" sz="2000" dirty="0">
                <a:latin typeface="Segoe UI" panose="020B0502040204020203" pitchFamily="34" charset="0"/>
                <a:cs typeface="Segoe UI" panose="020B0502040204020203" pitchFamily="34" charset="0"/>
              </a:rPr>
              <a:t>En termes de </a:t>
            </a:r>
            <a:r>
              <a:rPr lang="fr-FR" sz="2000" b="1" dirty="0">
                <a:latin typeface="Segoe UI" panose="020B0502040204020203" pitchFamily="34" charset="0"/>
                <a:cs typeface="Segoe UI" panose="020B0502040204020203" pitchFamily="34" charset="0"/>
              </a:rPr>
              <a:t>secteurs d’emploi et d’activités ciblés</a:t>
            </a:r>
          </a:p>
          <a:p>
            <a:pPr lvl="1" algn="just">
              <a:lnSpc>
                <a:spcPct val="114000"/>
              </a:lnSpc>
            </a:pPr>
            <a:r>
              <a:rPr lang="fr-FR" sz="2000" dirty="0">
                <a:latin typeface="Segoe UI" panose="020B0502040204020203" pitchFamily="34" charset="0"/>
                <a:cs typeface="Segoe UI" panose="020B0502040204020203" pitchFamily="34" charset="0"/>
              </a:rPr>
              <a:t>Les établissements ont des comptes à rendre et sont </a:t>
            </a:r>
            <a:r>
              <a:rPr lang="fr-FR" sz="2000" b="1" dirty="0">
                <a:latin typeface="Segoe UI" panose="020B0502040204020203" pitchFamily="34" charset="0"/>
                <a:cs typeface="Segoe UI" panose="020B0502040204020203" pitchFamily="34" charset="0"/>
              </a:rPr>
              <a:t>évalués par l’HCERES </a:t>
            </a:r>
            <a:r>
              <a:rPr lang="fr-FR" sz="2000" dirty="0">
                <a:latin typeface="Segoe UI" panose="020B0502040204020203" pitchFamily="34" charset="0"/>
                <a:cs typeface="Segoe UI" panose="020B0502040204020203" pitchFamily="34" charset="0"/>
              </a:rPr>
              <a:t>aussi vis-à-vis des formations doctorales</a:t>
            </a:r>
            <a:endParaRPr lang="fr-FR" sz="1800" dirty="0">
              <a:latin typeface="Segoe UI" panose="020B0502040204020203" pitchFamily="34" charset="0"/>
              <a:cs typeface="Segoe UI" panose="020B0502040204020203" pitchFamily="34" charset="0"/>
            </a:endParaRPr>
          </a:p>
        </p:txBody>
      </p:sp>
      <p:pic>
        <p:nvPicPr>
          <p:cNvPr id="6" name="Graphique 5" descr="Chronomètre">
            <a:extLst>
              <a:ext uri="{FF2B5EF4-FFF2-40B4-BE49-F238E27FC236}">
                <a16:creationId xmlns:a16="http://schemas.microsoft.com/office/drawing/2014/main" id="{6F75771B-8365-449C-B435-AF1E6EC0255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65395" y="85462"/>
            <a:ext cx="1240624" cy="1240624"/>
          </a:xfrm>
          <a:prstGeom prst="rect">
            <a:avLst/>
          </a:prstGeom>
        </p:spPr>
      </p:pic>
    </p:spTree>
    <p:extLst>
      <p:ext uri="{BB962C8B-B14F-4D97-AF65-F5344CB8AC3E}">
        <p14:creationId xmlns:p14="http://schemas.microsoft.com/office/powerpoint/2010/main" val="2634208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CD6CE5-902A-45BB-89C0-BBF1456A9598}"/>
              </a:ext>
            </a:extLst>
          </p:cNvPr>
          <p:cNvSpPr>
            <a:spLocks noGrp="1"/>
          </p:cNvSpPr>
          <p:nvPr>
            <p:ph type="ctrTitle"/>
          </p:nvPr>
        </p:nvSpPr>
        <p:spPr>
          <a:xfrm>
            <a:off x="393578" y="4910173"/>
            <a:ext cx="2944426" cy="1126642"/>
          </a:xfrm>
        </p:spPr>
        <p:txBody>
          <a:bodyPr>
            <a:noAutofit/>
          </a:bodyPr>
          <a:lstStyle/>
          <a:p>
            <a:pPr>
              <a:lnSpc>
                <a:spcPct val="114000"/>
              </a:lnSpc>
            </a:pPr>
            <a:r>
              <a:rPr lang="fr-FR" sz="1800" b="0" u="sng" dirty="0">
                <a:solidFill>
                  <a:srgbClr val="00807A"/>
                </a:solidFill>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Note de </a:t>
            </a:r>
            <a:r>
              <a:rPr lang="fr-FR" sz="1800" dirty="0">
                <a:solidFill>
                  <a:srgbClr val="00807A"/>
                </a:solidFill>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cadrage</a:t>
            </a:r>
            <a:r>
              <a:rPr lang="fr-FR" sz="1800" b="0" dirty="0">
                <a:solidFill>
                  <a:srgbClr val="00807A"/>
                </a:solidFill>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 de l’</a:t>
            </a:r>
            <a:r>
              <a:rPr lang="fr-FR" sz="1800" b="0" dirty="0" err="1">
                <a:solidFill>
                  <a:srgbClr val="00807A"/>
                </a:solidFill>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UPSaclay</a:t>
            </a:r>
            <a:r>
              <a:rPr lang="fr-FR" sz="1800" b="0" dirty="0">
                <a:solidFill>
                  <a:srgbClr val="00807A"/>
                </a:solidFill>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 pour l’ensemble des écoles doctorales</a:t>
            </a:r>
          </a:p>
        </p:txBody>
      </p:sp>
      <p:pic>
        <p:nvPicPr>
          <p:cNvPr id="3" name="Image 2">
            <a:hlinkClick r:id="rId3"/>
            <a:extLst>
              <a:ext uri="{FF2B5EF4-FFF2-40B4-BE49-F238E27FC236}">
                <a16:creationId xmlns:a16="http://schemas.microsoft.com/office/drawing/2014/main" id="{A66E178D-F3D0-4B71-8E11-61B8B05ABE9E}"/>
              </a:ext>
            </a:extLst>
          </p:cNvPr>
          <p:cNvPicPr>
            <a:picLocks noChangeAspect="1"/>
          </p:cNvPicPr>
          <p:nvPr/>
        </p:nvPicPr>
        <p:blipFill>
          <a:blip r:embed="rId4"/>
          <a:stretch>
            <a:fillRect/>
          </a:stretch>
        </p:blipFill>
        <p:spPr>
          <a:xfrm>
            <a:off x="393578" y="346528"/>
            <a:ext cx="2814221" cy="3990535"/>
          </a:xfrm>
          <a:prstGeom prst="rect">
            <a:avLst/>
          </a:prstGeom>
        </p:spPr>
      </p:pic>
      <p:sp>
        <p:nvSpPr>
          <p:cNvPr id="6" name="ZoneTexte 5">
            <a:extLst>
              <a:ext uri="{FF2B5EF4-FFF2-40B4-BE49-F238E27FC236}">
                <a16:creationId xmlns:a16="http://schemas.microsoft.com/office/drawing/2014/main" id="{9FEEE216-18EC-45B3-B926-7F69D043887F}"/>
              </a:ext>
            </a:extLst>
          </p:cNvPr>
          <p:cNvSpPr txBox="1"/>
          <p:nvPr/>
        </p:nvSpPr>
        <p:spPr>
          <a:xfrm>
            <a:off x="3551069" y="346528"/>
            <a:ext cx="7998779" cy="4893647"/>
          </a:xfrm>
          <a:prstGeom prst="rect">
            <a:avLst/>
          </a:prstGeom>
          <a:noFill/>
        </p:spPr>
        <p:txBody>
          <a:bodyPr wrap="square" rtlCol="0">
            <a:spAutoFit/>
          </a:bodyPr>
          <a:lstStyle/>
          <a:p>
            <a:r>
              <a:rPr lang="fr-FR" sz="3200" b="1" dirty="0">
                <a:solidFill>
                  <a:srgbClr val="63003C"/>
                </a:solidFill>
                <a:latin typeface="Segoe UI" panose="020B0502040204020203" pitchFamily="34" charset="0"/>
                <a:cs typeface="Segoe UI" panose="020B0502040204020203" pitchFamily="34" charset="0"/>
              </a:rPr>
              <a:t>En résumé</a:t>
            </a:r>
          </a:p>
          <a:p>
            <a:endParaRPr lang="fr-FR" sz="2000" dirty="0">
              <a:latin typeface="Segoe UI" panose="020B0502040204020203" pitchFamily="34" charset="0"/>
              <a:cs typeface="Segoe UI" panose="020B0502040204020203" pitchFamily="34" charset="0"/>
            </a:endParaRPr>
          </a:p>
          <a:p>
            <a:r>
              <a:rPr lang="fr-FR" sz="2000" dirty="0">
                <a:latin typeface="Segoe UI" panose="020B0502040204020203" pitchFamily="34" charset="0"/>
                <a:cs typeface="Segoe UI" panose="020B0502040204020203" pitchFamily="34" charset="0"/>
              </a:rPr>
              <a:t>Les docteurs ont un profil </a:t>
            </a:r>
            <a:r>
              <a:rPr lang="fr-FR" sz="2000" b="1" dirty="0">
                <a:solidFill>
                  <a:srgbClr val="00807A"/>
                </a:solidFill>
                <a:latin typeface="Segoe UI" panose="020B0502040204020203" pitchFamily="34" charset="0"/>
                <a:cs typeface="Segoe UI" panose="020B0502040204020203" pitchFamily="34" charset="0"/>
              </a:rPr>
              <a:t>« en T »</a:t>
            </a:r>
            <a:r>
              <a:rPr lang="fr-FR" sz="2000" dirty="0">
                <a:solidFill>
                  <a:srgbClr val="00807A"/>
                </a:solidFill>
                <a:latin typeface="Segoe UI" panose="020B0502040204020203" pitchFamily="34" charset="0"/>
                <a:cs typeface="Segoe UI" panose="020B0502040204020203" pitchFamily="34" charset="0"/>
              </a:rPr>
              <a:t> </a:t>
            </a:r>
            <a:r>
              <a:rPr lang="fr-FR" sz="2000" dirty="0">
                <a:latin typeface="Segoe UI" panose="020B0502040204020203" pitchFamily="34" charset="0"/>
                <a:cs typeface="Segoe UI" panose="020B0502040204020203" pitchFamily="34" charset="0"/>
              </a:rPr>
              <a:t>avec une </a:t>
            </a:r>
            <a:r>
              <a:rPr lang="fr-FR" sz="2000" b="1" dirty="0">
                <a:latin typeface="Segoe UI" panose="020B0502040204020203" pitchFamily="34" charset="0"/>
                <a:cs typeface="Segoe UI" panose="020B0502040204020203" pitchFamily="34" charset="0"/>
              </a:rPr>
              <a:t>culture scientifique élargie</a:t>
            </a:r>
            <a:r>
              <a:rPr lang="fr-FR" sz="2000" dirty="0">
                <a:latin typeface="Segoe UI" panose="020B0502040204020203" pitchFamily="34" charset="0"/>
                <a:cs typeface="Segoe UI" panose="020B0502040204020203" pitchFamily="34" charset="0"/>
              </a:rPr>
              <a:t>, dans leur domaine de spécialité (i.e. « Docteur en biologie végétale ») et une </a:t>
            </a:r>
            <a:r>
              <a:rPr lang="fr-FR" sz="2000" b="1" dirty="0">
                <a:latin typeface="Segoe UI" panose="020B0502040204020203" pitchFamily="34" charset="0"/>
                <a:cs typeface="Segoe UI" panose="020B0502040204020203" pitchFamily="34" charset="0"/>
              </a:rPr>
              <a:t>expertise de haut niveau </a:t>
            </a:r>
            <a:r>
              <a:rPr lang="fr-FR" sz="2000" dirty="0">
                <a:latin typeface="Segoe UI" panose="020B0502040204020203" pitchFamily="34" charset="0"/>
                <a:cs typeface="Segoe UI" panose="020B0502040204020203" pitchFamily="34" charset="0"/>
              </a:rPr>
              <a:t>dans le domaine de recherche de leur sujet de thèse.</a:t>
            </a:r>
          </a:p>
          <a:p>
            <a:endParaRPr lang="fr-FR" sz="2000" dirty="0">
              <a:latin typeface="Segoe UI" panose="020B0502040204020203" pitchFamily="34" charset="0"/>
              <a:cs typeface="Segoe UI" panose="020B0502040204020203" pitchFamily="34" charset="0"/>
            </a:endParaRPr>
          </a:p>
          <a:p>
            <a:r>
              <a:rPr lang="fr-FR" sz="2000" dirty="0">
                <a:latin typeface="Segoe UI" panose="020B0502040204020203" pitchFamily="34" charset="0"/>
                <a:cs typeface="Segoe UI" panose="020B0502040204020203" pitchFamily="34" charset="0"/>
              </a:rPr>
              <a:t>Ils ont également des </a:t>
            </a:r>
            <a:r>
              <a:rPr lang="fr-FR" sz="2000" b="1" dirty="0">
                <a:latin typeface="Segoe UI" panose="020B0502040204020203" pitchFamily="34" charset="0"/>
                <a:cs typeface="Segoe UI" panose="020B0502040204020203" pitchFamily="34" charset="0"/>
              </a:rPr>
              <a:t>compétences transversales </a:t>
            </a:r>
            <a:r>
              <a:rPr lang="fr-FR" sz="2000" dirty="0">
                <a:latin typeface="Segoe UI" panose="020B0502040204020203" pitchFamily="34" charset="0"/>
                <a:cs typeface="Segoe UI" panose="020B0502040204020203" pitchFamily="34" charset="0"/>
              </a:rPr>
              <a:t>communes à l’ensemble des docteurs, listées dans les blocs de compétences.</a:t>
            </a:r>
          </a:p>
          <a:p>
            <a:endParaRPr lang="fr-FR" sz="2000" dirty="0">
              <a:latin typeface="Segoe UI" panose="020B0502040204020203" pitchFamily="34" charset="0"/>
              <a:cs typeface="Segoe UI" panose="020B0502040204020203" pitchFamily="34" charset="0"/>
            </a:endParaRPr>
          </a:p>
          <a:p>
            <a:r>
              <a:rPr lang="fr-FR" sz="2000" dirty="0">
                <a:latin typeface="Segoe UI" panose="020B0502040204020203" pitchFamily="34" charset="0"/>
                <a:cs typeface="Segoe UI" panose="020B0502040204020203" pitchFamily="34" charset="0"/>
              </a:rPr>
              <a:t>La </a:t>
            </a:r>
            <a:r>
              <a:rPr lang="fr-FR" sz="2000" b="1" dirty="0">
                <a:latin typeface="Segoe UI" panose="020B0502040204020203" pitchFamily="34" charset="0"/>
                <a:cs typeface="Segoe UI" panose="020B0502040204020203" pitchFamily="34" charset="0"/>
              </a:rPr>
              <a:t>valorisation de ces compétences </a:t>
            </a:r>
            <a:r>
              <a:rPr lang="fr-FR" sz="2000" dirty="0">
                <a:latin typeface="Segoe UI" panose="020B0502040204020203" pitchFamily="34" charset="0"/>
                <a:cs typeface="Segoe UI" panose="020B0502040204020203" pitchFamily="34" charset="0"/>
              </a:rPr>
              <a:t>est importante pour la connaissance et la reconnaissance du doctorat en dehors du secteur académique.</a:t>
            </a:r>
          </a:p>
          <a:p>
            <a:endParaRPr lang="fr-FR" sz="2000" dirty="0">
              <a:latin typeface="Segoe UI" panose="020B0502040204020203" pitchFamily="34" charset="0"/>
              <a:cs typeface="Segoe UI" panose="020B0502040204020203" pitchFamily="34" charset="0"/>
            </a:endParaRPr>
          </a:p>
          <a:p>
            <a:endParaRPr lang="fr-FR" sz="2000" dirty="0">
              <a:latin typeface="Segoe UI" panose="020B0502040204020203" pitchFamily="34" charset="0"/>
              <a:cs typeface="Segoe UI" panose="020B0502040204020203" pitchFamily="34" charset="0"/>
            </a:endParaRPr>
          </a:p>
        </p:txBody>
      </p:sp>
      <p:pic>
        <p:nvPicPr>
          <p:cNvPr id="5" name="Graphique 4" descr="Chronomètre">
            <a:extLst>
              <a:ext uri="{FF2B5EF4-FFF2-40B4-BE49-F238E27FC236}">
                <a16:creationId xmlns:a16="http://schemas.microsoft.com/office/drawing/2014/main" id="{2CD17F34-8DA8-41C0-8D0D-8ACCBC4BE8A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65395" y="85462"/>
            <a:ext cx="1240624" cy="1240624"/>
          </a:xfrm>
          <a:prstGeom prst="rect">
            <a:avLst/>
          </a:prstGeom>
        </p:spPr>
      </p:pic>
    </p:spTree>
    <p:extLst>
      <p:ext uri="{BB962C8B-B14F-4D97-AF65-F5344CB8AC3E}">
        <p14:creationId xmlns:p14="http://schemas.microsoft.com/office/powerpoint/2010/main" val="2919656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262F5EB-AC2D-466D-9575-BBB929F7A138}"/>
              </a:ext>
            </a:extLst>
          </p:cNvPr>
          <p:cNvSpPr/>
          <p:nvPr/>
        </p:nvSpPr>
        <p:spPr>
          <a:xfrm>
            <a:off x="198268" y="275080"/>
            <a:ext cx="5359153" cy="609975"/>
          </a:xfrm>
          <a:prstGeom prst="rect">
            <a:avLst/>
          </a:prstGeom>
        </p:spPr>
        <p:txBody>
          <a:bodyPr wrap="square">
            <a:spAutoFit/>
          </a:bodyPr>
          <a:lstStyle/>
          <a:p>
            <a:pPr algn="just">
              <a:lnSpc>
                <a:spcPct val="115000"/>
              </a:lnSpc>
              <a:spcAft>
                <a:spcPts val="0"/>
              </a:spcAft>
            </a:pPr>
            <a:r>
              <a:rPr lang="fr-FR" sz="3200" b="1" dirty="0">
                <a:solidFill>
                  <a:srgbClr val="63003C"/>
                </a:solidFill>
                <a:latin typeface="Segoe UI" panose="020B0502040204020203" pitchFamily="34" charset="0"/>
                <a:ea typeface="Times New Roman" panose="02020603050405020304" pitchFamily="18" charset="0"/>
                <a:cs typeface="Open Sans" panose="020B0606030504020204" pitchFamily="34" charset="0"/>
              </a:rPr>
              <a:t>Mise en œuvre à </a:t>
            </a:r>
            <a:r>
              <a:rPr lang="fr-FR" sz="3200" b="1" dirty="0" err="1">
                <a:solidFill>
                  <a:srgbClr val="63003C"/>
                </a:solidFill>
                <a:latin typeface="Segoe UI" panose="020B0502040204020203" pitchFamily="34" charset="0"/>
                <a:ea typeface="Times New Roman" panose="02020603050405020304" pitchFamily="18" charset="0"/>
                <a:cs typeface="Open Sans" panose="020B0606030504020204" pitchFamily="34" charset="0"/>
              </a:rPr>
              <a:t>UPSaclay</a:t>
            </a:r>
            <a:endParaRPr lang="fr-FR" sz="3200" dirty="0">
              <a:solidFill>
                <a:srgbClr val="63003C"/>
              </a:solidFill>
              <a:latin typeface="Segoe UI" panose="020B0502040204020203" pitchFamily="34" charset="0"/>
              <a:ea typeface="Times New Roman" panose="02020603050405020304" pitchFamily="18" charset="0"/>
              <a:cs typeface="Open Sans" panose="020B0606030504020204" pitchFamily="34" charset="0"/>
            </a:endParaRPr>
          </a:p>
        </p:txBody>
      </p:sp>
      <p:sp>
        <p:nvSpPr>
          <p:cNvPr id="2" name="ZoneTexte 1">
            <a:extLst>
              <a:ext uri="{FF2B5EF4-FFF2-40B4-BE49-F238E27FC236}">
                <a16:creationId xmlns:a16="http://schemas.microsoft.com/office/drawing/2014/main" id="{3B9DBB1A-E2ED-492A-9305-CC44A7EADA3A}"/>
              </a:ext>
            </a:extLst>
          </p:cNvPr>
          <p:cNvSpPr txBox="1"/>
          <p:nvPr/>
        </p:nvSpPr>
        <p:spPr>
          <a:xfrm>
            <a:off x="198268" y="1099260"/>
            <a:ext cx="11487764" cy="2329740"/>
          </a:xfrm>
          <a:prstGeom prst="rect">
            <a:avLst/>
          </a:prstGeom>
          <a:noFill/>
        </p:spPr>
        <p:txBody>
          <a:bodyPr wrap="square" rtlCol="0">
            <a:spAutoFit/>
          </a:bodyPr>
          <a:lstStyle/>
          <a:p>
            <a:r>
              <a:rPr lang="fr-FR" sz="2400" b="1" dirty="0">
                <a:solidFill>
                  <a:srgbClr val="00807A"/>
                </a:solidFill>
                <a:latin typeface="Segoe UI" panose="020B0502040204020203" pitchFamily="34" charset="0"/>
                <a:cs typeface="Segoe UI" panose="020B0502040204020203" pitchFamily="34" charset="0"/>
              </a:rPr>
              <a:t>Une approche en compétences </a:t>
            </a:r>
          </a:p>
          <a:p>
            <a:pPr marL="342900" indent="-342900">
              <a:lnSpc>
                <a:spcPct val="114000"/>
              </a:lnSpc>
              <a:buFontTx/>
              <a:buChar char="-"/>
            </a:pPr>
            <a:r>
              <a:rPr lang="fr-FR" dirty="0">
                <a:latin typeface="Segoe UI" panose="020B0502040204020203" pitchFamily="34" charset="0"/>
                <a:cs typeface="Segoe UI" panose="020B0502040204020203" pitchFamily="34" charset="0"/>
              </a:rPr>
              <a:t>Toutes les </a:t>
            </a:r>
            <a:r>
              <a:rPr lang="fr-FR" b="1" dirty="0">
                <a:latin typeface="Segoe UI" panose="020B0502040204020203" pitchFamily="34" charset="0"/>
                <a:cs typeface="Segoe UI" panose="020B0502040204020203" pitchFamily="34" charset="0"/>
              </a:rPr>
              <a:t>formations « du catalogue</a:t>
            </a:r>
            <a:r>
              <a:rPr lang="fr-FR" dirty="0">
                <a:latin typeface="Segoe UI" panose="020B0502040204020203" pitchFamily="34" charset="0"/>
                <a:cs typeface="Segoe UI" panose="020B0502040204020203" pitchFamily="34" charset="0"/>
              </a:rPr>
              <a:t> » sont normalement clairement identifiées en fonction des </a:t>
            </a:r>
            <a:r>
              <a:rPr lang="fr-FR" b="1" dirty="0">
                <a:latin typeface="Segoe UI" panose="020B0502040204020203" pitchFamily="34" charset="0"/>
                <a:cs typeface="Segoe UI" panose="020B0502040204020203" pitchFamily="34" charset="0"/>
              </a:rPr>
              <a:t>compétences </a:t>
            </a:r>
            <a:r>
              <a:rPr lang="fr-FR" dirty="0">
                <a:latin typeface="Segoe UI" panose="020B0502040204020203" pitchFamily="34" charset="0"/>
                <a:cs typeface="Segoe UI" panose="020B0502040204020203" pitchFamily="34" charset="0"/>
              </a:rPr>
              <a:t>qu’elles contribuent à développer, en lien avec le </a:t>
            </a:r>
            <a:r>
              <a:rPr lang="fr-FR" b="1" dirty="0">
                <a:latin typeface="Segoe UI" panose="020B0502040204020203" pitchFamily="34" charset="0"/>
                <a:cs typeface="Segoe UI" panose="020B0502040204020203" pitchFamily="34" charset="0"/>
              </a:rPr>
              <a:t>référentiel des compétences des docteurs,</a:t>
            </a:r>
          </a:p>
          <a:p>
            <a:pPr marL="342900" indent="-342900">
              <a:lnSpc>
                <a:spcPct val="114000"/>
              </a:lnSpc>
              <a:buFontTx/>
              <a:buChar char="-"/>
            </a:pPr>
            <a:r>
              <a:rPr lang="fr-FR" dirty="0">
                <a:latin typeface="Segoe UI" panose="020B0502040204020203" pitchFamily="34" charset="0"/>
                <a:cs typeface="Segoe UI" panose="020B0502040204020203" pitchFamily="34" charset="0"/>
              </a:rPr>
              <a:t>Des </a:t>
            </a:r>
            <a:r>
              <a:rPr lang="fr-FR" b="1" dirty="0">
                <a:latin typeface="Segoe UI" panose="020B0502040204020203" pitchFamily="34" charset="0"/>
                <a:cs typeface="Segoe UI" panose="020B0502040204020203" pitchFamily="34" charset="0"/>
              </a:rPr>
              <a:t>formations « hors catalogue » </a:t>
            </a:r>
            <a:r>
              <a:rPr lang="fr-FR" dirty="0">
                <a:latin typeface="Segoe UI" panose="020B0502040204020203" pitchFamily="34" charset="0"/>
                <a:cs typeface="Segoe UI" panose="020B0502040204020203" pitchFamily="34" charset="0"/>
              </a:rPr>
              <a:t>peuvent être validées si elles ont pour objectif une ou plusieurs compétences du référentiel des compétences des docteurs,</a:t>
            </a:r>
          </a:p>
          <a:p>
            <a:pPr marL="342900" indent="-342900">
              <a:lnSpc>
                <a:spcPct val="114000"/>
              </a:lnSpc>
              <a:buFontTx/>
              <a:buChar char="-"/>
            </a:pPr>
            <a:r>
              <a:rPr lang="fr-FR" dirty="0">
                <a:latin typeface="Segoe UI" panose="020B0502040204020203" pitchFamily="34" charset="0"/>
                <a:cs typeface="Segoe UI" panose="020B0502040204020203" pitchFamily="34" charset="0"/>
              </a:rPr>
              <a:t>Importance accordée à la </a:t>
            </a:r>
            <a:r>
              <a:rPr lang="fr-FR" b="1" dirty="0">
                <a:latin typeface="Segoe UI" panose="020B0502040204020203" pitchFamily="34" charset="0"/>
                <a:cs typeface="Segoe UI" panose="020B0502040204020203" pitchFamily="34" charset="0"/>
              </a:rPr>
              <a:t>mise en pratique </a:t>
            </a:r>
            <a:r>
              <a:rPr lang="fr-FR" dirty="0">
                <a:latin typeface="Segoe UI" panose="020B0502040204020203" pitchFamily="34" charset="0"/>
                <a:cs typeface="Segoe UI" panose="020B0502040204020203" pitchFamily="34" charset="0"/>
              </a:rPr>
              <a:t>(à travers le </a:t>
            </a:r>
            <a:r>
              <a:rPr lang="fr-FR" b="1" dirty="0">
                <a:latin typeface="Segoe UI" panose="020B0502040204020203" pitchFamily="34" charset="0"/>
                <a:cs typeface="Segoe UI" panose="020B0502040204020203" pitchFamily="34" charset="0"/>
              </a:rPr>
              <a:t>travail de recherche </a:t>
            </a:r>
            <a:r>
              <a:rPr lang="fr-FR" dirty="0">
                <a:latin typeface="Segoe UI" panose="020B0502040204020203" pitchFamily="34" charset="0"/>
                <a:cs typeface="Segoe UI" panose="020B0502040204020203" pitchFamily="34" charset="0"/>
              </a:rPr>
              <a:t>pour préparer la thèse, et aussi des formations, ateliers, réalisations, missions et autres activités hors recherche).</a:t>
            </a:r>
          </a:p>
        </p:txBody>
      </p:sp>
      <p:sp>
        <p:nvSpPr>
          <p:cNvPr id="5" name="ZoneTexte 4">
            <a:extLst>
              <a:ext uri="{FF2B5EF4-FFF2-40B4-BE49-F238E27FC236}">
                <a16:creationId xmlns:a16="http://schemas.microsoft.com/office/drawing/2014/main" id="{FEBEBCBD-720F-49B5-8F4F-8A2578102D15}"/>
              </a:ext>
            </a:extLst>
          </p:cNvPr>
          <p:cNvSpPr txBox="1"/>
          <p:nvPr/>
        </p:nvSpPr>
        <p:spPr>
          <a:xfrm>
            <a:off x="142476" y="3750125"/>
            <a:ext cx="11907047" cy="2645532"/>
          </a:xfrm>
          <a:prstGeom prst="rect">
            <a:avLst/>
          </a:prstGeom>
          <a:solidFill>
            <a:schemeClr val="bg1"/>
          </a:solidFill>
        </p:spPr>
        <p:txBody>
          <a:bodyPr wrap="square" rtlCol="0">
            <a:spAutoFit/>
          </a:bodyPr>
          <a:lstStyle/>
          <a:p>
            <a:r>
              <a:rPr lang="fr-FR" sz="2400" b="1" dirty="0">
                <a:solidFill>
                  <a:srgbClr val="00807A"/>
                </a:solidFill>
                <a:latin typeface="Segoe UI" panose="020B0502040204020203" pitchFamily="34" charset="0"/>
                <a:cs typeface="Segoe UI" panose="020B0502040204020203" pitchFamily="34" charset="0"/>
              </a:rPr>
              <a:t>Un système de points </a:t>
            </a:r>
          </a:p>
          <a:p>
            <a:pPr marL="342900" indent="-342900">
              <a:lnSpc>
                <a:spcPct val="114000"/>
              </a:lnSpc>
              <a:buFontTx/>
              <a:buChar char="-"/>
            </a:pPr>
            <a:r>
              <a:rPr lang="fr-FR" dirty="0">
                <a:latin typeface="Segoe UI" panose="020B0502040204020203" pitchFamily="34" charset="0"/>
                <a:cs typeface="Segoe UI" panose="020B0502040204020203" pitchFamily="34" charset="0"/>
              </a:rPr>
              <a:t>Pour la </a:t>
            </a:r>
            <a:r>
              <a:rPr lang="fr-FR" b="1" dirty="0">
                <a:latin typeface="Segoe UI" panose="020B0502040204020203" pitchFamily="34" charset="0"/>
                <a:cs typeface="Segoe UI" panose="020B0502040204020203" pitchFamily="34" charset="0"/>
              </a:rPr>
              <a:t>lisibilité</a:t>
            </a:r>
            <a:r>
              <a:rPr lang="fr-FR" dirty="0">
                <a:latin typeface="Segoe UI" panose="020B0502040204020203" pitchFamily="34" charset="0"/>
                <a:cs typeface="Segoe UI" panose="020B0502040204020203" pitchFamily="34" charset="0"/>
              </a:rPr>
              <a:t> et la </a:t>
            </a:r>
            <a:r>
              <a:rPr lang="fr-FR" b="1" dirty="0">
                <a:latin typeface="Segoe UI" panose="020B0502040204020203" pitchFamily="34" charset="0"/>
                <a:cs typeface="Segoe UI" panose="020B0502040204020203" pitchFamily="34" charset="0"/>
              </a:rPr>
              <a:t>cohérence</a:t>
            </a:r>
            <a:r>
              <a:rPr lang="fr-FR" dirty="0">
                <a:latin typeface="Segoe UI" panose="020B0502040204020203" pitchFamily="34" charset="0"/>
                <a:cs typeface="Segoe UI" panose="020B0502040204020203" pitchFamily="34" charset="0"/>
              </a:rPr>
              <a:t> du catalogue de formations (les points sont des </a:t>
            </a:r>
            <a:r>
              <a:rPr lang="fr-FR" b="1" dirty="0">
                <a:latin typeface="Segoe UI" panose="020B0502040204020203" pitchFamily="34" charset="0"/>
                <a:cs typeface="Segoe UI" panose="020B0502040204020203" pitchFamily="34" charset="0"/>
              </a:rPr>
              <a:t>nombres entiers</a:t>
            </a:r>
            <a:r>
              <a:rPr lang="fr-FR" dirty="0">
                <a:latin typeface="Segoe UI" panose="020B0502040204020203" pitchFamily="34" charset="0"/>
                <a:cs typeface="Segoe UI" panose="020B0502040204020203" pitchFamily="34" charset="0"/>
              </a:rPr>
              <a:t>, 30 items de compétences distribués en 6 blocs, environ 30 points au total de formations et activités hors recherche (un sixième du total de 180 points pour 3 ans de formation),</a:t>
            </a:r>
          </a:p>
          <a:p>
            <a:pPr marL="342900" indent="-342900">
              <a:lnSpc>
                <a:spcPct val="114000"/>
              </a:lnSpc>
              <a:buFontTx/>
              <a:buChar char="-"/>
            </a:pPr>
            <a:r>
              <a:rPr lang="fr-FR" dirty="0">
                <a:latin typeface="Segoe UI" panose="020B0502040204020203" pitchFamily="34" charset="0"/>
                <a:cs typeface="Segoe UI" panose="020B0502040204020203" pitchFamily="34" charset="0"/>
              </a:rPr>
              <a:t>Pour ne pas donner la préférence à une </a:t>
            </a:r>
            <a:r>
              <a:rPr lang="fr-FR" b="1" dirty="0">
                <a:latin typeface="Segoe UI" panose="020B0502040204020203" pitchFamily="34" charset="0"/>
                <a:cs typeface="Segoe UI" panose="020B0502040204020203" pitchFamily="34" charset="0"/>
              </a:rPr>
              <a:t>modalité de formation </a:t>
            </a:r>
            <a:r>
              <a:rPr lang="fr-FR" dirty="0">
                <a:latin typeface="Segoe UI" panose="020B0502040204020203" pitchFamily="34" charset="0"/>
                <a:cs typeface="Segoe UI" panose="020B0502040204020203" pitchFamily="34" charset="0"/>
              </a:rPr>
              <a:t>sous forme d’heures de cours par rapport à d’autres modalités comme des ateliers, des mises en situation, des réalisations, des missions,</a:t>
            </a:r>
          </a:p>
          <a:p>
            <a:pPr marL="342900" indent="-342900">
              <a:lnSpc>
                <a:spcPct val="114000"/>
              </a:lnSpc>
              <a:buFontTx/>
              <a:buChar char="-"/>
            </a:pPr>
            <a:r>
              <a:rPr lang="fr-FR" dirty="0">
                <a:latin typeface="Segoe UI" panose="020B0502040204020203" pitchFamily="34" charset="0"/>
                <a:cs typeface="Segoe UI" panose="020B0502040204020203" pitchFamily="34" charset="0"/>
              </a:rPr>
              <a:t>Les points peuvent se sommer, mais le but n’est surtout pas de les compter, mais de s’en servir pour </a:t>
            </a:r>
            <a:r>
              <a:rPr lang="fr-FR" b="1" dirty="0">
                <a:latin typeface="Segoe UI" panose="020B0502040204020203" pitchFamily="34" charset="0"/>
                <a:cs typeface="Segoe UI" panose="020B0502040204020203" pitchFamily="34" charset="0"/>
              </a:rPr>
              <a:t>équilibrer</a:t>
            </a:r>
            <a:r>
              <a:rPr lang="fr-FR" dirty="0">
                <a:latin typeface="Segoe UI" panose="020B0502040204020203" pitchFamily="34" charset="0"/>
                <a:cs typeface="Segoe UI" panose="020B0502040204020203" pitchFamily="34" charset="0"/>
              </a:rPr>
              <a:t> entre les </a:t>
            </a:r>
            <a:r>
              <a:rPr lang="fr-FR" b="1" dirty="0">
                <a:latin typeface="Segoe UI" panose="020B0502040204020203" pitchFamily="34" charset="0"/>
                <a:cs typeface="Segoe UI" panose="020B0502040204020203" pitchFamily="34" charset="0"/>
              </a:rPr>
              <a:t>6 blocs de compétences </a:t>
            </a:r>
            <a:r>
              <a:rPr lang="fr-FR" dirty="0">
                <a:latin typeface="Segoe UI" panose="020B0502040204020203" pitchFamily="34" charset="0"/>
                <a:cs typeface="Segoe UI" panose="020B0502040204020203" pitchFamily="34" charset="0"/>
              </a:rPr>
              <a:t>et entre les </a:t>
            </a:r>
            <a:r>
              <a:rPr lang="fr-FR" b="1" dirty="0">
                <a:latin typeface="Segoe UI" panose="020B0502040204020203" pitchFamily="34" charset="0"/>
                <a:cs typeface="Segoe UI" panose="020B0502040204020203" pitchFamily="34" charset="0"/>
              </a:rPr>
              <a:t>enjeux à court, moyen et long termes.</a:t>
            </a:r>
          </a:p>
        </p:txBody>
      </p:sp>
      <p:pic>
        <p:nvPicPr>
          <p:cNvPr id="6" name="Graphique 5" descr="Cercles avec flèches">
            <a:extLst>
              <a:ext uri="{FF2B5EF4-FFF2-40B4-BE49-F238E27FC236}">
                <a16:creationId xmlns:a16="http://schemas.microsoft.com/office/drawing/2014/main" id="{6B2D8D8D-50AB-4ADD-8954-487648AB6E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59935" y="83208"/>
            <a:ext cx="1489588" cy="1489588"/>
          </a:xfrm>
          <a:prstGeom prst="rect">
            <a:avLst/>
          </a:prstGeom>
        </p:spPr>
      </p:pic>
    </p:spTree>
    <p:extLst>
      <p:ext uri="{BB962C8B-B14F-4D97-AF65-F5344CB8AC3E}">
        <p14:creationId xmlns:p14="http://schemas.microsoft.com/office/powerpoint/2010/main" val="707609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262F5EB-AC2D-466D-9575-BBB929F7A138}"/>
              </a:ext>
            </a:extLst>
          </p:cNvPr>
          <p:cNvSpPr/>
          <p:nvPr/>
        </p:nvSpPr>
        <p:spPr>
          <a:xfrm>
            <a:off x="161690" y="1314088"/>
            <a:ext cx="10670131" cy="5293052"/>
          </a:xfrm>
          <a:prstGeom prst="rect">
            <a:avLst/>
          </a:prstGeom>
        </p:spPr>
        <p:txBody>
          <a:bodyPr wrap="square">
            <a:spAutoFit/>
          </a:bodyPr>
          <a:lstStyle/>
          <a:p>
            <a:pPr algn="just">
              <a:lnSpc>
                <a:spcPct val="115000"/>
              </a:lnSpc>
              <a:spcBef>
                <a:spcPts val="1000"/>
              </a:spcBef>
              <a:spcAft>
                <a:spcPts val="0"/>
              </a:spcAft>
            </a:pPr>
            <a:r>
              <a:rPr lang="fr-FR" sz="1600" b="1" dirty="0">
                <a:solidFill>
                  <a:srgbClr val="00807A"/>
                </a:solidFill>
                <a:effectLst>
                  <a:outerShdw blurRad="38100" dist="38100" dir="2700000" algn="tl">
                    <a:srgbClr val="000000">
                      <a:alpha val="43137"/>
                    </a:srgbClr>
                  </a:outerShdw>
                </a:effectLst>
                <a:latin typeface="Segoe UI" panose="020B0502040204020203" pitchFamily="34" charset="0"/>
                <a:ea typeface="Times New Roman" panose="02020603050405020304" pitchFamily="18" charset="0"/>
                <a:cs typeface="Open Sans" panose="020B0606030504020204" pitchFamily="34" charset="0"/>
              </a:rPr>
              <a:t>6 à 15 points</a:t>
            </a:r>
            <a:r>
              <a:rPr lang="fr-FR" sz="1600" dirty="0">
                <a:solidFill>
                  <a:srgbClr val="00807A"/>
                </a:solidFill>
                <a:effectLst>
                  <a:outerShdw blurRad="38100" dist="38100" dir="2700000" algn="tl">
                    <a:srgbClr val="000000">
                      <a:alpha val="43137"/>
                    </a:srgbClr>
                  </a:outerShdw>
                </a:effectLst>
                <a:latin typeface="Segoe UI" panose="020B0502040204020203" pitchFamily="34" charset="0"/>
                <a:ea typeface="Times New Roman" panose="02020603050405020304" pitchFamily="18" charset="0"/>
                <a:cs typeface="Open Sans" panose="020B0606030504020204" pitchFamily="34" charset="0"/>
              </a:rPr>
              <a:t> </a:t>
            </a:r>
            <a:r>
              <a:rPr lang="fr-FR" sz="1600" dirty="0">
                <a:latin typeface="Segoe UI" panose="020B0502040204020203" pitchFamily="34" charset="0"/>
                <a:ea typeface="Times New Roman" panose="02020603050405020304" pitchFamily="18" charset="0"/>
                <a:cs typeface="Open Sans" panose="020B0606030504020204" pitchFamily="34" charset="0"/>
              </a:rPr>
              <a:t>de formations et activités complémentaires</a:t>
            </a:r>
          </a:p>
          <a:p>
            <a:pPr algn="just">
              <a:lnSpc>
                <a:spcPct val="115000"/>
              </a:lnSpc>
            </a:pPr>
            <a:r>
              <a:rPr lang="fr-FR" sz="1600" b="1" dirty="0">
                <a:latin typeface="Segoe UI" panose="020B0502040204020203" pitchFamily="34" charset="0"/>
                <a:ea typeface="Times New Roman" panose="02020603050405020304" pitchFamily="18" charset="0"/>
                <a:cs typeface="Open Sans" panose="020B0606030504020204" pitchFamily="34" charset="0"/>
              </a:rPr>
              <a:t>Mobilisables dès le début du doctorat</a:t>
            </a:r>
            <a:endParaRPr lang="fr-FR" sz="1600" dirty="0">
              <a:latin typeface="Segoe UI" panose="020B0502040204020203" pitchFamily="34" charset="0"/>
              <a:ea typeface="Times New Roman" panose="02020603050405020304" pitchFamily="18" charset="0"/>
              <a:cs typeface="Open Sans" panose="020B0606030504020204" pitchFamily="34" charset="0"/>
            </a:endParaRPr>
          </a:p>
          <a:p>
            <a:pPr marL="342900" lvl="0" indent="-342900" algn="just">
              <a:lnSpc>
                <a:spcPct val="115000"/>
              </a:lnSpc>
              <a:spcAft>
                <a:spcPts val="0"/>
              </a:spcAft>
              <a:buClr>
                <a:srgbClr val="00807A"/>
              </a:buClr>
              <a:buFont typeface="Calibri" panose="020F0502020204030204" pitchFamily="34" charset="0"/>
              <a:buChar char="→"/>
            </a:pPr>
            <a:r>
              <a:rPr lang="fr-FR" sz="1600" dirty="0">
                <a:latin typeface="Segoe UI" panose="020B0502040204020203" pitchFamily="34" charset="0"/>
                <a:ea typeface="Times New Roman" panose="02020603050405020304" pitchFamily="18" charset="0"/>
                <a:cs typeface="Times New Roman" panose="02020603050405020304" pitchFamily="18" charset="0"/>
              </a:rPr>
              <a:t>directement utiles pour la réalisation des travaux personnels de recherche,</a:t>
            </a:r>
          </a:p>
          <a:p>
            <a:pPr marL="342900" lvl="0" indent="-342900" algn="just">
              <a:lnSpc>
                <a:spcPct val="115000"/>
              </a:lnSpc>
              <a:spcAft>
                <a:spcPts val="0"/>
              </a:spcAft>
              <a:buClr>
                <a:srgbClr val="00807A"/>
              </a:buClr>
              <a:buFont typeface="Calibri" panose="020F0502020204030204" pitchFamily="34" charset="0"/>
              <a:buChar char="→"/>
            </a:pPr>
            <a:r>
              <a:rPr lang="fr-FR" sz="1600" dirty="0">
                <a:latin typeface="Segoe UI" panose="020B0502040204020203" pitchFamily="34" charset="0"/>
                <a:ea typeface="Times New Roman" panose="02020603050405020304" pitchFamily="18" charset="0"/>
                <a:cs typeface="Times New Roman" panose="02020603050405020304" pitchFamily="18" charset="0"/>
              </a:rPr>
              <a:t>à l’éthique de la recherche et à l’intégrité scientifique</a:t>
            </a:r>
            <a:r>
              <a:rPr lang="fr-FR" sz="1600" b="1" dirty="0">
                <a:solidFill>
                  <a:srgbClr val="EF3E2D"/>
                </a:solidFill>
                <a:latin typeface="Segoe UI" panose="020B0502040204020203" pitchFamily="34" charset="0"/>
                <a:ea typeface="Times New Roman" panose="02020603050405020304" pitchFamily="18" charset="0"/>
                <a:cs typeface="Times New Roman" panose="02020603050405020304" pitchFamily="18" charset="0"/>
              </a:rPr>
              <a:t>*</a:t>
            </a:r>
            <a:r>
              <a:rPr lang="fr-FR" sz="1600" dirty="0">
                <a:latin typeface="Segoe UI" panose="020B0502040204020203" pitchFamily="34" charset="0"/>
                <a:ea typeface="Times New Roman" panose="02020603050405020304" pitchFamily="18" charset="0"/>
                <a:cs typeface="Times New Roman" panose="02020603050405020304" pitchFamily="18" charset="0"/>
              </a:rPr>
              <a:t>, </a:t>
            </a:r>
          </a:p>
          <a:p>
            <a:pPr marL="342900" lvl="0" indent="-342900" algn="just">
              <a:lnSpc>
                <a:spcPct val="115000"/>
              </a:lnSpc>
              <a:spcAft>
                <a:spcPts val="0"/>
              </a:spcAft>
              <a:buClr>
                <a:srgbClr val="00807A"/>
              </a:buClr>
              <a:buFont typeface="Calibri" panose="020F0502020204030204" pitchFamily="34" charset="0"/>
              <a:buChar char="→"/>
            </a:pPr>
            <a:r>
              <a:rPr lang="fr-FR" sz="1600" dirty="0">
                <a:latin typeface="Segoe UI" panose="020B0502040204020203" pitchFamily="34" charset="0"/>
                <a:ea typeface="Times New Roman" panose="02020603050405020304" pitchFamily="18" charset="0"/>
                <a:cs typeface="Times New Roman" panose="02020603050405020304" pitchFamily="18" charset="0"/>
              </a:rPr>
              <a:t>directement utiles pour la rédaction de la thèse ou pour l’exposition écrite ou orale des travaux de recherche,</a:t>
            </a:r>
          </a:p>
          <a:p>
            <a:pPr marL="342900" lvl="0" indent="-342900" algn="just">
              <a:lnSpc>
                <a:spcPct val="115000"/>
              </a:lnSpc>
              <a:spcAft>
                <a:spcPts val="1000"/>
              </a:spcAft>
              <a:buClr>
                <a:srgbClr val="00807A"/>
              </a:buClr>
              <a:buFont typeface="Calibri" panose="020F0502020204030204" pitchFamily="34" charset="0"/>
              <a:buChar char="→"/>
            </a:pPr>
            <a:r>
              <a:rPr lang="fr-FR" sz="1600" dirty="0">
                <a:latin typeface="Segoe UI" panose="020B0502040204020203" pitchFamily="34" charset="0"/>
                <a:ea typeface="Times New Roman" panose="02020603050405020304" pitchFamily="18" charset="0"/>
                <a:cs typeface="Times New Roman" panose="02020603050405020304" pitchFamily="18" charset="0"/>
              </a:rPr>
              <a:t>formant aux enjeux de la science ouverte et de la diffusion des travaux de recherche dans la société pour renforcer les relations entre les scientifiques et les citoyens</a:t>
            </a:r>
            <a:r>
              <a:rPr lang="fr-FR" sz="1600" b="1" dirty="0">
                <a:solidFill>
                  <a:srgbClr val="EF3E2D"/>
                </a:solidFill>
                <a:latin typeface="Segoe UI" panose="020B0502040204020203" pitchFamily="34" charset="0"/>
                <a:ea typeface="Times New Roman" panose="02020603050405020304" pitchFamily="18" charset="0"/>
                <a:cs typeface="Times New Roman" panose="02020603050405020304" pitchFamily="18" charset="0"/>
              </a:rPr>
              <a:t>*</a:t>
            </a:r>
            <a:r>
              <a:rPr lang="fr-FR" sz="1600" dirty="0">
                <a:latin typeface="Segoe UI" panose="020B0502040204020203" pitchFamily="34" charset="0"/>
                <a:ea typeface="Times New Roman" panose="02020603050405020304" pitchFamily="18" charset="0"/>
                <a:cs typeface="Times New Roman" panose="02020603050405020304" pitchFamily="18" charset="0"/>
              </a:rPr>
              <a:t>.</a:t>
            </a:r>
          </a:p>
          <a:p>
            <a:pPr algn="just">
              <a:lnSpc>
                <a:spcPct val="115000"/>
              </a:lnSpc>
              <a:spcAft>
                <a:spcPts val="0"/>
              </a:spcAft>
            </a:pPr>
            <a:r>
              <a:rPr lang="fr-FR" sz="1600" b="1" dirty="0">
                <a:solidFill>
                  <a:srgbClr val="C60B46"/>
                </a:solidFill>
                <a:effectLst>
                  <a:outerShdw blurRad="38100" dist="38100" dir="2700000" algn="tl">
                    <a:srgbClr val="000000">
                      <a:alpha val="43137"/>
                    </a:srgbClr>
                  </a:outerShdw>
                </a:effectLst>
                <a:latin typeface="Segoe UI" panose="020B0502040204020203" pitchFamily="34" charset="0"/>
                <a:ea typeface="Times New Roman" panose="02020603050405020304" pitchFamily="18" charset="0"/>
                <a:cs typeface="Open Sans" panose="020B0606030504020204" pitchFamily="34" charset="0"/>
              </a:rPr>
              <a:t>6 à 15 points</a:t>
            </a:r>
            <a:r>
              <a:rPr lang="fr-FR" sz="1600" dirty="0">
                <a:solidFill>
                  <a:srgbClr val="C60B46"/>
                </a:solidFill>
                <a:effectLst>
                  <a:outerShdw blurRad="38100" dist="38100" dir="2700000" algn="tl">
                    <a:srgbClr val="000000">
                      <a:alpha val="43137"/>
                    </a:srgbClr>
                  </a:outerShdw>
                </a:effectLst>
                <a:latin typeface="Segoe UI" panose="020B0502040204020203" pitchFamily="34" charset="0"/>
                <a:ea typeface="Times New Roman" panose="02020603050405020304" pitchFamily="18" charset="0"/>
                <a:cs typeface="Open Sans" panose="020B0606030504020204" pitchFamily="34" charset="0"/>
              </a:rPr>
              <a:t> </a:t>
            </a:r>
            <a:r>
              <a:rPr lang="fr-FR" sz="1600" dirty="0">
                <a:latin typeface="Segoe UI" panose="020B0502040204020203" pitchFamily="34" charset="0"/>
                <a:ea typeface="Times New Roman" panose="02020603050405020304" pitchFamily="18" charset="0"/>
                <a:cs typeface="Open Sans" panose="020B0606030504020204" pitchFamily="34" charset="0"/>
              </a:rPr>
              <a:t>de formations et activités complémentaires</a:t>
            </a:r>
          </a:p>
          <a:p>
            <a:pPr algn="just">
              <a:lnSpc>
                <a:spcPct val="115000"/>
              </a:lnSpc>
            </a:pPr>
            <a:r>
              <a:rPr lang="fr-FR" sz="1600" b="1" dirty="0">
                <a:latin typeface="Segoe UI" panose="020B0502040204020203" pitchFamily="34" charset="0"/>
                <a:ea typeface="Times New Roman" panose="02020603050405020304" pitchFamily="18" charset="0"/>
                <a:cs typeface="Open Sans" panose="020B0606030504020204" pitchFamily="34" charset="0"/>
              </a:rPr>
              <a:t>Mobilisables pour la mobilité professionnelle</a:t>
            </a:r>
            <a:endParaRPr lang="fr-FR" sz="1600" dirty="0">
              <a:latin typeface="Segoe UI" panose="020B0502040204020203" pitchFamily="34" charset="0"/>
              <a:ea typeface="Times New Roman" panose="02020603050405020304" pitchFamily="18" charset="0"/>
              <a:cs typeface="Open Sans" panose="020B0606030504020204" pitchFamily="34" charset="0"/>
            </a:endParaRPr>
          </a:p>
          <a:p>
            <a:pPr marL="342900" lvl="0" indent="-342900" algn="just">
              <a:lnSpc>
                <a:spcPct val="115000"/>
              </a:lnSpc>
              <a:buClr>
                <a:srgbClr val="C60B46"/>
              </a:buClr>
              <a:buFont typeface="Calibri" panose="020F0502020204030204" pitchFamily="34" charset="0"/>
              <a:buChar char="→"/>
            </a:pPr>
            <a:r>
              <a:rPr lang="fr-FR" sz="1600" dirty="0">
                <a:latin typeface="Segoe UI" panose="020B0502040204020203" pitchFamily="34" charset="0"/>
                <a:ea typeface="Times New Roman" panose="02020603050405020304" pitchFamily="18" charset="0"/>
                <a:cs typeface="Times New Roman" panose="02020603050405020304" pitchFamily="18" charset="0"/>
              </a:rPr>
              <a:t>pour préparer leur devenir professionnel dans le secteur public comme dans le secteur privé</a:t>
            </a:r>
            <a:r>
              <a:rPr lang="fr-FR" sz="1600" b="1" dirty="0">
                <a:solidFill>
                  <a:srgbClr val="EF3E2D"/>
                </a:solidFill>
                <a:latin typeface="Segoe UI" panose="020B0502040204020203" pitchFamily="34" charset="0"/>
                <a:ea typeface="Times New Roman" panose="02020603050405020304" pitchFamily="18" charset="0"/>
                <a:cs typeface="Times New Roman" panose="02020603050405020304" pitchFamily="18" charset="0"/>
              </a:rPr>
              <a:t>*</a:t>
            </a:r>
            <a:r>
              <a:rPr lang="fr-FR" sz="1600" dirty="0">
                <a:latin typeface="Segoe UI" panose="020B0502040204020203" pitchFamily="34" charset="0"/>
                <a:ea typeface="Times New Roman" panose="02020603050405020304" pitchFamily="18" charset="0"/>
                <a:cs typeface="Times New Roman" panose="02020603050405020304" pitchFamily="18" charset="0"/>
              </a:rPr>
              <a:t>. </a:t>
            </a:r>
          </a:p>
          <a:p>
            <a:pPr algn="just">
              <a:lnSpc>
                <a:spcPct val="115000"/>
              </a:lnSpc>
              <a:spcAft>
                <a:spcPts val="0"/>
              </a:spcAft>
            </a:pPr>
            <a:endParaRPr lang="fr-FR" sz="1600" b="1" dirty="0">
              <a:solidFill>
                <a:srgbClr val="63003C"/>
              </a:solidFill>
              <a:effectLst>
                <a:outerShdw blurRad="38100" dist="38100" dir="2700000" algn="tl">
                  <a:srgbClr val="000000">
                    <a:alpha val="43137"/>
                  </a:srgbClr>
                </a:outerShdw>
              </a:effectLst>
              <a:latin typeface="Segoe UI" panose="020B0502040204020203" pitchFamily="34" charset="0"/>
              <a:ea typeface="Times New Roman" panose="02020603050405020304" pitchFamily="18" charset="0"/>
              <a:cs typeface="Open Sans" panose="020B0606030504020204" pitchFamily="34" charset="0"/>
            </a:endParaRPr>
          </a:p>
          <a:p>
            <a:pPr algn="just">
              <a:lnSpc>
                <a:spcPct val="115000"/>
              </a:lnSpc>
              <a:spcAft>
                <a:spcPts val="0"/>
              </a:spcAft>
            </a:pPr>
            <a:r>
              <a:rPr lang="fr-FR" sz="1600" b="1" dirty="0">
                <a:solidFill>
                  <a:srgbClr val="63003C"/>
                </a:solidFill>
                <a:effectLst>
                  <a:outerShdw blurRad="38100" dist="38100" dir="2700000" algn="tl">
                    <a:srgbClr val="000000">
                      <a:alpha val="43137"/>
                    </a:srgbClr>
                  </a:outerShdw>
                </a:effectLst>
                <a:latin typeface="Segoe UI" panose="020B0502040204020203" pitchFamily="34" charset="0"/>
                <a:ea typeface="Times New Roman" panose="02020603050405020304" pitchFamily="18" charset="0"/>
                <a:cs typeface="Open Sans" panose="020B0606030504020204" pitchFamily="34" charset="0"/>
              </a:rPr>
              <a:t>6 à 15 points</a:t>
            </a:r>
            <a:r>
              <a:rPr lang="fr-FR" sz="1600" dirty="0">
                <a:solidFill>
                  <a:srgbClr val="63003C"/>
                </a:solidFill>
                <a:effectLst>
                  <a:outerShdw blurRad="38100" dist="38100" dir="2700000" algn="tl">
                    <a:srgbClr val="000000">
                      <a:alpha val="43137"/>
                    </a:srgbClr>
                  </a:outerShdw>
                </a:effectLst>
                <a:latin typeface="Segoe UI" panose="020B0502040204020203" pitchFamily="34" charset="0"/>
                <a:ea typeface="Times New Roman" panose="02020603050405020304" pitchFamily="18" charset="0"/>
                <a:cs typeface="Open Sans" panose="020B0606030504020204" pitchFamily="34" charset="0"/>
              </a:rPr>
              <a:t> </a:t>
            </a:r>
            <a:r>
              <a:rPr lang="fr-FR" sz="1600" dirty="0">
                <a:latin typeface="Segoe UI" panose="020B0502040204020203" pitchFamily="34" charset="0"/>
                <a:ea typeface="Times New Roman" panose="02020603050405020304" pitchFamily="18" charset="0"/>
                <a:cs typeface="Open Sans" panose="020B0606030504020204" pitchFamily="34" charset="0"/>
              </a:rPr>
              <a:t>de formations et activités complémentaires</a:t>
            </a:r>
          </a:p>
          <a:p>
            <a:pPr algn="just">
              <a:lnSpc>
                <a:spcPct val="115000"/>
              </a:lnSpc>
            </a:pPr>
            <a:r>
              <a:rPr lang="fr-FR" sz="1600" b="1" dirty="0">
                <a:latin typeface="Segoe UI" panose="020B0502040204020203" pitchFamily="34" charset="0"/>
                <a:ea typeface="Times New Roman" panose="02020603050405020304" pitchFamily="18" charset="0"/>
                <a:cs typeface="Open Sans" panose="020B0606030504020204" pitchFamily="34" charset="0"/>
              </a:rPr>
              <a:t>Mobilisables au long cours</a:t>
            </a:r>
            <a:endParaRPr lang="fr-FR" sz="1600" dirty="0">
              <a:latin typeface="Segoe UI" panose="020B0502040204020203" pitchFamily="34" charset="0"/>
              <a:ea typeface="Times New Roman" panose="02020603050405020304" pitchFamily="18" charset="0"/>
              <a:cs typeface="Open Sans" panose="020B0606030504020204" pitchFamily="34" charset="0"/>
            </a:endParaRPr>
          </a:p>
          <a:p>
            <a:pPr marL="342900" lvl="0" indent="-342900" algn="just">
              <a:lnSpc>
                <a:spcPct val="115000"/>
              </a:lnSpc>
              <a:spcAft>
                <a:spcPts val="0"/>
              </a:spcAft>
              <a:buClr>
                <a:srgbClr val="63003C"/>
              </a:buClr>
              <a:buFont typeface="Calibri" panose="020F0502020204030204" pitchFamily="34" charset="0"/>
              <a:buChar char="→"/>
            </a:pPr>
            <a:r>
              <a:rPr lang="fr-FR" sz="1600" dirty="0">
                <a:latin typeface="Segoe UI" panose="020B0502040204020203" pitchFamily="34" charset="0"/>
                <a:ea typeface="Times New Roman" panose="02020603050405020304" pitchFamily="18" charset="0"/>
                <a:cs typeface="Times New Roman" panose="02020603050405020304" pitchFamily="18" charset="0"/>
              </a:rPr>
              <a:t>confortant la culture scientifique des doctorants</a:t>
            </a:r>
            <a:r>
              <a:rPr lang="fr-FR" sz="1600" b="1" dirty="0">
                <a:solidFill>
                  <a:srgbClr val="EF3E2D"/>
                </a:solidFill>
                <a:latin typeface="Segoe UI" panose="020B0502040204020203" pitchFamily="34" charset="0"/>
                <a:ea typeface="Times New Roman" panose="02020603050405020304" pitchFamily="18" charset="0"/>
                <a:cs typeface="Times New Roman" panose="02020603050405020304" pitchFamily="18" charset="0"/>
              </a:rPr>
              <a:t>*</a:t>
            </a:r>
            <a:r>
              <a:rPr lang="fr-FR" sz="1600" dirty="0">
                <a:latin typeface="Segoe UI" panose="020B0502040204020203" pitchFamily="34" charset="0"/>
                <a:ea typeface="Times New Roman" panose="02020603050405020304" pitchFamily="18" charset="0"/>
                <a:cs typeface="Times New Roman" panose="02020603050405020304" pitchFamily="18" charset="0"/>
              </a:rPr>
              <a:t>,</a:t>
            </a:r>
          </a:p>
          <a:p>
            <a:pPr marL="342900" lvl="0" indent="-342900" algn="just">
              <a:lnSpc>
                <a:spcPct val="115000"/>
              </a:lnSpc>
              <a:spcAft>
                <a:spcPts val="0"/>
              </a:spcAft>
              <a:buClr>
                <a:srgbClr val="63003C"/>
              </a:buClr>
              <a:buFont typeface="Calibri" panose="020F0502020204030204" pitchFamily="34" charset="0"/>
              <a:buChar char="→"/>
            </a:pPr>
            <a:r>
              <a:rPr lang="fr-FR" sz="1600" dirty="0">
                <a:latin typeface="Segoe UI" panose="020B0502040204020203" pitchFamily="34" charset="0"/>
                <a:ea typeface="Times New Roman" panose="02020603050405020304" pitchFamily="18" charset="0"/>
                <a:cs typeface="Times New Roman" panose="02020603050405020304" pitchFamily="18" charset="0"/>
              </a:rPr>
              <a:t>les formant aux enjeux du développement durable et soutenable</a:t>
            </a:r>
            <a:r>
              <a:rPr lang="fr-FR" sz="1600" b="1" dirty="0">
                <a:solidFill>
                  <a:srgbClr val="EF3E2D"/>
                </a:solidFill>
                <a:latin typeface="Segoe UI" panose="020B0502040204020203" pitchFamily="34" charset="0"/>
                <a:ea typeface="Times New Roman" panose="02020603050405020304" pitchFamily="18" charset="0"/>
                <a:cs typeface="Times New Roman" panose="02020603050405020304" pitchFamily="18" charset="0"/>
              </a:rPr>
              <a:t>*</a:t>
            </a:r>
            <a:r>
              <a:rPr lang="fr-FR" sz="1600" dirty="0">
                <a:latin typeface="Segoe UI" panose="020B0502040204020203" pitchFamily="34" charset="0"/>
                <a:ea typeface="Times New Roman" panose="02020603050405020304" pitchFamily="18" charset="0"/>
                <a:cs typeface="Times New Roman" panose="02020603050405020304" pitchFamily="18" charset="0"/>
              </a:rPr>
              <a:t>,</a:t>
            </a:r>
          </a:p>
          <a:p>
            <a:pPr marL="342900" indent="-342900" algn="just">
              <a:lnSpc>
                <a:spcPct val="115000"/>
              </a:lnSpc>
              <a:buClr>
                <a:srgbClr val="63003C"/>
              </a:buClr>
              <a:buFont typeface="Calibri" panose="020F0502020204030204" pitchFamily="34" charset="0"/>
              <a:buChar char="→"/>
            </a:pPr>
            <a:r>
              <a:rPr lang="fr-FR" sz="1600" dirty="0">
                <a:latin typeface="Segoe UI" panose="020B0502040204020203" pitchFamily="34" charset="0"/>
                <a:ea typeface="Times New Roman" panose="02020603050405020304" pitchFamily="18" charset="0"/>
                <a:cs typeface="Times New Roman" panose="02020603050405020304" pitchFamily="18" charset="0"/>
              </a:rPr>
              <a:t>Prévenir les violences sexistes et sexuelles, les agissements sexistes, les discriminations et toute forme de harcèlement</a:t>
            </a:r>
            <a:r>
              <a:rPr lang="fr-FR" sz="1600" b="1" dirty="0">
                <a:solidFill>
                  <a:srgbClr val="EF3E2D"/>
                </a:solidFill>
                <a:latin typeface="Segoe UI" panose="020B0502040204020203" pitchFamily="34" charset="0"/>
                <a:ea typeface="Times New Roman" panose="02020603050405020304" pitchFamily="18" charset="0"/>
                <a:cs typeface="Times New Roman" panose="02020603050405020304" pitchFamily="18" charset="0"/>
              </a:rPr>
              <a:t>*</a:t>
            </a:r>
            <a:r>
              <a:rPr lang="fr-FR" sz="1600" dirty="0">
                <a:latin typeface="Segoe UI" panose="020B0502040204020203" pitchFamily="34" charset="0"/>
                <a:ea typeface="Times New Roman" panose="02020603050405020304" pitchFamily="18" charset="0"/>
                <a:cs typeface="Times New Roman" panose="02020603050405020304" pitchFamily="18" charset="0"/>
              </a:rPr>
              <a:t>. </a:t>
            </a:r>
            <a:endParaRPr lang="fr-FR" sz="1600" dirty="0">
              <a:latin typeface="Segoe UI" panose="020B0502040204020203" pitchFamily="34" charset="0"/>
              <a:ea typeface="Times New Roman" panose="02020603050405020304" pitchFamily="18" charset="0"/>
              <a:cs typeface="Open Sans" panose="020B0606030504020204" pitchFamily="34" charset="0"/>
            </a:endParaRPr>
          </a:p>
          <a:p>
            <a:pPr marL="342900" lvl="0" indent="-342900" algn="just">
              <a:lnSpc>
                <a:spcPct val="115000"/>
              </a:lnSpc>
              <a:spcAft>
                <a:spcPts val="1000"/>
              </a:spcAft>
              <a:buClr>
                <a:srgbClr val="63003C"/>
              </a:buClr>
              <a:buFont typeface="Calibri" panose="020F0502020204030204" pitchFamily="34" charset="0"/>
              <a:buChar char="→"/>
            </a:pPr>
            <a:r>
              <a:rPr lang="fr-FR" sz="1600" dirty="0">
                <a:latin typeface="Segoe UI" panose="020B0502040204020203" pitchFamily="34" charset="0"/>
                <a:ea typeface="Times New Roman" panose="02020603050405020304" pitchFamily="18" charset="0"/>
                <a:cs typeface="Times New Roman" panose="02020603050405020304" pitchFamily="18" charset="0"/>
              </a:rPr>
              <a:t>favorisant leur ouverture internationale</a:t>
            </a:r>
            <a:r>
              <a:rPr lang="fr-FR" sz="1600" b="1" dirty="0">
                <a:solidFill>
                  <a:srgbClr val="EF3E2D"/>
                </a:solidFill>
                <a:latin typeface="Segoe UI" panose="020B0502040204020203" pitchFamily="34" charset="0"/>
                <a:ea typeface="Times New Roman" panose="02020603050405020304" pitchFamily="18" charset="0"/>
                <a:cs typeface="Times New Roman" panose="02020603050405020304" pitchFamily="18" charset="0"/>
              </a:rPr>
              <a:t>*</a:t>
            </a:r>
            <a:r>
              <a:rPr lang="fr-FR" sz="1600" dirty="0">
                <a:latin typeface="Segoe UI" panose="020B0502040204020203" pitchFamily="34" charset="0"/>
                <a:ea typeface="Times New Roman" panose="02020603050405020304" pitchFamily="18" charset="0"/>
                <a:cs typeface="Times New Roman" panose="02020603050405020304" pitchFamily="18" charset="0"/>
              </a:rPr>
              <a:t>                               </a:t>
            </a:r>
            <a:r>
              <a:rPr lang="fr-FR" sz="1600" dirty="0">
                <a:solidFill>
                  <a:srgbClr val="EF3E2D"/>
                </a:solidFill>
                <a:latin typeface="Segoe UI" panose="020B0502040204020203" pitchFamily="34" charset="0"/>
                <a:ea typeface="Times New Roman" panose="02020603050405020304" pitchFamily="18" charset="0"/>
                <a:cs typeface="Times New Roman" panose="02020603050405020304" pitchFamily="18" charset="0"/>
              </a:rPr>
              <a:t>*=</a:t>
            </a:r>
            <a:r>
              <a:rPr lang="fr-FR" sz="1600" i="1" dirty="0">
                <a:solidFill>
                  <a:srgbClr val="63003C"/>
                </a:solidFill>
                <a:latin typeface="Segoe UI" panose="020B0502040204020203" pitchFamily="34" charset="0"/>
                <a:ea typeface="Times New Roman" panose="02020603050405020304" pitchFamily="18" charset="0"/>
                <a:cs typeface="Open Sans" panose="020B0606030504020204" pitchFamily="34" charset="0"/>
              </a:rPr>
              <a:t>obligatoire selon la règlementation nationale.</a:t>
            </a:r>
            <a:endParaRPr lang="fr-FR" dirty="0">
              <a:latin typeface="Segoe UI" panose="020B0502040204020203" pitchFamily="34" charset="0"/>
              <a:ea typeface="Times New Roman" panose="02020603050405020304" pitchFamily="18" charset="0"/>
              <a:cs typeface="Open Sans" panose="020B0606030504020204" pitchFamily="34" charset="0"/>
            </a:endParaRPr>
          </a:p>
        </p:txBody>
      </p:sp>
      <p:pic>
        <p:nvPicPr>
          <p:cNvPr id="5" name="Graphique 4" descr="Cercles avec flèches">
            <a:extLst>
              <a:ext uri="{FF2B5EF4-FFF2-40B4-BE49-F238E27FC236}">
                <a16:creationId xmlns:a16="http://schemas.microsoft.com/office/drawing/2014/main" id="{AED9F3B9-DAFE-48C8-B28A-D4905368BE5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89219" y="108276"/>
            <a:ext cx="1599047" cy="1599047"/>
          </a:xfrm>
          <a:prstGeom prst="rect">
            <a:avLst/>
          </a:prstGeom>
        </p:spPr>
      </p:pic>
      <p:sp>
        <p:nvSpPr>
          <p:cNvPr id="6" name="ZoneTexte 5">
            <a:extLst>
              <a:ext uri="{FF2B5EF4-FFF2-40B4-BE49-F238E27FC236}">
                <a16:creationId xmlns:a16="http://schemas.microsoft.com/office/drawing/2014/main" id="{866589C0-5077-4FD0-9E1A-CD7F2CE45DD8}"/>
              </a:ext>
            </a:extLst>
          </p:cNvPr>
          <p:cNvSpPr txBox="1"/>
          <p:nvPr/>
        </p:nvSpPr>
        <p:spPr>
          <a:xfrm>
            <a:off x="161691" y="234586"/>
            <a:ext cx="10670131" cy="954107"/>
          </a:xfrm>
          <a:prstGeom prst="rect">
            <a:avLst/>
          </a:prstGeom>
          <a:noFill/>
        </p:spPr>
        <p:txBody>
          <a:bodyPr wrap="square" rtlCol="0">
            <a:spAutoFit/>
          </a:bodyPr>
          <a:lstStyle/>
          <a:p>
            <a:pPr>
              <a:spcAft>
                <a:spcPts val="0"/>
              </a:spcAft>
            </a:pPr>
            <a:r>
              <a:rPr lang="fr-FR" sz="2800" b="1" kern="0" dirty="0">
                <a:solidFill>
                  <a:srgbClr val="00807A"/>
                </a:solidFill>
                <a:latin typeface="Segoe UI" panose="020B0502040204020203" pitchFamily="34" charset="0"/>
                <a:ea typeface="Times New Roman" panose="02020603050405020304" pitchFamily="18" charset="0"/>
                <a:cs typeface="Open Sans" panose="020B0606030504020204" pitchFamily="34" charset="0"/>
              </a:rPr>
              <a:t>Un plan de formation à équilibrer entre des enjeux à court, moyen et long termes et les 6 blocs de compétences</a:t>
            </a:r>
            <a:endParaRPr lang="fr-FR" sz="1600" b="1" kern="0" dirty="0">
              <a:solidFill>
                <a:srgbClr val="00807A"/>
              </a:solidFill>
              <a:latin typeface="Segoe UI" panose="020B0502040204020203" pitchFamily="34" charset="0"/>
              <a:ea typeface="Times New Roman" panose="02020603050405020304" pitchFamily="18" charset="0"/>
              <a:cs typeface="Open Sans" panose="020B0606030504020204" pitchFamily="34" charset="0"/>
            </a:endParaRPr>
          </a:p>
        </p:txBody>
      </p:sp>
    </p:spTree>
    <p:extLst>
      <p:ext uri="{BB962C8B-B14F-4D97-AF65-F5344CB8AC3E}">
        <p14:creationId xmlns:p14="http://schemas.microsoft.com/office/powerpoint/2010/main" val="28692133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262F5EB-AC2D-466D-9575-BBB929F7A138}"/>
              </a:ext>
            </a:extLst>
          </p:cNvPr>
          <p:cNvSpPr/>
          <p:nvPr/>
        </p:nvSpPr>
        <p:spPr>
          <a:xfrm>
            <a:off x="226765" y="1724174"/>
            <a:ext cx="11295740" cy="4503990"/>
          </a:xfrm>
          <a:prstGeom prst="rect">
            <a:avLst/>
          </a:prstGeom>
        </p:spPr>
        <p:txBody>
          <a:bodyPr wrap="square">
            <a:spAutoFit/>
          </a:bodyPr>
          <a:lstStyle/>
          <a:p>
            <a:pPr algn="just">
              <a:lnSpc>
                <a:spcPct val="130000"/>
              </a:lnSpc>
              <a:spcAft>
                <a:spcPts val="0"/>
              </a:spcAft>
            </a:pPr>
            <a:r>
              <a:rPr lang="fr-FR" b="1" dirty="0">
                <a:latin typeface="Segoe UI" panose="020B0502040204020203" pitchFamily="34" charset="0"/>
                <a:ea typeface="Times New Roman" panose="02020603050405020304" pitchFamily="18" charset="0"/>
                <a:cs typeface="Open Sans" panose="020B0606030504020204" pitchFamily="34" charset="0"/>
              </a:rPr>
              <a:t>Le livret du comité de suivi individuel contient</a:t>
            </a:r>
            <a:endParaRPr lang="fr-FR" dirty="0">
              <a:latin typeface="Segoe UI" panose="020B0502040204020203" pitchFamily="34" charset="0"/>
              <a:ea typeface="Times New Roman" panose="02020603050405020304" pitchFamily="18" charset="0"/>
              <a:cs typeface="Open Sans" panose="020B0606030504020204" pitchFamily="34" charset="0"/>
            </a:endParaRPr>
          </a:p>
          <a:p>
            <a:pPr marL="342900" lvl="0" indent="-342900" algn="just">
              <a:lnSpc>
                <a:spcPct val="130000"/>
              </a:lnSpc>
              <a:spcAft>
                <a:spcPts val="0"/>
              </a:spcAft>
              <a:buClr>
                <a:srgbClr val="00807A"/>
              </a:buClr>
              <a:buFont typeface="Calibri" panose="020F0502020204030204" pitchFamily="34" charset="0"/>
              <a:buChar char="→"/>
            </a:pPr>
            <a:r>
              <a:rPr lang="fr-FR" dirty="0">
                <a:latin typeface="Segoe UI" panose="020B0502040204020203" pitchFamily="34" charset="0"/>
                <a:ea typeface="Times New Roman" panose="02020603050405020304" pitchFamily="18" charset="0"/>
                <a:cs typeface="Times New Roman" panose="02020603050405020304" pitchFamily="18" charset="0"/>
              </a:rPr>
              <a:t>Un </a:t>
            </a:r>
            <a:r>
              <a:rPr lang="fr-FR" b="1" dirty="0">
                <a:latin typeface="Segoe UI" panose="020B0502040204020203" pitchFamily="34" charset="0"/>
                <a:ea typeface="Times New Roman" panose="02020603050405020304" pitchFamily="18" charset="0"/>
                <a:cs typeface="Times New Roman" panose="02020603050405020304" pitchFamily="18" charset="0"/>
              </a:rPr>
              <a:t>portfolio</a:t>
            </a:r>
            <a:r>
              <a:rPr lang="fr-FR" dirty="0">
                <a:latin typeface="Segoe UI" panose="020B0502040204020203" pitchFamily="34" charset="0"/>
                <a:ea typeface="Times New Roman" panose="02020603050405020304" pitchFamily="18" charset="0"/>
                <a:cs typeface="Times New Roman" panose="02020603050405020304" pitchFamily="18" charset="0"/>
              </a:rPr>
              <a:t> que les doctorants doivent remplir régulièrement et présenter à leur CSI,</a:t>
            </a:r>
          </a:p>
          <a:p>
            <a:pPr marL="342900" lvl="0" indent="-342900" algn="just">
              <a:lnSpc>
                <a:spcPct val="130000"/>
              </a:lnSpc>
              <a:spcAft>
                <a:spcPts val="0"/>
              </a:spcAft>
              <a:buClr>
                <a:srgbClr val="00807A"/>
              </a:buClr>
              <a:buFont typeface="Calibri" panose="020F0502020204030204" pitchFamily="34" charset="0"/>
              <a:buChar char="→"/>
            </a:pPr>
            <a:r>
              <a:rPr lang="fr-FR" dirty="0">
                <a:latin typeface="Segoe UI" panose="020B0502040204020203" pitchFamily="34" charset="0"/>
                <a:ea typeface="Times New Roman" panose="02020603050405020304" pitchFamily="18" charset="0"/>
                <a:cs typeface="Times New Roman" panose="02020603050405020304" pitchFamily="18" charset="0"/>
              </a:rPr>
              <a:t>Une liste des </a:t>
            </a:r>
            <a:r>
              <a:rPr lang="fr-FR" b="1" dirty="0">
                <a:latin typeface="Segoe UI" panose="020B0502040204020203" pitchFamily="34" charset="0"/>
                <a:ea typeface="Times New Roman" panose="02020603050405020304" pitchFamily="18" charset="0"/>
                <a:cs typeface="Times New Roman" panose="02020603050405020304" pitchFamily="18" charset="0"/>
              </a:rPr>
              <a:t>questions à aborder, </a:t>
            </a:r>
            <a:r>
              <a:rPr lang="fr-FR" dirty="0">
                <a:latin typeface="Segoe UI" panose="020B0502040204020203" pitchFamily="34" charset="0"/>
                <a:ea typeface="Times New Roman" panose="02020603050405020304" pitchFamily="18" charset="0"/>
                <a:cs typeface="Times New Roman" panose="02020603050405020304" pitchFamily="18" charset="0"/>
              </a:rPr>
              <a:t>pour les membres des CSI, qui inclue les formations doctorales, le développement des compétences et la préparation du devenir professionnel,</a:t>
            </a:r>
          </a:p>
          <a:p>
            <a:pPr marL="342900" lvl="0" indent="-342900" algn="just">
              <a:lnSpc>
                <a:spcPct val="130000"/>
              </a:lnSpc>
              <a:spcAft>
                <a:spcPts val="0"/>
              </a:spcAft>
              <a:buClr>
                <a:srgbClr val="00807A"/>
              </a:buClr>
              <a:buFont typeface="Calibri" panose="020F0502020204030204" pitchFamily="34" charset="0"/>
              <a:buChar char="→"/>
            </a:pPr>
            <a:r>
              <a:rPr lang="fr-FR" dirty="0">
                <a:latin typeface="Segoe UI" panose="020B0502040204020203" pitchFamily="34" charset="0"/>
                <a:ea typeface="Times New Roman" panose="02020603050405020304" pitchFamily="18" charset="0"/>
                <a:cs typeface="Times New Roman" panose="02020603050405020304" pitchFamily="18" charset="0"/>
              </a:rPr>
              <a:t>Un </a:t>
            </a:r>
            <a:r>
              <a:rPr lang="fr-FR" b="1" dirty="0">
                <a:latin typeface="Segoe UI" panose="020B0502040204020203" pitchFamily="34" charset="0"/>
                <a:ea typeface="Times New Roman" panose="02020603050405020304" pitchFamily="18" charset="0"/>
                <a:cs typeface="Times New Roman" panose="02020603050405020304" pitchFamily="18" charset="0"/>
              </a:rPr>
              <a:t>modèle de rapport </a:t>
            </a:r>
            <a:r>
              <a:rPr lang="fr-FR" dirty="0">
                <a:latin typeface="Segoe UI" panose="020B0502040204020203" pitchFamily="34" charset="0"/>
                <a:ea typeface="Times New Roman" panose="02020603050405020304" pitchFamily="18" charset="0"/>
                <a:cs typeface="Times New Roman" panose="02020603050405020304" pitchFamily="18" charset="0"/>
              </a:rPr>
              <a:t>du CSI, qui permet de visualiser ce qu’on attend comme retour du CSI, et en particulier, un avis sur les plans de formation.</a:t>
            </a:r>
          </a:p>
          <a:p>
            <a:pPr algn="just">
              <a:lnSpc>
                <a:spcPct val="130000"/>
              </a:lnSpc>
            </a:pPr>
            <a:endParaRPr lang="fr-FR" b="1" dirty="0">
              <a:latin typeface="Segoe UI" panose="020B0502040204020203" pitchFamily="34" charset="0"/>
              <a:ea typeface="Times New Roman" panose="02020603050405020304" pitchFamily="18" charset="0"/>
              <a:cs typeface="Open Sans" panose="020B0606030504020204" pitchFamily="34" charset="0"/>
            </a:endParaRPr>
          </a:p>
          <a:p>
            <a:pPr algn="just">
              <a:lnSpc>
                <a:spcPct val="130000"/>
              </a:lnSpc>
            </a:pPr>
            <a:r>
              <a:rPr lang="fr-FR" b="1" dirty="0">
                <a:latin typeface="Segoe UI" panose="020B0502040204020203" pitchFamily="34" charset="0"/>
                <a:ea typeface="Times New Roman" panose="02020603050405020304" pitchFamily="18" charset="0"/>
                <a:cs typeface="Open Sans" panose="020B0606030504020204" pitchFamily="34" charset="0"/>
              </a:rPr>
              <a:t>Le renouvellement de l’inscription se fait</a:t>
            </a:r>
            <a:endParaRPr lang="fr-FR" dirty="0">
              <a:latin typeface="Segoe UI" panose="020B0502040204020203" pitchFamily="34" charset="0"/>
              <a:ea typeface="Times New Roman" panose="02020603050405020304" pitchFamily="18" charset="0"/>
              <a:cs typeface="Open Sans" panose="020B0606030504020204" pitchFamily="34" charset="0"/>
            </a:endParaRPr>
          </a:p>
          <a:p>
            <a:pPr marL="342900" lvl="0" indent="-342900" algn="just">
              <a:lnSpc>
                <a:spcPct val="130000"/>
              </a:lnSpc>
              <a:spcAft>
                <a:spcPts val="1000"/>
              </a:spcAft>
              <a:buClr>
                <a:srgbClr val="C60B46"/>
              </a:buClr>
              <a:buFont typeface="Calibri" panose="020F0502020204030204" pitchFamily="34" charset="0"/>
              <a:buChar char="→"/>
            </a:pPr>
            <a:r>
              <a:rPr lang="fr-FR" dirty="0">
                <a:latin typeface="Segoe UI" panose="020B0502040204020203" pitchFamily="34" charset="0"/>
                <a:ea typeface="Times New Roman" panose="02020603050405020304" pitchFamily="18" charset="0"/>
                <a:cs typeface="Times New Roman" panose="02020603050405020304" pitchFamily="18" charset="0"/>
              </a:rPr>
              <a:t>Par le chef d’établissement, sur proposition de l’école doctorale, après avis du directeur de thèse et </a:t>
            </a:r>
            <a:r>
              <a:rPr lang="fr-FR" b="1" dirty="0">
                <a:latin typeface="Segoe UI" panose="020B0502040204020203" pitchFamily="34" charset="0"/>
                <a:ea typeface="Times New Roman" panose="02020603050405020304" pitchFamily="18" charset="0"/>
                <a:cs typeface="Times New Roman" panose="02020603050405020304" pitchFamily="18" charset="0"/>
              </a:rPr>
              <a:t>après avis du comité de suivi individuel.</a:t>
            </a:r>
          </a:p>
          <a:p>
            <a:pPr marL="342900" lvl="0" indent="-342900" algn="just">
              <a:lnSpc>
                <a:spcPct val="130000"/>
              </a:lnSpc>
              <a:spcAft>
                <a:spcPts val="1000"/>
              </a:spcAft>
              <a:buClr>
                <a:srgbClr val="C60B46"/>
              </a:buClr>
              <a:buFont typeface="Calibri" panose="020F0502020204030204" pitchFamily="34" charset="0"/>
              <a:buChar char="→"/>
            </a:pPr>
            <a:r>
              <a:rPr lang="fr-FR" dirty="0">
                <a:latin typeface="Segoe UI" panose="020B0502040204020203" pitchFamily="34" charset="0"/>
                <a:ea typeface="Times New Roman" panose="02020603050405020304" pitchFamily="18" charset="0"/>
                <a:cs typeface="Times New Roman" panose="02020603050405020304" pitchFamily="18" charset="0"/>
              </a:rPr>
              <a:t>Nous espérons que cela permettra de sortir, à terme, d’une approche généralement jugée trop scolaire (comptage d’heures obligatoires) et d’avoir une approche à la fois plus qualitative et plus individualisée.</a:t>
            </a:r>
          </a:p>
        </p:txBody>
      </p:sp>
      <p:pic>
        <p:nvPicPr>
          <p:cNvPr id="3" name="Graphique 2" descr="Cercles avec flèches">
            <a:extLst>
              <a:ext uri="{FF2B5EF4-FFF2-40B4-BE49-F238E27FC236}">
                <a16:creationId xmlns:a16="http://schemas.microsoft.com/office/drawing/2014/main" id="{C1B4794E-927D-4148-AA3B-81378711680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40721" y="234586"/>
            <a:ext cx="1489588" cy="1489588"/>
          </a:xfrm>
          <a:prstGeom prst="rect">
            <a:avLst/>
          </a:prstGeom>
        </p:spPr>
      </p:pic>
      <p:sp>
        <p:nvSpPr>
          <p:cNvPr id="2" name="ZoneTexte 1">
            <a:extLst>
              <a:ext uri="{FF2B5EF4-FFF2-40B4-BE49-F238E27FC236}">
                <a16:creationId xmlns:a16="http://schemas.microsoft.com/office/drawing/2014/main" id="{37912B34-F67A-4530-AA61-7510FCF33B32}"/>
              </a:ext>
            </a:extLst>
          </p:cNvPr>
          <p:cNvSpPr txBox="1"/>
          <p:nvPr/>
        </p:nvSpPr>
        <p:spPr>
          <a:xfrm>
            <a:off x="226765" y="234586"/>
            <a:ext cx="9973679" cy="1384995"/>
          </a:xfrm>
          <a:prstGeom prst="rect">
            <a:avLst/>
          </a:prstGeom>
          <a:noFill/>
        </p:spPr>
        <p:txBody>
          <a:bodyPr wrap="square" rtlCol="0">
            <a:spAutoFit/>
          </a:bodyPr>
          <a:lstStyle/>
          <a:p>
            <a:r>
              <a:rPr lang="fr-FR" sz="2800" b="1" dirty="0">
                <a:solidFill>
                  <a:srgbClr val="00807A"/>
                </a:solidFill>
                <a:latin typeface="Segoe UI" panose="020B0502040204020203" pitchFamily="34" charset="0"/>
                <a:ea typeface="Times New Roman" panose="02020603050405020304" pitchFamily="18" charset="0"/>
                <a:cs typeface="Open Sans" panose="020B0606030504020204" pitchFamily="34" charset="0"/>
              </a:rPr>
              <a:t>Une mobilisation des comités de suivi individuels pour une validation qualitative des plans de formation (et pas quantitative).</a:t>
            </a:r>
            <a:endParaRPr lang="fr-FR" sz="1600" b="1" dirty="0">
              <a:solidFill>
                <a:srgbClr val="00807A"/>
              </a:solidFill>
              <a:latin typeface="Segoe UI" panose="020B0502040204020203" pitchFamily="34" charset="0"/>
              <a:ea typeface="Times New Roman" panose="02020603050405020304" pitchFamily="18" charset="0"/>
              <a:cs typeface="Open Sans" panose="020B0606030504020204" pitchFamily="34" charset="0"/>
            </a:endParaRPr>
          </a:p>
        </p:txBody>
      </p:sp>
    </p:spTree>
    <p:extLst>
      <p:ext uri="{BB962C8B-B14F-4D97-AF65-F5344CB8AC3E}">
        <p14:creationId xmlns:p14="http://schemas.microsoft.com/office/powerpoint/2010/main" val="21825436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28B2D07-46F4-4B33-9B5F-5D77E641619A}"/>
              </a:ext>
            </a:extLst>
          </p:cNvPr>
          <p:cNvPicPr>
            <a:picLocks noChangeAspect="1"/>
          </p:cNvPicPr>
          <p:nvPr/>
        </p:nvPicPr>
        <p:blipFill rotWithShape="1">
          <a:blip r:embed="rId2"/>
          <a:srcRect l="1748" t="16605" r="3592" b="-1"/>
          <a:stretch/>
        </p:blipFill>
        <p:spPr>
          <a:xfrm>
            <a:off x="1265221" y="3437774"/>
            <a:ext cx="7344822" cy="3193844"/>
          </a:xfrm>
          <a:prstGeom prst="rect">
            <a:avLst/>
          </a:prstGeom>
        </p:spPr>
      </p:pic>
      <p:sp>
        <p:nvSpPr>
          <p:cNvPr id="10" name="ZoneTexte 9">
            <a:extLst>
              <a:ext uri="{FF2B5EF4-FFF2-40B4-BE49-F238E27FC236}">
                <a16:creationId xmlns:a16="http://schemas.microsoft.com/office/drawing/2014/main" id="{9DD17C2A-4758-429A-89CC-5EA9B03F5466}"/>
              </a:ext>
            </a:extLst>
          </p:cNvPr>
          <p:cNvSpPr txBox="1"/>
          <p:nvPr/>
        </p:nvSpPr>
        <p:spPr>
          <a:xfrm>
            <a:off x="350608" y="226382"/>
            <a:ext cx="9769936" cy="3211392"/>
          </a:xfrm>
          <a:prstGeom prst="rect">
            <a:avLst/>
          </a:prstGeom>
          <a:noFill/>
        </p:spPr>
        <p:txBody>
          <a:bodyPr wrap="square" rtlCol="0">
            <a:spAutoFit/>
          </a:bodyPr>
          <a:lstStyle/>
          <a:p>
            <a:pPr>
              <a:lnSpc>
                <a:spcPct val="114000"/>
              </a:lnSpc>
              <a:spcAft>
                <a:spcPts val="1000"/>
              </a:spcAft>
            </a:pPr>
            <a:r>
              <a:rPr lang="fr-FR" sz="3200" b="1" dirty="0">
                <a:solidFill>
                  <a:srgbClr val="63003C"/>
                </a:solidFill>
                <a:latin typeface="Segoe UI" panose="020B0502040204020203" pitchFamily="34" charset="0"/>
                <a:cs typeface="Segoe UI" panose="020B0502040204020203" pitchFamily="34" charset="0"/>
              </a:rPr>
              <a:t>Politique à l’Université Paris-Saclay : des parcours « carrières de docteurs »</a:t>
            </a:r>
          </a:p>
          <a:p>
            <a:pPr>
              <a:lnSpc>
                <a:spcPct val="114000"/>
              </a:lnSpc>
            </a:pPr>
            <a:r>
              <a:rPr lang="fr-FR" dirty="0">
                <a:solidFill>
                  <a:srgbClr val="000000"/>
                </a:solidFill>
                <a:latin typeface="Segoe UI" panose="020B0502040204020203" pitchFamily="34" charset="0"/>
                <a:cs typeface="Segoe UI" panose="020B0502040204020203" pitchFamily="34" charset="0"/>
              </a:rPr>
              <a:t>Qui répondent aux observations des débouchés réels des docteurs et qui :</a:t>
            </a:r>
          </a:p>
          <a:p>
            <a:pPr marL="1200150" lvl="2" indent="-285750">
              <a:lnSpc>
                <a:spcPct val="114000"/>
              </a:lnSpc>
              <a:buFont typeface="Arial" panose="020B0604020202020204" pitchFamily="34" charset="0"/>
              <a:buChar char="•"/>
            </a:pPr>
            <a:r>
              <a:rPr lang="fr-FR" dirty="0">
                <a:solidFill>
                  <a:srgbClr val="000000"/>
                </a:solidFill>
                <a:latin typeface="Segoe UI" panose="020B0502040204020203" pitchFamily="34" charset="0"/>
                <a:cs typeface="Segoe UI" panose="020B0502040204020203" pitchFamily="34" charset="0"/>
              </a:rPr>
              <a:t>Présentent un secteur d’emploi</a:t>
            </a:r>
          </a:p>
          <a:p>
            <a:pPr marL="1200150" lvl="2" indent="-285750">
              <a:lnSpc>
                <a:spcPct val="114000"/>
              </a:lnSpc>
              <a:buFont typeface="Arial" panose="020B0604020202020204" pitchFamily="34" charset="0"/>
              <a:buChar char="•"/>
            </a:pPr>
            <a:r>
              <a:rPr lang="fr-FR" dirty="0">
                <a:solidFill>
                  <a:srgbClr val="000000"/>
                </a:solidFill>
                <a:latin typeface="Segoe UI" panose="020B0502040204020203" pitchFamily="34" charset="0"/>
                <a:cs typeface="Segoe UI" panose="020B0502040204020203" pitchFamily="34" charset="0"/>
              </a:rPr>
              <a:t>Organisent des rencontres avec des professionnels de ce secteur</a:t>
            </a:r>
          </a:p>
          <a:p>
            <a:pPr marL="1200150" lvl="2" indent="-285750">
              <a:lnSpc>
                <a:spcPct val="114000"/>
              </a:lnSpc>
              <a:buFont typeface="Arial" panose="020B0604020202020204" pitchFamily="34" charset="0"/>
              <a:buChar char="•"/>
            </a:pPr>
            <a:r>
              <a:rPr lang="fr-FR" dirty="0">
                <a:solidFill>
                  <a:srgbClr val="000000"/>
                </a:solidFill>
                <a:latin typeface="Segoe UI" panose="020B0502040204020203" pitchFamily="34" charset="0"/>
                <a:cs typeface="Segoe UI" panose="020B0502040204020203" pitchFamily="34" charset="0"/>
              </a:rPr>
              <a:t>Offrent des modules de formation spécifiques</a:t>
            </a:r>
          </a:p>
          <a:p>
            <a:pPr marL="1200150" lvl="2" indent="-285750">
              <a:lnSpc>
                <a:spcPct val="114000"/>
              </a:lnSpc>
              <a:buFont typeface="Arial" panose="020B0604020202020204" pitchFamily="34" charset="0"/>
              <a:buChar char="•"/>
            </a:pPr>
            <a:r>
              <a:rPr lang="fr-FR" dirty="0">
                <a:solidFill>
                  <a:srgbClr val="000000"/>
                </a:solidFill>
                <a:latin typeface="Segoe UI" panose="020B0502040204020203" pitchFamily="34" charset="0"/>
                <a:cs typeface="Segoe UI" panose="020B0502040204020203" pitchFamily="34" charset="0"/>
              </a:rPr>
              <a:t>Proposent des mises en situation</a:t>
            </a:r>
          </a:p>
          <a:p>
            <a:pPr marL="1200150" lvl="2" indent="-285750">
              <a:lnSpc>
                <a:spcPct val="114000"/>
              </a:lnSpc>
              <a:buFont typeface="Arial" panose="020B0604020202020204" pitchFamily="34" charset="0"/>
              <a:buChar char="•"/>
            </a:pPr>
            <a:r>
              <a:rPr lang="fr-FR" dirty="0">
                <a:solidFill>
                  <a:srgbClr val="000000"/>
                </a:solidFill>
                <a:latin typeface="Segoe UI" panose="020B0502040204020203" pitchFamily="34" charset="0"/>
                <a:cs typeface="Segoe UI" panose="020B0502040204020203" pitchFamily="34" charset="0"/>
              </a:rPr>
              <a:t>Sont valorisés par un label</a:t>
            </a:r>
          </a:p>
        </p:txBody>
      </p:sp>
      <p:pic>
        <p:nvPicPr>
          <p:cNvPr id="4" name="Graphique 3" descr="Réussite du groupe">
            <a:extLst>
              <a:ext uri="{FF2B5EF4-FFF2-40B4-BE49-F238E27FC236}">
                <a16:creationId xmlns:a16="http://schemas.microsoft.com/office/drawing/2014/main" id="{B7775E78-CDDB-448F-98D5-8665E402C6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74959" y="0"/>
            <a:ext cx="1642369" cy="1642369"/>
          </a:xfrm>
          <a:prstGeom prst="rect">
            <a:avLst/>
          </a:prstGeom>
        </p:spPr>
      </p:pic>
    </p:spTree>
    <p:extLst>
      <p:ext uri="{BB962C8B-B14F-4D97-AF65-F5344CB8AC3E}">
        <p14:creationId xmlns:p14="http://schemas.microsoft.com/office/powerpoint/2010/main" val="3471626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D81A31-283F-44AF-97C5-11E043D7E6B3}"/>
              </a:ext>
            </a:extLst>
          </p:cNvPr>
          <p:cNvSpPr>
            <a:spLocks noGrp="1"/>
          </p:cNvSpPr>
          <p:nvPr>
            <p:ph type="ctrTitle"/>
          </p:nvPr>
        </p:nvSpPr>
        <p:spPr>
          <a:xfrm>
            <a:off x="310799" y="258398"/>
            <a:ext cx="9285961" cy="675118"/>
          </a:xfrm>
        </p:spPr>
        <p:txBody>
          <a:bodyPr>
            <a:normAutofit fontScale="90000"/>
          </a:bodyPr>
          <a:lstStyle/>
          <a:p>
            <a:r>
              <a:rPr lang="fr-FR" dirty="0">
                <a:solidFill>
                  <a:srgbClr val="63003C"/>
                </a:solidFill>
                <a:latin typeface="Segoe UI" panose="020B0502040204020203" pitchFamily="34" charset="0"/>
                <a:cs typeface="Segoe UI" panose="020B0502040204020203" pitchFamily="34" charset="0"/>
              </a:rPr>
              <a:t>Quelques chiffres clés au niveau national</a:t>
            </a:r>
          </a:p>
        </p:txBody>
      </p:sp>
      <p:sp>
        <p:nvSpPr>
          <p:cNvPr id="6" name="ZoneTexte 5">
            <a:extLst>
              <a:ext uri="{FF2B5EF4-FFF2-40B4-BE49-F238E27FC236}">
                <a16:creationId xmlns:a16="http://schemas.microsoft.com/office/drawing/2014/main" id="{2E35B012-365A-4F52-8BC0-9EF2284379D6}"/>
              </a:ext>
            </a:extLst>
          </p:cNvPr>
          <p:cNvSpPr txBox="1"/>
          <p:nvPr/>
        </p:nvSpPr>
        <p:spPr>
          <a:xfrm>
            <a:off x="6657997" y="2255455"/>
            <a:ext cx="4973006" cy="707886"/>
          </a:xfrm>
          <a:prstGeom prst="rect">
            <a:avLst/>
          </a:prstGeom>
          <a:noFill/>
        </p:spPr>
        <p:txBody>
          <a:bodyPr wrap="square" rtlCol="0">
            <a:spAutoFit/>
          </a:bodyPr>
          <a:lstStyle/>
          <a:p>
            <a:r>
              <a:rPr lang="fr-FR" sz="2400" b="1" dirty="0">
                <a:solidFill>
                  <a:srgbClr val="DA5200"/>
                </a:solidFill>
                <a:latin typeface="Segoe UI" panose="020B0502040204020203" pitchFamily="34" charset="0"/>
                <a:cs typeface="Segoe UI" panose="020B0502040204020203" pitchFamily="34" charset="0"/>
              </a:rPr>
              <a:t>7226</a:t>
            </a:r>
            <a:r>
              <a:rPr lang="fr-FR" sz="2400" b="1" dirty="0">
                <a:solidFill>
                  <a:srgbClr val="996533"/>
                </a:solidFill>
                <a:latin typeface="Segoe UI" panose="020B0502040204020203" pitchFamily="34" charset="0"/>
                <a:cs typeface="Segoe UI" panose="020B0502040204020203" pitchFamily="34" charset="0"/>
              </a:rPr>
              <a:t> </a:t>
            </a:r>
            <a:r>
              <a:rPr lang="fr-FR" sz="1600" dirty="0">
                <a:solidFill>
                  <a:srgbClr val="000000"/>
                </a:solidFill>
                <a:latin typeface="Segoe UI" panose="020B0502040204020203" pitchFamily="34" charset="0"/>
                <a:cs typeface="Segoe UI" panose="020B0502040204020203" pitchFamily="34" charset="0"/>
              </a:rPr>
              <a:t>candidats à la </a:t>
            </a:r>
            <a:r>
              <a:rPr lang="fr-FR" sz="1600" b="1" dirty="0">
                <a:solidFill>
                  <a:srgbClr val="000000"/>
                </a:solidFill>
                <a:latin typeface="Segoe UI" panose="020B0502040204020203" pitchFamily="34" charset="0"/>
                <a:cs typeface="Segoe UI" panose="020B0502040204020203" pitchFamily="34" charset="0"/>
              </a:rPr>
              <a:t>qualification</a:t>
            </a:r>
            <a:r>
              <a:rPr lang="fr-FR" sz="1600" dirty="0">
                <a:solidFill>
                  <a:srgbClr val="000000"/>
                </a:solidFill>
                <a:latin typeface="Segoe UI" panose="020B0502040204020203" pitchFamily="34" charset="0"/>
                <a:cs typeface="Segoe UI" panose="020B0502040204020203" pitchFamily="34" charset="0"/>
              </a:rPr>
              <a:t> aux fonctions de Maître de Conférences en 2023</a:t>
            </a:r>
          </a:p>
        </p:txBody>
      </p:sp>
      <p:sp>
        <p:nvSpPr>
          <p:cNvPr id="7" name="ZoneTexte 6">
            <a:extLst>
              <a:ext uri="{FF2B5EF4-FFF2-40B4-BE49-F238E27FC236}">
                <a16:creationId xmlns:a16="http://schemas.microsoft.com/office/drawing/2014/main" id="{D29F38A0-79C9-4889-8BC8-DF2EE5C3F572}"/>
              </a:ext>
            </a:extLst>
          </p:cNvPr>
          <p:cNvSpPr txBox="1"/>
          <p:nvPr/>
        </p:nvSpPr>
        <p:spPr>
          <a:xfrm>
            <a:off x="8338518" y="1361386"/>
            <a:ext cx="3292485" cy="707886"/>
          </a:xfrm>
          <a:prstGeom prst="rect">
            <a:avLst/>
          </a:prstGeom>
          <a:noFill/>
        </p:spPr>
        <p:txBody>
          <a:bodyPr wrap="square" rtlCol="0">
            <a:spAutoFit/>
          </a:bodyPr>
          <a:lstStyle/>
          <a:p>
            <a:r>
              <a:rPr lang="fr-FR" sz="2400" b="1" dirty="0">
                <a:solidFill>
                  <a:srgbClr val="DA5200"/>
                </a:solidFill>
                <a:latin typeface="Segoe UI" panose="020B0502040204020203" pitchFamily="34" charset="0"/>
                <a:cs typeface="Segoe UI" panose="020B0502040204020203" pitchFamily="34" charset="0"/>
              </a:rPr>
              <a:t>13 590 </a:t>
            </a:r>
            <a:r>
              <a:rPr lang="fr-FR" sz="1600" dirty="0">
                <a:solidFill>
                  <a:srgbClr val="000000"/>
                </a:solidFill>
                <a:latin typeface="Segoe UI" panose="020B0502040204020203" pitchFamily="34" charset="0"/>
                <a:cs typeface="Segoe UI" panose="020B0502040204020203" pitchFamily="34" charset="0"/>
              </a:rPr>
              <a:t>doctorats délivrés par an en France (</a:t>
            </a:r>
            <a:r>
              <a:rPr lang="fr-FR" sz="1600" b="1" dirty="0">
                <a:solidFill>
                  <a:srgbClr val="63003C"/>
                </a:solidFill>
                <a:latin typeface="Segoe UI" panose="020B0502040204020203" pitchFamily="34" charset="0"/>
                <a:cs typeface="Segoe UI" panose="020B0502040204020203" pitchFamily="34" charset="0"/>
              </a:rPr>
              <a:t>962</a:t>
            </a:r>
            <a:r>
              <a:rPr lang="fr-FR" sz="1600" dirty="0">
                <a:solidFill>
                  <a:srgbClr val="000000"/>
                </a:solidFill>
                <a:latin typeface="Segoe UI" panose="020B0502040204020203" pitchFamily="34" charset="0"/>
                <a:cs typeface="Segoe UI" panose="020B0502040204020203" pitchFamily="34" charset="0"/>
              </a:rPr>
              <a:t> à </a:t>
            </a:r>
            <a:r>
              <a:rPr lang="fr-FR" sz="1600" dirty="0" err="1">
                <a:solidFill>
                  <a:srgbClr val="000000"/>
                </a:solidFill>
                <a:latin typeface="Segoe UI" panose="020B0502040204020203" pitchFamily="34" charset="0"/>
                <a:cs typeface="Segoe UI" panose="020B0502040204020203" pitchFamily="34" charset="0"/>
              </a:rPr>
              <a:t>UPSaclay</a:t>
            </a:r>
            <a:r>
              <a:rPr lang="fr-FR" sz="1600" dirty="0">
                <a:solidFill>
                  <a:srgbClr val="000000"/>
                </a:solidFill>
                <a:latin typeface="Segoe UI" panose="020B0502040204020203" pitchFamily="34" charset="0"/>
                <a:cs typeface="Segoe UI" panose="020B0502040204020203" pitchFamily="34" charset="0"/>
              </a:rPr>
              <a:t>)</a:t>
            </a:r>
            <a:endParaRPr lang="fr-FR" sz="1400" dirty="0">
              <a:solidFill>
                <a:srgbClr val="000000"/>
              </a:solidFill>
              <a:latin typeface="Segoe UI" panose="020B0502040204020203" pitchFamily="34" charset="0"/>
              <a:cs typeface="Segoe UI" panose="020B0502040204020203" pitchFamily="34" charset="0"/>
            </a:endParaRPr>
          </a:p>
        </p:txBody>
      </p:sp>
      <p:sp>
        <p:nvSpPr>
          <p:cNvPr id="9" name="ZoneTexte 8">
            <a:extLst>
              <a:ext uri="{FF2B5EF4-FFF2-40B4-BE49-F238E27FC236}">
                <a16:creationId xmlns:a16="http://schemas.microsoft.com/office/drawing/2014/main" id="{0A5D78E2-71B4-41E3-8278-B962EE907787}"/>
              </a:ext>
            </a:extLst>
          </p:cNvPr>
          <p:cNvSpPr txBox="1"/>
          <p:nvPr/>
        </p:nvSpPr>
        <p:spPr>
          <a:xfrm>
            <a:off x="381068" y="1291940"/>
            <a:ext cx="5754506" cy="707886"/>
          </a:xfrm>
          <a:prstGeom prst="rect">
            <a:avLst/>
          </a:prstGeom>
          <a:noFill/>
        </p:spPr>
        <p:txBody>
          <a:bodyPr wrap="square" rtlCol="0">
            <a:spAutoFit/>
          </a:bodyPr>
          <a:lstStyle/>
          <a:p>
            <a:r>
              <a:rPr lang="fr-FR" sz="2400" b="1" dirty="0">
                <a:solidFill>
                  <a:srgbClr val="DA5200"/>
                </a:solidFill>
                <a:latin typeface="Segoe UI" panose="020B0502040204020203" pitchFamily="34" charset="0"/>
                <a:cs typeface="Segoe UI" panose="020B0502040204020203" pitchFamily="34" charset="0"/>
              </a:rPr>
              <a:t>71 487 </a:t>
            </a:r>
            <a:r>
              <a:rPr lang="fr-FR" sz="1600" b="1" dirty="0">
                <a:solidFill>
                  <a:srgbClr val="000000"/>
                </a:solidFill>
                <a:latin typeface="Segoe UI" panose="020B0502040204020203" pitchFamily="34" charset="0"/>
                <a:cs typeface="Segoe UI" panose="020B0502040204020203" pitchFamily="34" charset="0"/>
              </a:rPr>
              <a:t>doctorants</a:t>
            </a:r>
            <a:r>
              <a:rPr lang="fr-FR" sz="1600" dirty="0">
                <a:solidFill>
                  <a:srgbClr val="000000"/>
                </a:solidFill>
                <a:latin typeface="Segoe UI" panose="020B0502040204020203" pitchFamily="34" charset="0"/>
                <a:cs typeface="Segoe UI" panose="020B0502040204020203" pitchFamily="34" charset="0"/>
              </a:rPr>
              <a:t> </a:t>
            </a:r>
            <a:r>
              <a:rPr lang="fr-FR" sz="1600" b="1" dirty="0">
                <a:solidFill>
                  <a:srgbClr val="000000"/>
                </a:solidFill>
                <a:latin typeface="Segoe UI" panose="020B0502040204020203" pitchFamily="34" charset="0"/>
                <a:cs typeface="Segoe UI" panose="020B0502040204020203" pitchFamily="34" charset="0"/>
              </a:rPr>
              <a:t>inscrits</a:t>
            </a:r>
            <a:r>
              <a:rPr lang="fr-FR" sz="1600" dirty="0">
                <a:solidFill>
                  <a:srgbClr val="000000"/>
                </a:solidFill>
                <a:latin typeface="Segoe UI" panose="020B0502040204020203" pitchFamily="34" charset="0"/>
                <a:cs typeface="Segoe UI" panose="020B0502040204020203" pitchFamily="34" charset="0"/>
              </a:rPr>
              <a:t> pour préparer une thèse de doctorat en France en 2021 (</a:t>
            </a:r>
            <a:r>
              <a:rPr lang="fr-FR" sz="1600" b="1" dirty="0">
                <a:solidFill>
                  <a:srgbClr val="63003C"/>
                </a:solidFill>
                <a:latin typeface="Segoe UI" panose="020B0502040204020203" pitchFamily="34" charset="0"/>
                <a:cs typeface="Segoe UI" panose="020B0502040204020203" pitchFamily="34" charset="0"/>
              </a:rPr>
              <a:t>4367</a:t>
            </a:r>
            <a:r>
              <a:rPr lang="fr-FR" sz="1600" dirty="0">
                <a:solidFill>
                  <a:srgbClr val="000000"/>
                </a:solidFill>
                <a:latin typeface="Segoe UI" panose="020B0502040204020203" pitchFamily="34" charset="0"/>
                <a:cs typeface="Segoe UI" panose="020B0502040204020203" pitchFamily="34" charset="0"/>
              </a:rPr>
              <a:t> à </a:t>
            </a:r>
            <a:r>
              <a:rPr lang="fr-FR" sz="1600" dirty="0" err="1">
                <a:solidFill>
                  <a:srgbClr val="000000"/>
                </a:solidFill>
                <a:latin typeface="Segoe UI" panose="020B0502040204020203" pitchFamily="34" charset="0"/>
                <a:cs typeface="Segoe UI" panose="020B0502040204020203" pitchFamily="34" charset="0"/>
              </a:rPr>
              <a:t>UPSaclay</a:t>
            </a:r>
            <a:r>
              <a:rPr lang="fr-FR" sz="1600" dirty="0">
                <a:solidFill>
                  <a:srgbClr val="000000"/>
                </a:solidFill>
                <a:latin typeface="Segoe UI" panose="020B0502040204020203" pitchFamily="34" charset="0"/>
                <a:cs typeface="Segoe UI" panose="020B0502040204020203" pitchFamily="34" charset="0"/>
              </a:rPr>
              <a:t>) dont</a:t>
            </a:r>
          </a:p>
        </p:txBody>
      </p:sp>
      <p:sp>
        <p:nvSpPr>
          <p:cNvPr id="12" name="ZoneTexte 11">
            <a:extLst>
              <a:ext uri="{FF2B5EF4-FFF2-40B4-BE49-F238E27FC236}">
                <a16:creationId xmlns:a16="http://schemas.microsoft.com/office/drawing/2014/main" id="{CF4C4166-3C4A-42AF-ABF9-8020E77971A2}"/>
              </a:ext>
            </a:extLst>
          </p:cNvPr>
          <p:cNvSpPr txBox="1"/>
          <p:nvPr/>
        </p:nvSpPr>
        <p:spPr>
          <a:xfrm>
            <a:off x="6655509" y="4289814"/>
            <a:ext cx="5071715" cy="707886"/>
          </a:xfrm>
          <a:prstGeom prst="rect">
            <a:avLst/>
          </a:prstGeom>
          <a:noFill/>
        </p:spPr>
        <p:txBody>
          <a:bodyPr wrap="square" rtlCol="0">
            <a:spAutoFit/>
          </a:bodyPr>
          <a:lstStyle/>
          <a:p>
            <a:r>
              <a:rPr lang="fr-FR" sz="2400" b="1" dirty="0">
                <a:solidFill>
                  <a:srgbClr val="00807A"/>
                </a:solidFill>
                <a:latin typeface="Segoe UI" panose="020B0502040204020203" pitchFamily="34" charset="0"/>
                <a:cs typeface="Segoe UI" panose="020B0502040204020203" pitchFamily="34" charset="0"/>
              </a:rPr>
              <a:t>1 240 </a:t>
            </a:r>
            <a:r>
              <a:rPr lang="fr-FR" sz="1600" dirty="0">
                <a:solidFill>
                  <a:srgbClr val="000000"/>
                </a:solidFill>
                <a:latin typeface="Segoe UI" panose="020B0502040204020203" pitchFamily="34" charset="0"/>
                <a:cs typeface="Segoe UI" panose="020B0502040204020203" pitchFamily="34" charset="0"/>
              </a:rPr>
              <a:t>recrutements de </a:t>
            </a:r>
            <a:r>
              <a:rPr lang="fr-FR" sz="1600" b="1" dirty="0">
                <a:solidFill>
                  <a:srgbClr val="000000"/>
                </a:solidFill>
                <a:latin typeface="Segoe UI" panose="020B0502040204020203" pitchFamily="34" charset="0"/>
                <a:cs typeface="Segoe UI" panose="020B0502040204020203" pitchFamily="34" charset="0"/>
              </a:rPr>
              <a:t>Maîtres de Conférences</a:t>
            </a:r>
            <a:r>
              <a:rPr lang="fr-FR" sz="1600" dirty="0">
                <a:solidFill>
                  <a:srgbClr val="000000"/>
                </a:solidFill>
                <a:latin typeface="Segoe UI" panose="020B0502040204020203" pitchFamily="34" charset="0"/>
                <a:cs typeface="Segoe UI" panose="020B0502040204020203" pitchFamily="34" charset="0"/>
              </a:rPr>
              <a:t>, d’un âge moyen de 35 ans</a:t>
            </a:r>
            <a:endParaRPr lang="fr-FR" sz="1400" dirty="0">
              <a:solidFill>
                <a:srgbClr val="000000"/>
              </a:solidFill>
              <a:latin typeface="Segoe UI" panose="020B0502040204020203" pitchFamily="34" charset="0"/>
              <a:cs typeface="Segoe UI" panose="020B0502040204020203" pitchFamily="34" charset="0"/>
            </a:endParaRPr>
          </a:p>
        </p:txBody>
      </p:sp>
      <p:pic>
        <p:nvPicPr>
          <p:cNvPr id="13" name="Graphique 12" descr="Toque d'étudiant">
            <a:extLst>
              <a:ext uri="{FF2B5EF4-FFF2-40B4-BE49-F238E27FC236}">
                <a16:creationId xmlns:a16="http://schemas.microsoft.com/office/drawing/2014/main" id="{CA37F121-82CD-48BF-A6A1-0DAE9AD5D6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55434" y="933516"/>
            <a:ext cx="1452223" cy="1452223"/>
          </a:xfrm>
          <a:prstGeom prst="rect">
            <a:avLst/>
          </a:prstGeom>
        </p:spPr>
      </p:pic>
      <p:sp>
        <p:nvSpPr>
          <p:cNvPr id="14" name="ZoneTexte 13">
            <a:extLst>
              <a:ext uri="{FF2B5EF4-FFF2-40B4-BE49-F238E27FC236}">
                <a16:creationId xmlns:a16="http://schemas.microsoft.com/office/drawing/2014/main" id="{4203140E-8B4A-41A0-8EA0-15AFA0135347}"/>
              </a:ext>
            </a:extLst>
          </p:cNvPr>
          <p:cNvSpPr txBox="1"/>
          <p:nvPr/>
        </p:nvSpPr>
        <p:spPr>
          <a:xfrm>
            <a:off x="381068" y="3178681"/>
            <a:ext cx="5152937" cy="584775"/>
          </a:xfrm>
          <a:prstGeom prst="rect">
            <a:avLst/>
          </a:prstGeom>
          <a:noFill/>
        </p:spPr>
        <p:txBody>
          <a:bodyPr wrap="square" rtlCol="0">
            <a:spAutoFit/>
          </a:bodyPr>
          <a:lstStyle/>
          <a:p>
            <a:r>
              <a:rPr lang="fr-FR" sz="1600" dirty="0">
                <a:latin typeface="Segoe UI" panose="020B0502040204020203" pitchFamily="34" charset="0"/>
                <a:cs typeface="Segoe UI" panose="020B0502040204020203" pitchFamily="34" charset="0"/>
              </a:rPr>
              <a:t>En baisse depuis plusieurs années au niveau national (mais en croissance de </a:t>
            </a:r>
            <a:r>
              <a:rPr lang="fr-FR" sz="1600" b="1" dirty="0">
                <a:solidFill>
                  <a:srgbClr val="63003C"/>
                </a:solidFill>
                <a:latin typeface="Segoe UI" panose="020B0502040204020203" pitchFamily="34" charset="0"/>
                <a:cs typeface="Segoe UI" panose="020B0502040204020203" pitchFamily="34" charset="0"/>
              </a:rPr>
              <a:t>+4%</a:t>
            </a:r>
            <a:r>
              <a:rPr lang="fr-FR" sz="1600" dirty="0">
                <a:latin typeface="Segoe UI" panose="020B0502040204020203" pitchFamily="34" charset="0"/>
                <a:cs typeface="Segoe UI" panose="020B0502040204020203" pitchFamily="34" charset="0"/>
              </a:rPr>
              <a:t> par an à </a:t>
            </a:r>
            <a:r>
              <a:rPr lang="fr-FR" sz="1600" dirty="0" err="1">
                <a:latin typeface="Segoe UI" panose="020B0502040204020203" pitchFamily="34" charset="0"/>
                <a:cs typeface="Segoe UI" panose="020B0502040204020203" pitchFamily="34" charset="0"/>
              </a:rPr>
              <a:t>UPSaclay</a:t>
            </a:r>
            <a:r>
              <a:rPr lang="fr-FR" sz="1600" dirty="0">
                <a:latin typeface="Segoe UI" panose="020B0502040204020203" pitchFamily="34" charset="0"/>
                <a:cs typeface="Segoe UI" panose="020B0502040204020203" pitchFamily="34" charset="0"/>
              </a:rPr>
              <a:t>)</a:t>
            </a:r>
          </a:p>
        </p:txBody>
      </p:sp>
      <p:sp>
        <p:nvSpPr>
          <p:cNvPr id="15" name="ZoneTexte 14">
            <a:extLst>
              <a:ext uri="{FF2B5EF4-FFF2-40B4-BE49-F238E27FC236}">
                <a16:creationId xmlns:a16="http://schemas.microsoft.com/office/drawing/2014/main" id="{5B3AD166-5692-41F5-8BF5-E1CEF82AA96C}"/>
              </a:ext>
            </a:extLst>
          </p:cNvPr>
          <p:cNvSpPr txBox="1"/>
          <p:nvPr/>
        </p:nvSpPr>
        <p:spPr>
          <a:xfrm>
            <a:off x="381068" y="4081123"/>
            <a:ext cx="5071715" cy="707886"/>
          </a:xfrm>
          <a:prstGeom prst="rect">
            <a:avLst/>
          </a:prstGeom>
          <a:noFill/>
        </p:spPr>
        <p:txBody>
          <a:bodyPr wrap="square" rtlCol="0">
            <a:spAutoFit/>
          </a:bodyPr>
          <a:lstStyle/>
          <a:p>
            <a:r>
              <a:rPr lang="fr-FR" sz="2400" b="1" dirty="0">
                <a:solidFill>
                  <a:srgbClr val="00807A"/>
                </a:solidFill>
                <a:latin typeface="Segoe UI" panose="020B0502040204020203" pitchFamily="34" charset="0"/>
                <a:cs typeface="Segoe UI" panose="020B0502040204020203" pitchFamily="34" charset="0"/>
              </a:rPr>
              <a:t>77,8% </a:t>
            </a:r>
            <a:r>
              <a:rPr lang="fr-FR" sz="1600" dirty="0">
                <a:latin typeface="Segoe UI" panose="020B0502040204020203" pitchFamily="34" charset="0"/>
                <a:cs typeface="Segoe UI" panose="020B0502040204020203" pitchFamily="34" charset="0"/>
              </a:rPr>
              <a:t>sont </a:t>
            </a:r>
            <a:r>
              <a:rPr lang="fr-FR" sz="1600" b="1" dirty="0">
                <a:latin typeface="Segoe UI" panose="020B0502040204020203" pitchFamily="34" charset="0"/>
                <a:cs typeface="Segoe UI" panose="020B0502040204020203" pitchFamily="34" charset="0"/>
              </a:rPr>
              <a:t>financés</a:t>
            </a:r>
            <a:r>
              <a:rPr lang="fr-FR" sz="1600" dirty="0">
                <a:latin typeface="Segoe UI" panose="020B0502040204020203" pitchFamily="34" charset="0"/>
                <a:cs typeface="Segoe UI" panose="020B0502040204020203" pitchFamily="34" charset="0"/>
              </a:rPr>
              <a:t> pour préparer leurs thèses (</a:t>
            </a:r>
            <a:r>
              <a:rPr lang="fr-FR" sz="1600" b="1" dirty="0">
                <a:solidFill>
                  <a:srgbClr val="63003C"/>
                </a:solidFill>
                <a:latin typeface="Segoe UI" panose="020B0502040204020203" pitchFamily="34" charset="0"/>
                <a:cs typeface="Segoe UI" panose="020B0502040204020203" pitchFamily="34" charset="0"/>
              </a:rPr>
              <a:t>94,6 %</a:t>
            </a:r>
            <a:r>
              <a:rPr lang="fr-FR" sz="1600" dirty="0">
                <a:latin typeface="Segoe UI" panose="020B0502040204020203" pitchFamily="34" charset="0"/>
                <a:cs typeface="Segoe UI" panose="020B0502040204020203" pitchFamily="34" charset="0"/>
              </a:rPr>
              <a:t> à </a:t>
            </a:r>
            <a:r>
              <a:rPr lang="fr-FR" sz="1600" dirty="0" err="1">
                <a:latin typeface="Segoe UI" panose="020B0502040204020203" pitchFamily="34" charset="0"/>
                <a:cs typeface="Segoe UI" panose="020B0502040204020203" pitchFamily="34" charset="0"/>
              </a:rPr>
              <a:t>Upsaclay</a:t>
            </a:r>
            <a:r>
              <a:rPr lang="fr-FR" sz="1600" dirty="0">
                <a:latin typeface="Segoe UI" panose="020B0502040204020203" pitchFamily="34" charset="0"/>
                <a:cs typeface="Segoe UI" panose="020B0502040204020203" pitchFamily="34" charset="0"/>
              </a:rPr>
              <a:t>)</a:t>
            </a:r>
          </a:p>
        </p:txBody>
      </p:sp>
      <p:sp>
        <p:nvSpPr>
          <p:cNvPr id="16" name="ZoneTexte 15">
            <a:extLst>
              <a:ext uri="{FF2B5EF4-FFF2-40B4-BE49-F238E27FC236}">
                <a16:creationId xmlns:a16="http://schemas.microsoft.com/office/drawing/2014/main" id="{B1E0245B-36AD-4686-A548-C1A0869EFEC6}"/>
              </a:ext>
            </a:extLst>
          </p:cNvPr>
          <p:cNvSpPr txBox="1"/>
          <p:nvPr/>
        </p:nvSpPr>
        <p:spPr>
          <a:xfrm>
            <a:off x="381068" y="4890390"/>
            <a:ext cx="5486318" cy="707886"/>
          </a:xfrm>
          <a:prstGeom prst="rect">
            <a:avLst/>
          </a:prstGeom>
          <a:noFill/>
        </p:spPr>
        <p:txBody>
          <a:bodyPr wrap="square" rtlCol="0">
            <a:spAutoFit/>
          </a:bodyPr>
          <a:lstStyle/>
          <a:p>
            <a:r>
              <a:rPr lang="fr-FR" sz="2400" b="1" dirty="0">
                <a:solidFill>
                  <a:srgbClr val="00807A"/>
                </a:solidFill>
                <a:latin typeface="Segoe UI" panose="020B0502040204020203" pitchFamily="34" charset="0"/>
                <a:cs typeface="Segoe UI" panose="020B0502040204020203" pitchFamily="34" charset="0"/>
              </a:rPr>
              <a:t>15,5% </a:t>
            </a:r>
            <a:r>
              <a:rPr lang="fr-FR" sz="1600" dirty="0">
                <a:latin typeface="Segoe UI" panose="020B0502040204020203" pitchFamily="34" charset="0"/>
                <a:cs typeface="Segoe UI" panose="020B0502040204020203" pitchFamily="34" charset="0"/>
              </a:rPr>
              <a:t>préparent leurs thèses en parallèle d’une activité professionnelle stable (</a:t>
            </a:r>
            <a:r>
              <a:rPr lang="fr-FR" sz="1600" b="1" dirty="0">
                <a:solidFill>
                  <a:srgbClr val="63003C"/>
                </a:solidFill>
                <a:latin typeface="Segoe UI" panose="020B0502040204020203" pitchFamily="34" charset="0"/>
                <a:cs typeface="Segoe UI" panose="020B0502040204020203" pitchFamily="34" charset="0"/>
              </a:rPr>
              <a:t>5,4%</a:t>
            </a:r>
            <a:r>
              <a:rPr lang="fr-FR" sz="1600" dirty="0">
                <a:latin typeface="Segoe UI" panose="020B0502040204020203" pitchFamily="34" charset="0"/>
                <a:cs typeface="Segoe UI" panose="020B0502040204020203" pitchFamily="34" charset="0"/>
              </a:rPr>
              <a:t> à </a:t>
            </a:r>
            <a:r>
              <a:rPr lang="fr-FR" sz="1600" dirty="0" err="1">
                <a:latin typeface="Segoe UI" panose="020B0502040204020203" pitchFamily="34" charset="0"/>
                <a:cs typeface="Segoe UI" panose="020B0502040204020203" pitchFamily="34" charset="0"/>
              </a:rPr>
              <a:t>UPsaclay</a:t>
            </a:r>
            <a:r>
              <a:rPr lang="fr-FR" sz="1600" dirty="0">
                <a:latin typeface="Segoe UI" panose="020B0502040204020203" pitchFamily="34" charset="0"/>
                <a:cs typeface="Segoe UI" panose="020B0502040204020203" pitchFamily="34" charset="0"/>
              </a:rPr>
              <a:t>)</a:t>
            </a:r>
          </a:p>
        </p:txBody>
      </p:sp>
      <p:sp>
        <p:nvSpPr>
          <p:cNvPr id="17" name="ZoneTexte 16">
            <a:extLst>
              <a:ext uri="{FF2B5EF4-FFF2-40B4-BE49-F238E27FC236}">
                <a16:creationId xmlns:a16="http://schemas.microsoft.com/office/drawing/2014/main" id="{0242E8C7-8507-4DCA-80D6-798639C50350}"/>
              </a:ext>
            </a:extLst>
          </p:cNvPr>
          <p:cNvSpPr txBox="1"/>
          <p:nvPr/>
        </p:nvSpPr>
        <p:spPr>
          <a:xfrm>
            <a:off x="381068" y="5699658"/>
            <a:ext cx="5714932" cy="707886"/>
          </a:xfrm>
          <a:prstGeom prst="rect">
            <a:avLst/>
          </a:prstGeom>
          <a:noFill/>
        </p:spPr>
        <p:txBody>
          <a:bodyPr wrap="square" rtlCol="0">
            <a:spAutoFit/>
          </a:bodyPr>
          <a:lstStyle/>
          <a:p>
            <a:r>
              <a:rPr lang="fr-FR" sz="2400" b="1" dirty="0">
                <a:solidFill>
                  <a:srgbClr val="00807A"/>
                </a:solidFill>
                <a:latin typeface="Segoe UI" panose="020B0502040204020203" pitchFamily="34" charset="0"/>
                <a:cs typeface="Segoe UI" panose="020B0502040204020203" pitchFamily="34" charset="0"/>
              </a:rPr>
              <a:t>6,7% </a:t>
            </a:r>
            <a:r>
              <a:rPr lang="fr-FR" sz="1600" dirty="0">
                <a:latin typeface="Segoe UI" panose="020B0502040204020203" pitchFamily="34" charset="0"/>
                <a:cs typeface="Segoe UI" panose="020B0502040204020203" pitchFamily="34" charset="0"/>
              </a:rPr>
              <a:t>préparent leurs thèses sans activité rémunéré</a:t>
            </a:r>
          </a:p>
          <a:p>
            <a:r>
              <a:rPr lang="fr-FR" sz="1600" dirty="0">
                <a:latin typeface="Segoe UI" panose="020B0502040204020203" pitchFamily="34" charset="0"/>
                <a:cs typeface="Segoe UI" panose="020B0502040204020203" pitchFamily="34" charset="0"/>
              </a:rPr>
              <a:t>(non autorisé à </a:t>
            </a:r>
            <a:r>
              <a:rPr lang="fr-FR" sz="1600" dirty="0" err="1">
                <a:latin typeface="Segoe UI" panose="020B0502040204020203" pitchFamily="34" charset="0"/>
                <a:cs typeface="Segoe UI" panose="020B0502040204020203" pitchFamily="34" charset="0"/>
              </a:rPr>
              <a:t>UPSaclay</a:t>
            </a:r>
            <a:r>
              <a:rPr lang="fr-FR" sz="1600" dirty="0">
                <a:latin typeface="Segoe UI" panose="020B0502040204020203" pitchFamily="34" charset="0"/>
                <a:cs typeface="Segoe UI" panose="020B0502040204020203" pitchFamily="34" charset="0"/>
              </a:rPr>
              <a:t> avec qq dérogations, retraité par ex.)</a:t>
            </a:r>
          </a:p>
        </p:txBody>
      </p:sp>
      <p:sp>
        <p:nvSpPr>
          <p:cNvPr id="18" name="ZoneTexte 17">
            <a:extLst>
              <a:ext uri="{FF2B5EF4-FFF2-40B4-BE49-F238E27FC236}">
                <a16:creationId xmlns:a16="http://schemas.microsoft.com/office/drawing/2014/main" id="{47C164B0-72C7-4896-B234-1660FB7FC91C}"/>
              </a:ext>
            </a:extLst>
          </p:cNvPr>
          <p:cNvSpPr txBox="1"/>
          <p:nvPr/>
        </p:nvSpPr>
        <p:spPr>
          <a:xfrm>
            <a:off x="809806" y="2024622"/>
            <a:ext cx="5246622" cy="461665"/>
          </a:xfrm>
          <a:prstGeom prst="rect">
            <a:avLst/>
          </a:prstGeom>
          <a:noFill/>
        </p:spPr>
        <p:txBody>
          <a:bodyPr wrap="square" rtlCol="0">
            <a:spAutoFit/>
          </a:bodyPr>
          <a:lstStyle/>
          <a:p>
            <a:r>
              <a:rPr lang="fr-FR" sz="2400" b="1" dirty="0">
                <a:solidFill>
                  <a:srgbClr val="DA5200"/>
                </a:solidFill>
                <a:latin typeface="Segoe UI" panose="020B0502040204020203" pitchFamily="34" charset="0"/>
                <a:cs typeface="Segoe UI" panose="020B0502040204020203" pitchFamily="34" charset="0"/>
              </a:rPr>
              <a:t>16 398 </a:t>
            </a:r>
            <a:r>
              <a:rPr lang="fr-FR" sz="1600" b="1" dirty="0">
                <a:solidFill>
                  <a:srgbClr val="000000"/>
                </a:solidFill>
                <a:latin typeface="Segoe UI" panose="020B0502040204020203" pitchFamily="34" charset="0"/>
                <a:cs typeface="Segoe UI" panose="020B0502040204020203" pitchFamily="34" charset="0"/>
              </a:rPr>
              <a:t>en 1</a:t>
            </a:r>
            <a:r>
              <a:rPr lang="fr-FR" sz="1600" b="1" baseline="30000" dirty="0">
                <a:solidFill>
                  <a:srgbClr val="000000"/>
                </a:solidFill>
                <a:latin typeface="Segoe UI" panose="020B0502040204020203" pitchFamily="34" charset="0"/>
                <a:cs typeface="Segoe UI" panose="020B0502040204020203" pitchFamily="34" charset="0"/>
              </a:rPr>
              <a:t>ère</a:t>
            </a:r>
            <a:r>
              <a:rPr lang="fr-FR" sz="1600" b="1" dirty="0">
                <a:solidFill>
                  <a:srgbClr val="000000"/>
                </a:solidFill>
                <a:latin typeface="Segoe UI" panose="020B0502040204020203" pitchFamily="34" charset="0"/>
                <a:cs typeface="Segoe UI" panose="020B0502040204020203" pitchFamily="34" charset="0"/>
              </a:rPr>
              <a:t> année </a:t>
            </a:r>
            <a:r>
              <a:rPr lang="fr-FR" sz="1600" dirty="0">
                <a:solidFill>
                  <a:srgbClr val="000000"/>
                </a:solidFill>
                <a:latin typeface="Segoe UI" panose="020B0502040204020203" pitchFamily="34" charset="0"/>
                <a:cs typeface="Segoe UI" panose="020B0502040204020203" pitchFamily="34" charset="0"/>
              </a:rPr>
              <a:t>(</a:t>
            </a:r>
            <a:r>
              <a:rPr lang="fr-FR" sz="1600" b="1" dirty="0">
                <a:solidFill>
                  <a:srgbClr val="63003C"/>
                </a:solidFill>
                <a:latin typeface="Segoe UI" panose="020B0502040204020203" pitchFamily="34" charset="0"/>
                <a:cs typeface="Segoe UI" panose="020B0502040204020203" pitchFamily="34" charset="0"/>
              </a:rPr>
              <a:t>1111</a:t>
            </a:r>
            <a:r>
              <a:rPr lang="fr-FR" sz="1600" dirty="0">
                <a:solidFill>
                  <a:srgbClr val="000000"/>
                </a:solidFill>
                <a:latin typeface="Segoe UI" panose="020B0502040204020203" pitchFamily="34" charset="0"/>
                <a:cs typeface="Segoe UI" panose="020B0502040204020203" pitchFamily="34" charset="0"/>
              </a:rPr>
              <a:t> à </a:t>
            </a:r>
            <a:r>
              <a:rPr lang="fr-FR" sz="1600" dirty="0" err="1">
                <a:solidFill>
                  <a:srgbClr val="000000"/>
                </a:solidFill>
                <a:latin typeface="Segoe UI" panose="020B0502040204020203" pitchFamily="34" charset="0"/>
                <a:cs typeface="Segoe UI" panose="020B0502040204020203" pitchFamily="34" charset="0"/>
              </a:rPr>
              <a:t>UPSaclay</a:t>
            </a:r>
            <a:r>
              <a:rPr lang="fr-FR" sz="1600" dirty="0">
                <a:solidFill>
                  <a:srgbClr val="000000"/>
                </a:solidFill>
                <a:latin typeface="Segoe UI" panose="020B0502040204020203" pitchFamily="34" charset="0"/>
                <a:cs typeface="Segoe UI" panose="020B0502040204020203" pitchFamily="34" charset="0"/>
              </a:rPr>
              <a:t>)</a:t>
            </a:r>
          </a:p>
        </p:txBody>
      </p:sp>
      <p:sp>
        <p:nvSpPr>
          <p:cNvPr id="19" name="ZoneTexte 18">
            <a:extLst>
              <a:ext uri="{FF2B5EF4-FFF2-40B4-BE49-F238E27FC236}">
                <a16:creationId xmlns:a16="http://schemas.microsoft.com/office/drawing/2014/main" id="{76D5D0DB-6DA5-4126-B72A-02DCAAC4643D}"/>
              </a:ext>
            </a:extLst>
          </p:cNvPr>
          <p:cNvSpPr txBox="1"/>
          <p:nvPr/>
        </p:nvSpPr>
        <p:spPr>
          <a:xfrm>
            <a:off x="849378" y="2529751"/>
            <a:ext cx="5246622" cy="461665"/>
          </a:xfrm>
          <a:prstGeom prst="rect">
            <a:avLst/>
          </a:prstGeom>
          <a:noFill/>
        </p:spPr>
        <p:txBody>
          <a:bodyPr wrap="square" rtlCol="0">
            <a:spAutoFit/>
          </a:bodyPr>
          <a:lstStyle/>
          <a:p>
            <a:r>
              <a:rPr lang="fr-FR" sz="2400" b="1" dirty="0">
                <a:solidFill>
                  <a:srgbClr val="DA5200"/>
                </a:solidFill>
                <a:latin typeface="Segoe UI" panose="020B0502040204020203" pitchFamily="34" charset="0"/>
                <a:cs typeface="Segoe UI" panose="020B0502040204020203" pitchFamily="34" charset="0"/>
              </a:rPr>
              <a:t>38% </a:t>
            </a:r>
            <a:r>
              <a:rPr lang="fr-FR" sz="1600" b="1" dirty="0">
                <a:solidFill>
                  <a:srgbClr val="000000"/>
                </a:solidFill>
                <a:latin typeface="Segoe UI" panose="020B0502040204020203" pitchFamily="34" charset="0"/>
                <a:cs typeface="Segoe UI" panose="020B0502040204020203" pitchFamily="34" charset="0"/>
              </a:rPr>
              <a:t>de nationalité étrangère </a:t>
            </a:r>
            <a:r>
              <a:rPr lang="fr-FR" sz="1600" dirty="0">
                <a:solidFill>
                  <a:srgbClr val="000000"/>
                </a:solidFill>
                <a:latin typeface="Segoe UI" panose="020B0502040204020203" pitchFamily="34" charset="0"/>
                <a:cs typeface="Segoe UI" panose="020B0502040204020203" pitchFamily="34" charset="0"/>
              </a:rPr>
              <a:t>(idem à </a:t>
            </a:r>
            <a:r>
              <a:rPr lang="fr-FR" sz="1600" dirty="0" err="1">
                <a:solidFill>
                  <a:srgbClr val="000000"/>
                </a:solidFill>
                <a:latin typeface="Segoe UI" panose="020B0502040204020203" pitchFamily="34" charset="0"/>
                <a:cs typeface="Segoe UI" panose="020B0502040204020203" pitchFamily="34" charset="0"/>
              </a:rPr>
              <a:t>UPSaclay</a:t>
            </a:r>
            <a:r>
              <a:rPr lang="fr-FR" sz="1600" dirty="0">
                <a:solidFill>
                  <a:srgbClr val="000000"/>
                </a:solidFill>
                <a:latin typeface="Segoe UI" panose="020B0502040204020203" pitchFamily="34" charset="0"/>
                <a:cs typeface="Segoe UI" panose="020B0502040204020203" pitchFamily="34" charset="0"/>
              </a:rPr>
              <a:t>)</a:t>
            </a:r>
            <a:endParaRPr lang="fr-FR" sz="1400" dirty="0">
              <a:solidFill>
                <a:srgbClr val="000000"/>
              </a:solidFill>
              <a:latin typeface="Segoe UI" panose="020B0502040204020203" pitchFamily="34" charset="0"/>
              <a:cs typeface="Segoe UI" panose="020B0502040204020203" pitchFamily="34" charset="0"/>
            </a:endParaRPr>
          </a:p>
        </p:txBody>
      </p:sp>
      <p:sp>
        <p:nvSpPr>
          <p:cNvPr id="3" name="ZoneTexte 2">
            <a:extLst>
              <a:ext uri="{FF2B5EF4-FFF2-40B4-BE49-F238E27FC236}">
                <a16:creationId xmlns:a16="http://schemas.microsoft.com/office/drawing/2014/main" id="{688C1B36-DF7E-4FF6-BC3A-2D2A6E9F9963}"/>
              </a:ext>
            </a:extLst>
          </p:cNvPr>
          <p:cNvSpPr txBox="1"/>
          <p:nvPr/>
        </p:nvSpPr>
        <p:spPr>
          <a:xfrm>
            <a:off x="6657996" y="3149524"/>
            <a:ext cx="4973007" cy="954107"/>
          </a:xfrm>
          <a:prstGeom prst="rect">
            <a:avLst/>
          </a:prstGeom>
          <a:noFill/>
        </p:spPr>
        <p:txBody>
          <a:bodyPr wrap="square" rtlCol="0">
            <a:spAutoFit/>
          </a:bodyPr>
          <a:lstStyle/>
          <a:p>
            <a:r>
              <a:rPr lang="fr-FR" sz="2400" b="1" dirty="0">
                <a:solidFill>
                  <a:srgbClr val="DA5200"/>
                </a:solidFill>
                <a:latin typeface="Segoe UI" panose="020B0502040204020203" pitchFamily="34" charset="0"/>
                <a:cs typeface="Segoe UI" panose="020B0502040204020203" pitchFamily="34" charset="0"/>
              </a:rPr>
              <a:t>5 342</a:t>
            </a:r>
            <a:r>
              <a:rPr lang="fr-FR" sz="2400" dirty="0">
                <a:solidFill>
                  <a:srgbClr val="DA5200"/>
                </a:solidFill>
                <a:latin typeface="Segoe UI" panose="020B0502040204020203" pitchFamily="34" charset="0"/>
                <a:cs typeface="Segoe UI" panose="020B0502040204020203" pitchFamily="34" charset="0"/>
              </a:rPr>
              <a:t> </a:t>
            </a:r>
            <a:r>
              <a:rPr lang="fr-FR" sz="1600" dirty="0">
                <a:solidFill>
                  <a:srgbClr val="000000"/>
                </a:solidFill>
                <a:latin typeface="Segoe UI" panose="020B0502040204020203" pitchFamily="34" charset="0"/>
                <a:cs typeface="Segoe UI" panose="020B0502040204020203" pitchFamily="34" charset="0"/>
              </a:rPr>
              <a:t>candidats </a:t>
            </a:r>
            <a:r>
              <a:rPr lang="fr-FR" sz="1600" b="1" dirty="0">
                <a:solidFill>
                  <a:srgbClr val="000000"/>
                </a:solidFill>
                <a:latin typeface="Segoe UI" panose="020B0502040204020203" pitchFamily="34" charset="0"/>
                <a:cs typeface="Segoe UI" panose="020B0502040204020203" pitchFamily="34" charset="0"/>
              </a:rPr>
              <a:t>qualifiés </a:t>
            </a:r>
            <a:r>
              <a:rPr lang="fr-FR" sz="1600" dirty="0">
                <a:solidFill>
                  <a:srgbClr val="000000"/>
                </a:solidFill>
                <a:latin typeface="Segoe UI" panose="020B0502040204020203" pitchFamily="34" charset="0"/>
                <a:cs typeface="Segoe UI" panose="020B0502040204020203" pitchFamily="34" charset="0"/>
              </a:rPr>
              <a:t>(taux min de 34% en Droit et de taux max de 84,4% en Sciences de la Terre et de l’Univers)</a:t>
            </a:r>
          </a:p>
        </p:txBody>
      </p:sp>
      <p:sp>
        <p:nvSpPr>
          <p:cNvPr id="5" name="ZoneTexte 4">
            <a:extLst>
              <a:ext uri="{FF2B5EF4-FFF2-40B4-BE49-F238E27FC236}">
                <a16:creationId xmlns:a16="http://schemas.microsoft.com/office/drawing/2014/main" id="{127175CB-48A5-44DD-9EE3-2BF9E4736ED9}"/>
              </a:ext>
            </a:extLst>
          </p:cNvPr>
          <p:cNvSpPr txBox="1"/>
          <p:nvPr/>
        </p:nvSpPr>
        <p:spPr>
          <a:xfrm>
            <a:off x="6655508" y="5253329"/>
            <a:ext cx="5071715" cy="769441"/>
          </a:xfrm>
          <a:prstGeom prst="rect">
            <a:avLst/>
          </a:prstGeom>
          <a:noFill/>
        </p:spPr>
        <p:txBody>
          <a:bodyPr wrap="square" rtlCol="0">
            <a:spAutoFit/>
          </a:bodyPr>
          <a:lstStyle/>
          <a:p>
            <a:r>
              <a:rPr lang="fr-FR" sz="2400" b="1" dirty="0">
                <a:solidFill>
                  <a:srgbClr val="00807A"/>
                </a:solidFill>
                <a:latin typeface="Segoe UI" panose="020B0502040204020203" pitchFamily="34" charset="0"/>
                <a:cs typeface="Segoe UI" panose="020B0502040204020203" pitchFamily="34" charset="0"/>
              </a:rPr>
              <a:t>500</a:t>
            </a:r>
            <a:r>
              <a:rPr lang="fr-FR" sz="2800" b="1" dirty="0">
                <a:solidFill>
                  <a:srgbClr val="00807A"/>
                </a:solidFill>
                <a:latin typeface="Segoe UI" panose="020B0502040204020203" pitchFamily="34" charset="0"/>
                <a:cs typeface="Segoe UI" panose="020B0502040204020203" pitchFamily="34" charset="0"/>
              </a:rPr>
              <a:t> </a:t>
            </a:r>
            <a:r>
              <a:rPr lang="fr-FR" sz="1600" dirty="0">
                <a:latin typeface="Segoe UI" panose="020B0502040204020203" pitchFamily="34" charset="0"/>
                <a:cs typeface="Segoe UI" panose="020B0502040204020203" pitchFamily="34" charset="0"/>
              </a:rPr>
              <a:t>(environ) </a:t>
            </a:r>
            <a:r>
              <a:rPr lang="fr-FR" sz="1600" dirty="0">
                <a:solidFill>
                  <a:srgbClr val="000000"/>
                </a:solidFill>
                <a:latin typeface="Segoe UI" panose="020B0502040204020203" pitchFamily="34" charset="0"/>
                <a:cs typeface="Segoe UI" panose="020B0502040204020203" pitchFamily="34" charset="0"/>
              </a:rPr>
              <a:t>postes de chargés de Recherche dans les EPST et leur équivalent dans les EPIC par an</a:t>
            </a:r>
            <a:endParaRPr lang="fr-FR" dirty="0">
              <a:solidFill>
                <a:srgbClr val="000000"/>
              </a:solidFill>
              <a:latin typeface="Segoe UI" panose="020B0502040204020203" pitchFamily="34" charset="0"/>
              <a:cs typeface="Segoe UI" panose="020B0502040204020203" pitchFamily="34" charset="0"/>
            </a:endParaRPr>
          </a:p>
        </p:txBody>
      </p:sp>
      <p:pic>
        <p:nvPicPr>
          <p:cNvPr id="10" name="Graphique 9" descr="Graphique à barres">
            <a:extLst>
              <a:ext uri="{FF2B5EF4-FFF2-40B4-BE49-F238E27FC236}">
                <a16:creationId xmlns:a16="http://schemas.microsoft.com/office/drawing/2014/main" id="{DD6B2F1B-C471-448B-9E7C-8287F44C5D9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31220" y="105036"/>
            <a:ext cx="1249981" cy="1249981"/>
          </a:xfrm>
          <a:prstGeom prst="rect">
            <a:avLst/>
          </a:prstGeom>
        </p:spPr>
      </p:pic>
    </p:spTree>
    <p:extLst>
      <p:ext uri="{BB962C8B-B14F-4D97-AF65-F5344CB8AC3E}">
        <p14:creationId xmlns:p14="http://schemas.microsoft.com/office/powerpoint/2010/main" val="37868668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3563" y="424737"/>
            <a:ext cx="8555128" cy="562074"/>
          </a:xfrm>
        </p:spPr>
        <p:txBody>
          <a:bodyPr>
            <a:normAutofit fontScale="90000"/>
          </a:bodyPr>
          <a:lstStyle/>
          <a:p>
            <a:r>
              <a:rPr lang="fr-FR" sz="3600" b="1" dirty="0">
                <a:solidFill>
                  <a:srgbClr val="63003C"/>
                </a:solidFill>
                <a:latin typeface="Segoe UI" panose="020B0502040204020203" pitchFamily="34" charset="0"/>
                <a:cs typeface="Segoe UI" panose="020B0502040204020203" pitchFamily="34" charset="0"/>
              </a:rPr>
              <a:t>Tous les parcours « carrière de docteurs »</a:t>
            </a:r>
          </a:p>
        </p:txBody>
      </p:sp>
      <p:sp>
        <p:nvSpPr>
          <p:cNvPr id="3" name="Espace réservé du contenu 2"/>
          <p:cNvSpPr>
            <a:spLocks noGrp="1"/>
          </p:cNvSpPr>
          <p:nvPr>
            <p:ph idx="1"/>
          </p:nvPr>
        </p:nvSpPr>
        <p:spPr>
          <a:xfrm>
            <a:off x="393563" y="1251752"/>
            <a:ext cx="11031593" cy="4971495"/>
          </a:xfrm>
          <a:noFill/>
        </p:spPr>
        <p:txBody>
          <a:bodyPr>
            <a:normAutofit fontScale="92500" lnSpcReduction="10000"/>
          </a:bodyPr>
          <a:lstStyle/>
          <a:p>
            <a:pPr>
              <a:lnSpc>
                <a:spcPct val="134000"/>
              </a:lnSpc>
              <a:spcBef>
                <a:spcPts val="0"/>
              </a:spcBef>
              <a:buFont typeface="Wingdings" panose="05000000000000000000" pitchFamily="2" charset="2"/>
              <a:buChar char="ü"/>
            </a:pPr>
            <a:r>
              <a:rPr lang="fr-FR" sz="2000" dirty="0">
                <a:solidFill>
                  <a:srgbClr val="000000"/>
                </a:solidFill>
                <a:latin typeface="Segoe UI" panose="020B0502040204020203" pitchFamily="34" charset="0"/>
                <a:cs typeface="Segoe UI" panose="020B0502040204020203" pitchFamily="34" charset="0"/>
              </a:rPr>
              <a:t>Parcours </a:t>
            </a:r>
            <a:r>
              <a:rPr lang="fr-FR" sz="2000" b="1" dirty="0">
                <a:solidFill>
                  <a:srgbClr val="000000"/>
                </a:solidFill>
                <a:latin typeface="Segoe UI" panose="020B0502040204020203" pitchFamily="34" charset="0"/>
                <a:cs typeface="Segoe UI" panose="020B0502040204020203" pitchFamily="34" charset="0"/>
              </a:rPr>
              <a:t>« R&amp;D en entreprise » </a:t>
            </a:r>
          </a:p>
          <a:p>
            <a:pPr marL="914400" lvl="2" indent="0">
              <a:lnSpc>
                <a:spcPct val="134000"/>
              </a:lnSpc>
              <a:spcBef>
                <a:spcPts val="0"/>
              </a:spcBef>
              <a:spcAft>
                <a:spcPts val="1000"/>
              </a:spcAft>
              <a:buNone/>
            </a:pPr>
            <a:r>
              <a:rPr lang="en-GB" sz="1800" i="1" dirty="0">
                <a:solidFill>
                  <a:srgbClr val="DA5200"/>
                </a:solidFill>
                <a:latin typeface="Segoe UI" panose="020B0502040204020203" pitchFamily="34" charset="0"/>
                <a:cs typeface="Segoe UI" panose="020B0502040204020203" pitchFamily="34" charset="0"/>
              </a:rPr>
              <a:t>Research, within the private sector</a:t>
            </a:r>
            <a:r>
              <a:rPr lang="en-US" sz="1800" i="1" dirty="0">
                <a:solidFill>
                  <a:srgbClr val="DA5200"/>
                </a:solidFill>
                <a:latin typeface="Segoe UI" panose="020B0502040204020203" pitchFamily="34" charset="0"/>
                <a:cs typeface="Segoe UI" panose="020B0502040204020203" pitchFamily="34" charset="0"/>
              </a:rPr>
              <a:t> R&amp;D</a:t>
            </a:r>
            <a:endParaRPr lang="fr-FR" sz="1800" i="1" dirty="0">
              <a:solidFill>
                <a:srgbClr val="DA5200"/>
              </a:solidFill>
              <a:latin typeface="Segoe UI" panose="020B0502040204020203" pitchFamily="34" charset="0"/>
              <a:cs typeface="Segoe UI" panose="020B0502040204020203" pitchFamily="34" charset="0"/>
            </a:endParaRPr>
          </a:p>
          <a:p>
            <a:pPr>
              <a:lnSpc>
                <a:spcPct val="134000"/>
              </a:lnSpc>
              <a:spcBef>
                <a:spcPts val="0"/>
              </a:spcBef>
              <a:buFont typeface="Wingdings" panose="05000000000000000000" pitchFamily="2" charset="2"/>
              <a:buChar char="ü"/>
            </a:pPr>
            <a:r>
              <a:rPr lang="fr-FR" sz="2000" dirty="0">
                <a:solidFill>
                  <a:srgbClr val="000000"/>
                </a:solidFill>
                <a:latin typeface="Segoe UI" panose="020B0502040204020203" pitchFamily="34" charset="0"/>
                <a:cs typeface="Segoe UI" panose="020B0502040204020203" pitchFamily="34" charset="0"/>
              </a:rPr>
              <a:t>Parcours  </a:t>
            </a:r>
            <a:r>
              <a:rPr lang="fr-FR" sz="2000" b="1" dirty="0">
                <a:solidFill>
                  <a:srgbClr val="000000"/>
                </a:solidFill>
                <a:latin typeface="Segoe UI" panose="020B0502040204020203" pitchFamily="34" charset="0"/>
                <a:cs typeface="Segoe UI" panose="020B0502040204020203" pitchFamily="34" charset="0"/>
              </a:rPr>
              <a:t>« Enseignant du supérieur»  </a:t>
            </a:r>
          </a:p>
          <a:p>
            <a:pPr marL="914400" lvl="2" indent="0">
              <a:lnSpc>
                <a:spcPct val="134000"/>
              </a:lnSpc>
              <a:spcBef>
                <a:spcPts val="0"/>
              </a:spcBef>
              <a:spcAft>
                <a:spcPts val="1000"/>
              </a:spcAft>
              <a:buNone/>
            </a:pPr>
            <a:r>
              <a:rPr lang="en-US" sz="1800" i="1" dirty="0">
                <a:solidFill>
                  <a:srgbClr val="DA5200"/>
                </a:solidFill>
                <a:latin typeface="Segoe UI" panose="020B0502040204020203" pitchFamily="34" charset="0"/>
                <a:cs typeface="Segoe UI" panose="020B0502040204020203" pitchFamily="34" charset="0"/>
              </a:rPr>
              <a:t>Join academia &amp; higher education, as a lecturer or assistant professor</a:t>
            </a:r>
            <a:endParaRPr lang="fr-FR" sz="1800" i="1" dirty="0">
              <a:solidFill>
                <a:srgbClr val="DA5200"/>
              </a:solidFill>
              <a:latin typeface="Segoe UI" panose="020B0502040204020203" pitchFamily="34" charset="0"/>
              <a:cs typeface="Segoe UI" panose="020B0502040204020203" pitchFamily="34" charset="0"/>
            </a:endParaRPr>
          </a:p>
          <a:p>
            <a:pPr>
              <a:lnSpc>
                <a:spcPct val="134000"/>
              </a:lnSpc>
              <a:spcBef>
                <a:spcPts val="0"/>
              </a:spcBef>
              <a:buFont typeface="Wingdings" panose="05000000000000000000" pitchFamily="2" charset="2"/>
              <a:buChar char="ü"/>
            </a:pPr>
            <a:r>
              <a:rPr lang="fr-FR" sz="2000" dirty="0">
                <a:solidFill>
                  <a:srgbClr val="000000"/>
                </a:solidFill>
                <a:latin typeface="Segoe UI" panose="020B0502040204020203" pitchFamily="34" charset="0"/>
                <a:cs typeface="Segoe UI" panose="020B0502040204020203" pitchFamily="34" charset="0"/>
              </a:rPr>
              <a:t>Parcours </a:t>
            </a:r>
            <a:r>
              <a:rPr lang="fr-FR" sz="2000" b="1" dirty="0">
                <a:solidFill>
                  <a:srgbClr val="000000"/>
                </a:solidFill>
                <a:latin typeface="Segoe UI" panose="020B0502040204020203" pitchFamily="34" charset="0"/>
                <a:cs typeface="Segoe UI" panose="020B0502040204020203" pitchFamily="34" charset="0"/>
              </a:rPr>
              <a:t>« Tous Experts ! » </a:t>
            </a:r>
          </a:p>
          <a:p>
            <a:pPr marL="914400" lvl="2" indent="0">
              <a:lnSpc>
                <a:spcPct val="134000"/>
              </a:lnSpc>
              <a:spcBef>
                <a:spcPts val="0"/>
              </a:spcBef>
              <a:spcAft>
                <a:spcPts val="1000"/>
              </a:spcAft>
              <a:buNone/>
            </a:pPr>
            <a:r>
              <a:rPr lang="en-GB" sz="1800" i="1" dirty="0">
                <a:solidFill>
                  <a:srgbClr val="DA5200"/>
                </a:solidFill>
                <a:latin typeface="Segoe UI" panose="020B0502040204020203" pitchFamily="34" charset="0"/>
                <a:cs typeface="Segoe UI" panose="020B0502040204020203" pitchFamily="34" charset="0"/>
              </a:rPr>
              <a:t>Consulting, studies and expertise, IP expertise, prospective and strategy </a:t>
            </a:r>
          </a:p>
          <a:p>
            <a:pPr>
              <a:lnSpc>
                <a:spcPct val="134000"/>
              </a:lnSpc>
              <a:spcBef>
                <a:spcPts val="0"/>
              </a:spcBef>
              <a:buFont typeface="Wingdings" panose="05000000000000000000" pitchFamily="2" charset="2"/>
              <a:buChar char="ü"/>
            </a:pPr>
            <a:r>
              <a:rPr lang="fr-FR" sz="2000" dirty="0">
                <a:solidFill>
                  <a:srgbClr val="000000"/>
                </a:solidFill>
                <a:latin typeface="Segoe UI" panose="020B0502040204020203" pitchFamily="34" charset="0"/>
                <a:cs typeface="Segoe UI" panose="020B0502040204020203" pitchFamily="34" charset="0"/>
              </a:rPr>
              <a:t>Parcours </a:t>
            </a:r>
            <a:r>
              <a:rPr lang="fr-FR" sz="2000" b="1" dirty="0">
                <a:solidFill>
                  <a:srgbClr val="000000"/>
                </a:solidFill>
                <a:latin typeface="Segoe UI" panose="020B0502040204020203" pitchFamily="34" charset="0"/>
                <a:cs typeface="Segoe UI" panose="020B0502040204020203" pitchFamily="34" charset="0"/>
              </a:rPr>
              <a:t>« Valorisation de projets de recherche innovants : du concept au marché »</a:t>
            </a:r>
          </a:p>
          <a:p>
            <a:pPr marL="914400" lvl="2" indent="0">
              <a:lnSpc>
                <a:spcPct val="134000"/>
              </a:lnSpc>
              <a:spcBef>
                <a:spcPts val="0"/>
              </a:spcBef>
              <a:spcAft>
                <a:spcPts val="1000"/>
              </a:spcAft>
              <a:buNone/>
            </a:pPr>
            <a:r>
              <a:rPr lang="en-US" sz="1800" i="1" dirty="0">
                <a:solidFill>
                  <a:srgbClr val="DA5200"/>
                </a:solidFill>
                <a:latin typeface="Segoe UI" panose="020B0502040204020203" pitchFamily="34" charset="0"/>
                <a:cs typeface="Segoe UI" panose="020B0502040204020203" pitchFamily="34" charset="0"/>
              </a:rPr>
              <a:t>Valuation of innovative research projects: from concept to market </a:t>
            </a:r>
            <a:endParaRPr lang="fr-FR" sz="2400" dirty="0">
              <a:solidFill>
                <a:srgbClr val="000000"/>
              </a:solidFill>
              <a:latin typeface="Segoe UI" panose="020B0502040204020203" pitchFamily="34" charset="0"/>
              <a:cs typeface="Segoe UI" panose="020B0502040204020203" pitchFamily="34" charset="0"/>
            </a:endParaRPr>
          </a:p>
          <a:p>
            <a:pPr>
              <a:lnSpc>
                <a:spcPct val="134000"/>
              </a:lnSpc>
              <a:spcBef>
                <a:spcPts val="0"/>
              </a:spcBef>
              <a:buFont typeface="Wingdings" panose="05000000000000000000" pitchFamily="2" charset="2"/>
              <a:buChar char="ü"/>
            </a:pPr>
            <a:r>
              <a:rPr lang="fr-FR" sz="2000" dirty="0">
                <a:solidFill>
                  <a:srgbClr val="000000"/>
                </a:solidFill>
                <a:latin typeface="Segoe UI" panose="020B0502040204020203" pitchFamily="34" charset="0"/>
                <a:cs typeface="Segoe UI" panose="020B0502040204020203" pitchFamily="34" charset="0"/>
              </a:rPr>
              <a:t> Parcours «</a:t>
            </a:r>
            <a:r>
              <a:rPr lang="fr-FR" sz="2000" b="1" dirty="0">
                <a:solidFill>
                  <a:srgbClr val="000000"/>
                </a:solidFill>
                <a:latin typeface="Segoe UI" panose="020B0502040204020203" pitchFamily="34" charset="0"/>
                <a:cs typeface="Segoe UI" panose="020B0502040204020203" pitchFamily="34" charset="0"/>
              </a:rPr>
              <a:t> Entreprenariat </a:t>
            </a:r>
            <a:r>
              <a:rPr lang="fr-FR" sz="2000" b="1" dirty="0" err="1">
                <a:solidFill>
                  <a:srgbClr val="000000"/>
                </a:solidFill>
                <a:latin typeface="Segoe UI" panose="020B0502040204020203" pitchFamily="34" charset="0"/>
                <a:cs typeface="Segoe UI" panose="020B0502040204020203" pitchFamily="34" charset="0"/>
              </a:rPr>
              <a:t>Deeptech</a:t>
            </a:r>
            <a:r>
              <a:rPr lang="fr-FR" sz="2000" b="1" dirty="0">
                <a:solidFill>
                  <a:srgbClr val="000000"/>
                </a:solidFill>
                <a:latin typeface="Segoe UI" panose="020B0502040204020203" pitchFamily="34" charset="0"/>
                <a:cs typeface="Segoe UI" panose="020B0502040204020203" pitchFamily="34" charset="0"/>
              </a:rPr>
              <a:t> »</a:t>
            </a:r>
            <a:r>
              <a:rPr lang="fr-FR" sz="2000" dirty="0">
                <a:solidFill>
                  <a:srgbClr val="000000"/>
                </a:solidFill>
                <a:latin typeface="Segoe UI" panose="020B0502040204020203" pitchFamily="34" charset="0"/>
                <a:cs typeface="Segoe UI" panose="020B0502040204020203" pitchFamily="34" charset="0"/>
              </a:rPr>
              <a:t> </a:t>
            </a:r>
            <a:endParaRPr lang="fr-FR" sz="2000" i="1" dirty="0">
              <a:solidFill>
                <a:srgbClr val="000000"/>
              </a:solidFill>
              <a:latin typeface="Segoe UI" panose="020B0502040204020203" pitchFamily="34" charset="0"/>
              <a:cs typeface="Segoe UI" panose="020B0502040204020203" pitchFamily="34" charset="0"/>
            </a:endParaRPr>
          </a:p>
          <a:p>
            <a:pPr marL="914400" lvl="2" indent="0">
              <a:lnSpc>
                <a:spcPct val="134000"/>
              </a:lnSpc>
              <a:spcBef>
                <a:spcPts val="0"/>
              </a:spcBef>
              <a:spcAft>
                <a:spcPts val="1000"/>
              </a:spcAft>
              <a:buNone/>
            </a:pPr>
            <a:r>
              <a:rPr lang="en-GB" sz="1800" i="1" dirty="0">
                <a:solidFill>
                  <a:srgbClr val="DA5200"/>
                </a:solidFill>
                <a:latin typeface="Segoe UI" panose="020B0502040204020203" pitchFamily="34" charset="0"/>
                <a:cs typeface="Segoe UI" panose="020B0502040204020203" pitchFamily="34" charset="0"/>
              </a:rPr>
              <a:t>Entrepreneurship and innovation</a:t>
            </a:r>
            <a:endParaRPr lang="fr-FR" sz="1800" i="1" dirty="0">
              <a:solidFill>
                <a:srgbClr val="DA5200"/>
              </a:solidFill>
              <a:latin typeface="Segoe UI" panose="020B0502040204020203" pitchFamily="34" charset="0"/>
              <a:cs typeface="Segoe UI" panose="020B0502040204020203" pitchFamily="34" charset="0"/>
            </a:endParaRPr>
          </a:p>
          <a:p>
            <a:pPr>
              <a:lnSpc>
                <a:spcPct val="134000"/>
              </a:lnSpc>
              <a:spcBef>
                <a:spcPts val="0"/>
              </a:spcBef>
              <a:buFont typeface="Wingdings" panose="05000000000000000000" pitchFamily="2" charset="2"/>
              <a:buChar char="ü"/>
            </a:pPr>
            <a:r>
              <a:rPr lang="fr-FR" sz="2000" dirty="0">
                <a:solidFill>
                  <a:srgbClr val="000000"/>
                </a:solidFill>
                <a:latin typeface="Segoe UI" panose="020B0502040204020203" pitchFamily="34" charset="0"/>
                <a:cs typeface="Segoe UI" panose="020B0502040204020203" pitchFamily="34" charset="0"/>
              </a:rPr>
              <a:t>Parcours </a:t>
            </a:r>
            <a:r>
              <a:rPr lang="fr-FR" sz="2000" b="1" dirty="0">
                <a:solidFill>
                  <a:srgbClr val="000000"/>
                </a:solidFill>
                <a:latin typeface="Segoe UI" panose="020B0502040204020203" pitchFamily="34" charset="0"/>
                <a:cs typeface="Segoe UI" panose="020B0502040204020203" pitchFamily="34" charset="0"/>
              </a:rPr>
              <a:t>« Médiation, communication et journalisme scientifiques» </a:t>
            </a:r>
          </a:p>
          <a:p>
            <a:pPr marL="914400" lvl="2" indent="0">
              <a:lnSpc>
                <a:spcPct val="134000"/>
              </a:lnSpc>
              <a:spcBef>
                <a:spcPts val="0"/>
              </a:spcBef>
              <a:spcAft>
                <a:spcPts val="1000"/>
              </a:spcAft>
              <a:buNone/>
            </a:pPr>
            <a:r>
              <a:rPr lang="fr-FR" sz="1800" i="1" dirty="0">
                <a:solidFill>
                  <a:srgbClr val="DA5200"/>
                </a:solidFill>
                <a:latin typeface="Segoe UI" panose="020B0502040204020203" pitchFamily="34" charset="0"/>
                <a:cs typeface="Segoe UI" panose="020B0502040204020203" pitchFamily="34" charset="0"/>
              </a:rPr>
              <a:t>Scientific </a:t>
            </a:r>
            <a:r>
              <a:rPr lang="fr-FR" sz="1800" i="1" dirty="0" err="1">
                <a:solidFill>
                  <a:srgbClr val="DA5200"/>
                </a:solidFill>
                <a:latin typeface="Segoe UI" panose="020B0502040204020203" pitchFamily="34" charset="0"/>
                <a:cs typeface="Segoe UI" panose="020B0502040204020203" pitchFamily="34" charset="0"/>
              </a:rPr>
              <a:t>mediator</a:t>
            </a:r>
            <a:r>
              <a:rPr lang="fr-FR" sz="1800" i="1" dirty="0">
                <a:solidFill>
                  <a:srgbClr val="DA5200"/>
                </a:solidFill>
                <a:latin typeface="Segoe UI" panose="020B0502040204020203" pitchFamily="34" charset="0"/>
                <a:cs typeface="Segoe UI" panose="020B0502040204020203" pitchFamily="34" charset="0"/>
              </a:rPr>
              <a:t>, </a:t>
            </a:r>
            <a:r>
              <a:rPr lang="fr-FR" sz="1800" i="1" dirty="0" err="1">
                <a:solidFill>
                  <a:srgbClr val="DA5200"/>
                </a:solidFill>
                <a:latin typeface="Segoe UI" panose="020B0502040204020203" pitchFamily="34" charset="0"/>
                <a:cs typeface="Segoe UI" panose="020B0502040204020203" pitchFamily="34" charset="0"/>
              </a:rPr>
              <a:t>scientific</a:t>
            </a:r>
            <a:r>
              <a:rPr lang="fr-FR" sz="1800" i="1" dirty="0">
                <a:solidFill>
                  <a:srgbClr val="DA5200"/>
                </a:solidFill>
                <a:latin typeface="Segoe UI" panose="020B0502040204020203" pitchFamily="34" charset="0"/>
                <a:cs typeface="Segoe UI" panose="020B0502040204020203" pitchFamily="34" charset="0"/>
              </a:rPr>
              <a:t> communications and </a:t>
            </a:r>
            <a:r>
              <a:rPr lang="fr-FR" sz="1800" i="1" dirty="0" err="1">
                <a:solidFill>
                  <a:srgbClr val="DA5200"/>
                </a:solidFill>
                <a:latin typeface="Segoe UI" panose="020B0502040204020203" pitchFamily="34" charset="0"/>
                <a:cs typeface="Segoe UI" panose="020B0502040204020203" pitchFamily="34" charset="0"/>
              </a:rPr>
              <a:t>journalism</a:t>
            </a:r>
            <a:endParaRPr lang="fr-FR" sz="1800" i="1" dirty="0">
              <a:solidFill>
                <a:srgbClr val="DA5200"/>
              </a:solidFill>
              <a:latin typeface="Segoe UI" panose="020B0502040204020203" pitchFamily="34" charset="0"/>
              <a:cs typeface="Segoe UI" panose="020B0502040204020203" pitchFamily="34" charset="0"/>
            </a:endParaRPr>
          </a:p>
          <a:p>
            <a:pPr marL="514350" indent="-571500">
              <a:lnSpc>
                <a:spcPct val="134000"/>
              </a:lnSpc>
              <a:spcBef>
                <a:spcPts val="0"/>
              </a:spcBef>
              <a:buFont typeface="Wingdings" panose="05000000000000000000" pitchFamily="2" charset="2"/>
              <a:buChar char="ü"/>
            </a:pPr>
            <a:endParaRPr lang="fr-FR" sz="1800" i="1" dirty="0">
              <a:solidFill>
                <a:srgbClr val="DA5200"/>
              </a:solidFill>
              <a:latin typeface="Segoe UI" panose="020B0502040204020203" pitchFamily="34" charset="0"/>
              <a:cs typeface="Segoe UI" panose="020B0502040204020203" pitchFamily="34" charset="0"/>
            </a:endParaRPr>
          </a:p>
        </p:txBody>
      </p:sp>
      <p:pic>
        <p:nvPicPr>
          <p:cNvPr id="4" name="Graphique 3" descr="Réussite du groupe">
            <a:extLst>
              <a:ext uri="{FF2B5EF4-FFF2-40B4-BE49-F238E27FC236}">
                <a16:creationId xmlns:a16="http://schemas.microsoft.com/office/drawing/2014/main" id="{A773C5DD-4322-4777-A639-C1189EAC2AE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74959" y="0"/>
            <a:ext cx="1642369" cy="1642369"/>
          </a:xfrm>
          <a:prstGeom prst="rect">
            <a:avLst/>
          </a:prstGeom>
        </p:spPr>
      </p:pic>
      <p:sp>
        <p:nvSpPr>
          <p:cNvPr id="5" name="ZoneTexte 4">
            <a:extLst>
              <a:ext uri="{FF2B5EF4-FFF2-40B4-BE49-F238E27FC236}">
                <a16:creationId xmlns:a16="http://schemas.microsoft.com/office/drawing/2014/main" id="{745CD1D6-D607-47D5-9716-FBD9494A85A1}"/>
              </a:ext>
            </a:extLst>
          </p:cNvPr>
          <p:cNvSpPr txBox="1"/>
          <p:nvPr/>
        </p:nvSpPr>
        <p:spPr>
          <a:xfrm>
            <a:off x="393563" y="6257355"/>
            <a:ext cx="10439076" cy="461665"/>
          </a:xfrm>
          <a:prstGeom prst="rect">
            <a:avLst/>
          </a:prstGeom>
          <a:noFill/>
        </p:spPr>
        <p:txBody>
          <a:bodyPr wrap="none" rtlCol="0">
            <a:spAutoFit/>
          </a:bodyPr>
          <a:lstStyle/>
          <a:p>
            <a:r>
              <a:rPr lang="fr-FR" sz="2400" b="1" dirty="0">
                <a:solidFill>
                  <a:srgbClr val="00807A"/>
                </a:solidFill>
              </a:rPr>
              <a:t>« Dimensionnés » en fonction des débouchés constatés des docteurs d’</a:t>
            </a:r>
            <a:r>
              <a:rPr lang="fr-FR" sz="2400" b="1" dirty="0" err="1">
                <a:solidFill>
                  <a:srgbClr val="00807A"/>
                </a:solidFill>
              </a:rPr>
              <a:t>UPSaclay</a:t>
            </a:r>
            <a:endParaRPr lang="fr-FR" sz="2400" b="1" dirty="0">
              <a:solidFill>
                <a:srgbClr val="00807A"/>
              </a:solidFill>
            </a:endParaRPr>
          </a:p>
        </p:txBody>
      </p:sp>
    </p:spTree>
    <p:extLst>
      <p:ext uri="{BB962C8B-B14F-4D97-AF65-F5344CB8AC3E}">
        <p14:creationId xmlns:p14="http://schemas.microsoft.com/office/powerpoint/2010/main" val="711302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DBAF39-771F-497C-9938-6BA04E0A8993}"/>
              </a:ext>
            </a:extLst>
          </p:cNvPr>
          <p:cNvSpPr>
            <a:spLocks noGrp="1"/>
          </p:cNvSpPr>
          <p:nvPr>
            <p:ph type="ctrTitle"/>
          </p:nvPr>
        </p:nvSpPr>
        <p:spPr>
          <a:xfrm>
            <a:off x="365869" y="328573"/>
            <a:ext cx="11077448" cy="1047565"/>
          </a:xfrm>
        </p:spPr>
        <p:txBody>
          <a:bodyPr>
            <a:noAutofit/>
          </a:bodyPr>
          <a:lstStyle/>
          <a:p>
            <a:pPr>
              <a:lnSpc>
                <a:spcPct val="114000"/>
              </a:lnSpc>
              <a:spcAft>
                <a:spcPts val="1000"/>
              </a:spcAft>
            </a:pPr>
            <a:r>
              <a:rPr lang="fr-FR" sz="2800" dirty="0">
                <a:solidFill>
                  <a:srgbClr val="63003C"/>
                </a:solidFill>
                <a:latin typeface="Segoe UI" panose="020B0502040204020203" pitchFamily="34" charset="0"/>
                <a:cs typeface="Segoe UI" panose="020B0502040204020203" pitchFamily="34" charset="0"/>
              </a:rPr>
              <a:t>Deux dispositifs complémentaires pour développer par la pratique ses compétences professionnelles</a:t>
            </a:r>
            <a:endParaRPr lang="fr-FR" sz="1100" b="0" i="1" dirty="0">
              <a:solidFill>
                <a:srgbClr val="63003C"/>
              </a:solidFill>
            </a:endParaRPr>
          </a:p>
        </p:txBody>
      </p:sp>
      <p:sp>
        <p:nvSpPr>
          <p:cNvPr id="5" name="Rectangle 4"/>
          <p:cNvSpPr/>
          <p:nvPr/>
        </p:nvSpPr>
        <p:spPr>
          <a:xfrm>
            <a:off x="269963" y="1758612"/>
            <a:ext cx="11269260" cy="4388253"/>
          </a:xfrm>
          <a:prstGeom prst="rect">
            <a:avLst/>
          </a:prstGeom>
        </p:spPr>
        <p:txBody>
          <a:bodyPr wrap="square">
            <a:spAutoFit/>
          </a:bodyPr>
          <a:lstStyle/>
          <a:p>
            <a:pPr marL="914400" lvl="1" indent="-457200">
              <a:lnSpc>
                <a:spcPct val="114000"/>
              </a:lnSpc>
              <a:buFont typeface="Arial" panose="020B0604020202020204" pitchFamily="34" charset="0"/>
              <a:buChar char="•"/>
            </a:pPr>
            <a:r>
              <a:rPr lang="en-US" sz="2800" b="1" dirty="0">
                <a:solidFill>
                  <a:srgbClr val="00807A"/>
                </a:solidFill>
                <a:latin typeface="Segoe UI" panose="020B0502040204020203" pitchFamily="34" charset="0"/>
                <a:cs typeface="Segoe UI" panose="020B0502040204020203" pitchFamily="34" charset="0"/>
              </a:rPr>
              <a:t>La </a:t>
            </a:r>
            <a:r>
              <a:rPr lang="en-US" sz="2800" b="1" dirty="0" err="1">
                <a:solidFill>
                  <a:srgbClr val="00807A"/>
                </a:solidFill>
                <a:latin typeface="Segoe UI" panose="020B0502040204020203" pitchFamily="34" charset="0"/>
                <a:cs typeface="Segoe UI" panose="020B0502040204020203" pitchFamily="34" charset="0"/>
              </a:rPr>
              <a:t>césure</a:t>
            </a:r>
            <a:endParaRPr lang="en-US" sz="2800" b="1" dirty="0">
              <a:solidFill>
                <a:srgbClr val="00807A"/>
              </a:solidFill>
              <a:latin typeface="Segoe UI" panose="020B0502040204020203" pitchFamily="34" charset="0"/>
              <a:cs typeface="Segoe UI" panose="020B0502040204020203" pitchFamily="34" charset="0"/>
            </a:endParaRPr>
          </a:p>
          <a:p>
            <a:pPr lvl="1">
              <a:lnSpc>
                <a:spcPct val="114000"/>
              </a:lnSpc>
            </a:pPr>
            <a:r>
              <a:rPr lang="fr-FR" dirty="0">
                <a:solidFill>
                  <a:srgbClr val="000000"/>
                </a:solidFill>
                <a:hlinkClick r:id="" action="ppaction://noaction">
                  <a:extLst>
                    <a:ext uri="{A12FA001-AC4F-418D-AE19-62706E023703}">
                      <ahyp:hlinkClr xmlns:ahyp="http://schemas.microsoft.com/office/drawing/2018/hyperlinkcolor" val="tx"/>
                    </a:ext>
                  </a:extLst>
                </a:hlinkClick>
              </a:rPr>
              <a:t>Décret n°2018-372</a:t>
            </a:r>
          </a:p>
          <a:p>
            <a:pPr lvl="1">
              <a:lnSpc>
                <a:spcPct val="114000"/>
              </a:lnSpc>
            </a:pPr>
            <a:r>
              <a:rPr lang="fr-FR" dirty="0">
                <a:solidFill>
                  <a:srgbClr val="000000"/>
                </a:solidFill>
                <a:hlinkClick r:id="" action="ppaction://noaction">
                  <a:extLst>
                    <a:ext uri="{A12FA001-AC4F-418D-AE19-62706E023703}">
                      <ahyp:hlinkClr xmlns:ahyp="http://schemas.microsoft.com/office/drawing/2018/hyperlinkcolor" val="tx"/>
                    </a:ext>
                  </a:extLst>
                </a:hlinkClick>
              </a:rPr>
              <a:t>Art. D. 611-13 </a:t>
            </a:r>
            <a:r>
              <a:rPr lang="fr-FR" dirty="0">
                <a:solidFill>
                  <a:srgbClr val="000000"/>
                </a:solidFill>
              </a:rPr>
              <a:t>: La période pendant laquelle un étudiant, inscrit dans une formation initiale d'enseignement supérieur, </a:t>
            </a:r>
            <a:r>
              <a:rPr lang="fr-FR" b="1" dirty="0">
                <a:solidFill>
                  <a:srgbClr val="000000"/>
                </a:solidFill>
              </a:rPr>
              <a:t>suspend temporairement ses études dans le but d'acquérir une expérience personnelle ou professionnelle, </a:t>
            </a:r>
            <a:r>
              <a:rPr lang="fr-FR" dirty="0">
                <a:solidFill>
                  <a:srgbClr val="000000"/>
                </a:solidFill>
              </a:rPr>
              <a:t>soit en autonomie, soit encadré dans un organisme d'accueil en France ou à l'étranger, est dénommée « période de césure »</a:t>
            </a:r>
            <a:endParaRPr lang="en-US" dirty="0">
              <a:solidFill>
                <a:srgbClr val="000000"/>
              </a:solidFill>
            </a:endParaRPr>
          </a:p>
          <a:p>
            <a:pPr marL="914400" lvl="1" indent="-457200">
              <a:lnSpc>
                <a:spcPct val="114000"/>
              </a:lnSpc>
              <a:buFont typeface="Arial" panose="020B0604020202020204" pitchFamily="34" charset="0"/>
              <a:buChar char="•"/>
            </a:pPr>
            <a:endParaRPr lang="en-US" sz="2800" b="1" dirty="0">
              <a:solidFill>
                <a:srgbClr val="0E87C9"/>
              </a:solidFill>
              <a:latin typeface="Segoe UI" panose="020B0502040204020203" pitchFamily="34" charset="0"/>
              <a:cs typeface="Segoe UI" panose="020B0502040204020203" pitchFamily="34" charset="0"/>
            </a:endParaRPr>
          </a:p>
          <a:p>
            <a:pPr marL="914400" lvl="1" indent="-457200">
              <a:lnSpc>
                <a:spcPct val="114000"/>
              </a:lnSpc>
              <a:buFont typeface="Arial" panose="020B0604020202020204" pitchFamily="34" charset="0"/>
              <a:buChar char="•"/>
            </a:pPr>
            <a:r>
              <a:rPr lang="en-US" sz="2800" b="1" dirty="0">
                <a:solidFill>
                  <a:srgbClr val="00807A"/>
                </a:solidFill>
                <a:latin typeface="Segoe UI" panose="020B0502040204020203" pitchFamily="34" charset="0"/>
                <a:cs typeface="Segoe UI" panose="020B0502040204020203" pitchFamily="34" charset="0"/>
              </a:rPr>
              <a:t>Les </a:t>
            </a:r>
            <a:r>
              <a:rPr lang="en-US" sz="2800" b="1" dirty="0" err="1">
                <a:solidFill>
                  <a:srgbClr val="00807A"/>
                </a:solidFill>
                <a:latin typeface="Segoe UI" panose="020B0502040204020203" pitchFamily="34" charset="0"/>
                <a:cs typeface="Segoe UI" panose="020B0502040204020203" pitchFamily="34" charset="0"/>
              </a:rPr>
              <a:t>activités</a:t>
            </a:r>
            <a:r>
              <a:rPr lang="en-US" sz="2800" b="1" dirty="0">
                <a:solidFill>
                  <a:srgbClr val="00807A"/>
                </a:solidFill>
                <a:latin typeface="Segoe UI" panose="020B0502040204020203" pitchFamily="34" charset="0"/>
                <a:cs typeface="Segoe UI" panose="020B0502040204020203" pitchFamily="34" charset="0"/>
              </a:rPr>
              <a:t> hors recherche</a:t>
            </a:r>
          </a:p>
          <a:p>
            <a:pPr lvl="1">
              <a:lnSpc>
                <a:spcPct val="114000"/>
              </a:lnSpc>
            </a:pPr>
            <a:r>
              <a:rPr lang="fr-FR" dirty="0">
                <a:solidFill>
                  <a:srgbClr val="000000"/>
                </a:solidFill>
                <a:hlinkClick r:id="rId3">
                  <a:extLst>
                    <a:ext uri="{A12FA001-AC4F-418D-AE19-62706E023703}">
                      <ahyp:hlinkClr xmlns:ahyp="http://schemas.microsoft.com/office/drawing/2018/hyperlinkcolor" val="tx"/>
                    </a:ext>
                  </a:extLst>
                </a:hlinkClick>
              </a:rPr>
              <a:t>Décret n°2016-1173 – Article 3</a:t>
            </a:r>
            <a:endParaRPr lang="fr-FR" dirty="0">
              <a:solidFill>
                <a:srgbClr val="000000"/>
              </a:solidFill>
            </a:endParaRPr>
          </a:p>
          <a:p>
            <a:pPr lvl="1">
              <a:lnSpc>
                <a:spcPct val="114000"/>
              </a:lnSpc>
            </a:pPr>
            <a:r>
              <a:rPr lang="fr-FR" dirty="0">
                <a:solidFill>
                  <a:srgbClr val="000000"/>
                </a:solidFill>
              </a:rPr>
              <a:t>-Le service du doctorant contractuel peut être exclusivement consacré aux activités de recherche liées à la préparation du doctorat </a:t>
            </a:r>
            <a:r>
              <a:rPr lang="fr-FR" b="1" dirty="0">
                <a:solidFill>
                  <a:srgbClr val="000000"/>
                </a:solidFill>
              </a:rPr>
              <a:t>ou inclure, outre ces activités de recherche, des activités complémentaires d’enseignement, de conseil et d’expertise, de valorisation ou de médiation</a:t>
            </a:r>
            <a:r>
              <a:rPr lang="fr-FR" dirty="0">
                <a:solidFill>
                  <a:srgbClr val="000000"/>
                </a:solidFill>
              </a:rPr>
              <a:t>. </a:t>
            </a:r>
            <a:endParaRPr lang="en-US" sz="2800" dirty="0">
              <a:solidFill>
                <a:srgbClr val="0000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92098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768046" y="1647542"/>
            <a:ext cx="3677290" cy="2236481"/>
          </a:xfrm>
        </p:spPr>
        <p:txBody>
          <a:bodyPr>
            <a:normAutofit/>
          </a:bodyPr>
          <a:lstStyle/>
          <a:p>
            <a:r>
              <a:rPr lang="fr-FR" sz="4800" dirty="0">
                <a:latin typeface="Segoe UI" panose="020B0502040204020203" pitchFamily="34" charset="0"/>
                <a:cs typeface="Segoe UI" panose="020B0502040204020203" pitchFamily="34" charset="0"/>
              </a:rPr>
              <a:t>Questions ?</a:t>
            </a:r>
          </a:p>
        </p:txBody>
      </p:sp>
      <p:pic>
        <p:nvPicPr>
          <p:cNvPr id="16" name="Espace réservé pour une image  15"/>
          <p:cNvPicPr>
            <a:picLocks noGrp="1" noChangeAspect="1"/>
          </p:cNvPicPr>
          <p:nvPr>
            <p:ph type="pic" sz="quarter" idx="4294967295"/>
          </p:nvPr>
        </p:nvPicPr>
        <p:blipFill>
          <a:blip r:embed="rId2" cstate="print">
            <a:extLst>
              <a:ext uri="{28A0092B-C50C-407E-A947-70E740481C1C}">
                <a14:useLocalDpi xmlns:a14="http://schemas.microsoft.com/office/drawing/2010/main" val="0"/>
              </a:ext>
            </a:extLst>
          </a:blip>
          <a:srcRect l="28218" r="28218"/>
          <a:stretch>
            <a:fillRect/>
          </a:stretch>
        </p:blipFill>
        <p:spPr bwMode="auto">
          <a:xfrm>
            <a:off x="0" y="0"/>
            <a:ext cx="6800850" cy="663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361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4799" y="933516"/>
            <a:ext cx="7283136" cy="5730316"/>
          </a:xfrm>
          <a:prstGeom prst="rect">
            <a:avLst/>
          </a:prstGeom>
        </p:spPr>
      </p:pic>
      <p:sp>
        <p:nvSpPr>
          <p:cNvPr id="3" name="Titre 1">
            <a:extLst>
              <a:ext uri="{FF2B5EF4-FFF2-40B4-BE49-F238E27FC236}">
                <a16:creationId xmlns:a16="http://schemas.microsoft.com/office/drawing/2014/main" id="{CA180B3D-E05A-4F4C-A666-EEB04A49C559}"/>
              </a:ext>
            </a:extLst>
          </p:cNvPr>
          <p:cNvSpPr txBox="1">
            <a:spLocks/>
          </p:cNvSpPr>
          <p:nvPr/>
        </p:nvSpPr>
        <p:spPr>
          <a:xfrm>
            <a:off x="310799" y="258398"/>
            <a:ext cx="9285961" cy="675118"/>
          </a:xfrm>
          <a:prstGeom prst="rect">
            <a:avLst/>
          </a:prstGeom>
          <a:no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lang="fr-FR" sz="3400" kern="1200" dirty="0">
                <a:solidFill>
                  <a:schemeClr val="tx2"/>
                </a:solidFill>
                <a:latin typeface="+mj-lt"/>
                <a:ea typeface="+mj-ea"/>
                <a:cs typeface="+mj-cs"/>
              </a:defRPr>
            </a:lvl1pPr>
          </a:lstStyle>
          <a:p>
            <a:r>
              <a:rPr lang="fr-FR" sz="2800" b="1" dirty="0">
                <a:solidFill>
                  <a:srgbClr val="63003C"/>
                </a:solidFill>
                <a:latin typeface="Segoe UI" panose="020B0502040204020203" pitchFamily="34" charset="0"/>
                <a:cs typeface="Segoe UI" panose="020B0502040204020203" pitchFamily="34" charset="0"/>
              </a:rPr>
              <a:t>L’écosystème institutionnel de l’Université Paris-Saclay</a:t>
            </a:r>
          </a:p>
        </p:txBody>
      </p:sp>
      <p:sp>
        <p:nvSpPr>
          <p:cNvPr id="5" name="Titre 1">
            <a:extLst>
              <a:ext uri="{FF2B5EF4-FFF2-40B4-BE49-F238E27FC236}">
                <a16:creationId xmlns:a16="http://schemas.microsoft.com/office/drawing/2014/main" id="{23DF76A0-D437-4775-AC35-E118DD5E53B5}"/>
              </a:ext>
            </a:extLst>
          </p:cNvPr>
          <p:cNvSpPr txBox="1">
            <a:spLocks/>
          </p:cNvSpPr>
          <p:nvPr/>
        </p:nvSpPr>
        <p:spPr>
          <a:xfrm>
            <a:off x="376632" y="3099163"/>
            <a:ext cx="3061575" cy="3500439"/>
          </a:xfrm>
          <a:prstGeom prst="rect">
            <a:avLst/>
          </a:prstGeom>
          <a:no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lang="fr-FR" sz="3400" kern="1200" dirty="0">
                <a:solidFill>
                  <a:schemeClr val="tx2"/>
                </a:solidFill>
                <a:latin typeface="+mj-lt"/>
                <a:ea typeface="+mj-ea"/>
                <a:cs typeface="+mj-cs"/>
              </a:defRPr>
            </a:lvl1pPr>
          </a:lstStyle>
          <a:p>
            <a:pPr>
              <a:lnSpc>
                <a:spcPct val="134000"/>
              </a:lnSpc>
              <a:spcAft>
                <a:spcPts val="1500"/>
              </a:spcAft>
            </a:pPr>
            <a:r>
              <a:rPr lang="fr-FR" sz="1600" dirty="0">
                <a:solidFill>
                  <a:schemeClr val="tx1"/>
                </a:solidFill>
                <a:latin typeface="Segoe UI" panose="020B0502040204020203" pitchFamily="34" charset="0"/>
                <a:cs typeface="Segoe UI" panose="020B0502040204020203" pitchFamily="34" charset="0"/>
              </a:rPr>
              <a:t>L’université Paris-Saclay un établissement expérimental, futur grand établissement, regroupant des composantes universitaires, des grandes écoles des universités associées et des organismes de recherche</a:t>
            </a:r>
          </a:p>
          <a:p>
            <a:pPr>
              <a:lnSpc>
                <a:spcPct val="134000"/>
              </a:lnSpc>
              <a:spcAft>
                <a:spcPts val="1500"/>
              </a:spcAft>
            </a:pPr>
            <a:r>
              <a:rPr lang="fr-FR" sz="1600" dirty="0">
                <a:solidFill>
                  <a:schemeClr val="tx1"/>
                </a:solidFill>
                <a:latin typeface="Segoe UI" panose="020B0502040204020203" pitchFamily="34" charset="0"/>
                <a:cs typeface="Segoe UI" panose="020B0502040204020203" pitchFamily="34" charset="0"/>
              </a:rPr>
              <a:t>Qui joignent leurs forces pour soutenir, notamment, la formation par la recherche et la recherche</a:t>
            </a:r>
          </a:p>
        </p:txBody>
      </p:sp>
    </p:spTree>
    <p:extLst>
      <p:ext uri="{BB962C8B-B14F-4D97-AF65-F5344CB8AC3E}">
        <p14:creationId xmlns:p14="http://schemas.microsoft.com/office/powerpoint/2010/main" val="3098457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2135" y="435222"/>
            <a:ext cx="10177131" cy="562074"/>
          </a:xfrm>
        </p:spPr>
        <p:txBody>
          <a:bodyPr/>
          <a:lstStyle/>
          <a:p>
            <a:r>
              <a:rPr lang="fr-FR" b="1" dirty="0">
                <a:solidFill>
                  <a:srgbClr val="63003C"/>
                </a:solidFill>
                <a:latin typeface="Segoe UI" panose="020B0502040204020203" pitchFamily="34" charset="0"/>
                <a:cs typeface="Segoe UI" panose="020B0502040204020203" pitchFamily="34" charset="0"/>
              </a:rPr>
              <a:t>3 grands domaines</a:t>
            </a:r>
          </a:p>
        </p:txBody>
      </p:sp>
      <p:pic>
        <p:nvPicPr>
          <p:cNvPr id="6" name="Image 5"/>
          <p:cNvPicPr>
            <a:picLocks noChangeAspect="1"/>
          </p:cNvPicPr>
          <p:nvPr/>
        </p:nvPicPr>
        <p:blipFill>
          <a:blip r:embed="rId2"/>
          <a:stretch>
            <a:fillRect/>
          </a:stretch>
        </p:blipFill>
        <p:spPr>
          <a:xfrm>
            <a:off x="7637533" y="1046831"/>
            <a:ext cx="2651990" cy="1828959"/>
          </a:xfrm>
          <a:prstGeom prst="rect">
            <a:avLst/>
          </a:prstGeom>
        </p:spPr>
      </p:pic>
      <p:pic>
        <p:nvPicPr>
          <p:cNvPr id="1028" name="Picture 4" descr="https://www.centralesupelec.fr/sites/default/files/labo-francais-image3.jpg"/>
          <p:cNvPicPr>
            <a:picLocks noChangeAspect="1" noChangeArrowheads="1"/>
          </p:cNvPicPr>
          <p:nvPr/>
        </p:nvPicPr>
        <p:blipFill rotWithShape="1">
          <a:blip r:embed="rId3">
            <a:extLst>
              <a:ext uri="{28A0092B-C50C-407E-A947-70E740481C1C}">
                <a14:useLocalDpi xmlns:a14="http://schemas.microsoft.com/office/drawing/2010/main" val="0"/>
              </a:ext>
            </a:extLst>
          </a:blip>
          <a:srcRect l="33711" r="11935"/>
          <a:stretch/>
        </p:blipFill>
        <p:spPr bwMode="auto">
          <a:xfrm>
            <a:off x="7656675" y="2947126"/>
            <a:ext cx="2632848" cy="168286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p:cNvPicPr>
            <a:picLocks noChangeAspect="1"/>
          </p:cNvPicPr>
          <p:nvPr/>
        </p:nvPicPr>
        <p:blipFill rotWithShape="1">
          <a:blip r:embed="rId4"/>
          <a:srcRect l="32062" t="1" b="1338"/>
          <a:stretch/>
        </p:blipFill>
        <p:spPr>
          <a:xfrm>
            <a:off x="7656676" y="4701867"/>
            <a:ext cx="2632848" cy="1720910"/>
          </a:xfrm>
          <a:prstGeom prst="rect">
            <a:avLst/>
          </a:prstGeom>
        </p:spPr>
      </p:pic>
      <p:pic>
        <p:nvPicPr>
          <p:cNvPr id="5" name="Image 4"/>
          <p:cNvPicPr>
            <a:picLocks noChangeAspect="1"/>
          </p:cNvPicPr>
          <p:nvPr/>
        </p:nvPicPr>
        <p:blipFill rotWithShape="1">
          <a:blip r:embed="rId5"/>
          <a:srcRect l="8688" r="7882"/>
          <a:stretch/>
        </p:blipFill>
        <p:spPr>
          <a:xfrm>
            <a:off x="3555076" y="1460253"/>
            <a:ext cx="3933646" cy="4962525"/>
          </a:xfrm>
          <a:prstGeom prst="rect">
            <a:avLst/>
          </a:prstGeom>
        </p:spPr>
      </p:pic>
    </p:spTree>
    <p:extLst>
      <p:ext uri="{BB962C8B-B14F-4D97-AF65-F5344CB8AC3E}">
        <p14:creationId xmlns:p14="http://schemas.microsoft.com/office/powerpoint/2010/main" val="1845297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2D07867-ADF8-495D-A792-DCF88FF590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4978" y="104503"/>
            <a:ext cx="10209354" cy="6516002"/>
          </a:xfrm>
          <a:prstGeom prst="rect">
            <a:avLst/>
          </a:prstGeom>
        </p:spPr>
      </p:pic>
    </p:spTree>
    <p:extLst>
      <p:ext uri="{BB962C8B-B14F-4D97-AF65-F5344CB8AC3E}">
        <p14:creationId xmlns:p14="http://schemas.microsoft.com/office/powerpoint/2010/main" val="1419489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5C33531D-A629-4AEC-AAF2-48EC313981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8514" y="-61784"/>
            <a:ext cx="6574971" cy="6822950"/>
          </a:xfrm>
          <a:prstGeom prst="rect">
            <a:avLst/>
          </a:prstGeom>
        </p:spPr>
      </p:pic>
    </p:spTree>
    <p:extLst>
      <p:ext uri="{BB962C8B-B14F-4D97-AF65-F5344CB8AC3E}">
        <p14:creationId xmlns:p14="http://schemas.microsoft.com/office/powerpoint/2010/main" val="2058701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2531" y="493038"/>
            <a:ext cx="5471252" cy="817045"/>
          </a:xfrm>
        </p:spPr>
        <p:txBody>
          <a:bodyPr>
            <a:noAutofit/>
          </a:bodyPr>
          <a:lstStyle/>
          <a:p>
            <a:r>
              <a:rPr lang="fr-FR" sz="3200" b="1" dirty="0">
                <a:solidFill>
                  <a:srgbClr val="63003C"/>
                </a:solidFill>
                <a:latin typeface="Segoe UI" panose="020B0502040204020203" pitchFamily="34" charset="0"/>
                <a:cs typeface="Segoe UI" panose="020B0502040204020203" pitchFamily="34" charset="0"/>
              </a:rPr>
              <a:t>Reconnaissance et visibilité internationale (exemple)</a:t>
            </a:r>
          </a:p>
        </p:txBody>
      </p:sp>
      <p:sp>
        <p:nvSpPr>
          <p:cNvPr id="4" name="ZoneTexte 3"/>
          <p:cNvSpPr txBox="1"/>
          <p:nvPr/>
        </p:nvSpPr>
        <p:spPr>
          <a:xfrm>
            <a:off x="302531" y="5895692"/>
            <a:ext cx="5106838" cy="276999"/>
          </a:xfrm>
          <a:prstGeom prst="rect">
            <a:avLst/>
          </a:prstGeom>
          <a:noFill/>
        </p:spPr>
        <p:txBody>
          <a:bodyPr wrap="square" rtlCol="0">
            <a:spAutoFit/>
          </a:bodyPr>
          <a:lstStyle/>
          <a:p>
            <a:r>
              <a:rPr lang="fr-FR" sz="1200" i="1" dirty="0"/>
              <a:t>ARWU, Academic </a:t>
            </a:r>
            <a:r>
              <a:rPr lang="fr-FR" sz="1200" i="1" dirty="0" err="1"/>
              <a:t>Ranking</a:t>
            </a:r>
            <a:r>
              <a:rPr lang="fr-FR" sz="1200" i="1" dirty="0"/>
              <a:t> of World </a:t>
            </a:r>
            <a:r>
              <a:rPr lang="fr-FR" sz="1200" i="1" dirty="0" err="1"/>
              <a:t>Universities</a:t>
            </a:r>
            <a:r>
              <a:rPr lang="fr-FR" sz="1200" i="1" dirty="0"/>
              <a:t> 2023</a:t>
            </a:r>
          </a:p>
        </p:txBody>
      </p:sp>
      <p:pic>
        <p:nvPicPr>
          <p:cNvPr id="3" name="Image 2">
            <a:extLst>
              <a:ext uri="{FF2B5EF4-FFF2-40B4-BE49-F238E27FC236}">
                <a16:creationId xmlns:a16="http://schemas.microsoft.com/office/drawing/2014/main" id="{48BCDDF1-B2B0-4569-B786-75B01BDEE35D}"/>
              </a:ext>
            </a:extLst>
          </p:cNvPr>
          <p:cNvPicPr>
            <a:picLocks noChangeAspect="1"/>
          </p:cNvPicPr>
          <p:nvPr/>
        </p:nvPicPr>
        <p:blipFill rotWithShape="1">
          <a:blip r:embed="rId2"/>
          <a:srcRect b="80092"/>
          <a:stretch/>
        </p:blipFill>
        <p:spPr>
          <a:xfrm>
            <a:off x="302531" y="2068868"/>
            <a:ext cx="6287854" cy="1360132"/>
          </a:xfrm>
          <a:prstGeom prst="rect">
            <a:avLst/>
          </a:prstGeom>
        </p:spPr>
      </p:pic>
      <p:pic>
        <p:nvPicPr>
          <p:cNvPr id="6" name="Image 5">
            <a:extLst>
              <a:ext uri="{FF2B5EF4-FFF2-40B4-BE49-F238E27FC236}">
                <a16:creationId xmlns:a16="http://schemas.microsoft.com/office/drawing/2014/main" id="{1599CA63-C6BA-4A16-8DFF-D2777DFBAFD6}"/>
              </a:ext>
            </a:extLst>
          </p:cNvPr>
          <p:cNvPicPr>
            <a:picLocks noChangeAspect="1"/>
          </p:cNvPicPr>
          <p:nvPr/>
        </p:nvPicPr>
        <p:blipFill rotWithShape="1">
          <a:blip r:embed="rId3"/>
          <a:srcRect t="33508" b="57448"/>
          <a:stretch/>
        </p:blipFill>
        <p:spPr>
          <a:xfrm>
            <a:off x="6874964" y="4789202"/>
            <a:ext cx="4634294" cy="373920"/>
          </a:xfrm>
          <a:prstGeom prst="rect">
            <a:avLst/>
          </a:prstGeom>
        </p:spPr>
      </p:pic>
      <p:pic>
        <p:nvPicPr>
          <p:cNvPr id="7" name="Image 6">
            <a:extLst>
              <a:ext uri="{FF2B5EF4-FFF2-40B4-BE49-F238E27FC236}">
                <a16:creationId xmlns:a16="http://schemas.microsoft.com/office/drawing/2014/main" id="{F72640C5-7674-4C9B-8818-B993707D8C3C}"/>
              </a:ext>
            </a:extLst>
          </p:cNvPr>
          <p:cNvPicPr>
            <a:picLocks noChangeAspect="1"/>
          </p:cNvPicPr>
          <p:nvPr/>
        </p:nvPicPr>
        <p:blipFill rotWithShape="1">
          <a:blip r:embed="rId4"/>
          <a:srcRect b="55969"/>
          <a:stretch/>
        </p:blipFill>
        <p:spPr>
          <a:xfrm>
            <a:off x="6874964" y="5439364"/>
            <a:ext cx="4668287" cy="373922"/>
          </a:xfrm>
          <a:prstGeom prst="rect">
            <a:avLst/>
          </a:prstGeom>
        </p:spPr>
      </p:pic>
      <p:pic>
        <p:nvPicPr>
          <p:cNvPr id="8" name="Image 7">
            <a:extLst>
              <a:ext uri="{FF2B5EF4-FFF2-40B4-BE49-F238E27FC236}">
                <a16:creationId xmlns:a16="http://schemas.microsoft.com/office/drawing/2014/main" id="{045ED5CF-5950-434D-9B84-C2A58A4E9345}"/>
              </a:ext>
            </a:extLst>
          </p:cNvPr>
          <p:cNvPicPr>
            <a:picLocks noChangeAspect="1"/>
          </p:cNvPicPr>
          <p:nvPr/>
        </p:nvPicPr>
        <p:blipFill>
          <a:blip r:embed="rId5"/>
          <a:stretch>
            <a:fillRect/>
          </a:stretch>
        </p:blipFill>
        <p:spPr>
          <a:xfrm>
            <a:off x="6925144" y="5065444"/>
            <a:ext cx="4600302" cy="525180"/>
          </a:xfrm>
          <a:prstGeom prst="rect">
            <a:avLst/>
          </a:prstGeom>
        </p:spPr>
      </p:pic>
      <p:pic>
        <p:nvPicPr>
          <p:cNvPr id="9" name="Image 8">
            <a:extLst>
              <a:ext uri="{FF2B5EF4-FFF2-40B4-BE49-F238E27FC236}">
                <a16:creationId xmlns:a16="http://schemas.microsoft.com/office/drawing/2014/main" id="{092F75ED-F151-4E72-8FE3-494F2CD4D067}"/>
              </a:ext>
            </a:extLst>
          </p:cNvPr>
          <p:cNvPicPr>
            <a:picLocks noChangeAspect="1"/>
          </p:cNvPicPr>
          <p:nvPr/>
        </p:nvPicPr>
        <p:blipFill rotWithShape="1">
          <a:blip r:embed="rId2"/>
          <a:srcRect l="59101" t="28360" b="22107"/>
          <a:stretch/>
        </p:blipFill>
        <p:spPr>
          <a:xfrm>
            <a:off x="6770443" y="543086"/>
            <a:ext cx="3204083" cy="4158030"/>
          </a:xfrm>
          <a:prstGeom prst="rect">
            <a:avLst/>
          </a:prstGeom>
        </p:spPr>
      </p:pic>
      <p:pic>
        <p:nvPicPr>
          <p:cNvPr id="10" name="Image 9">
            <a:extLst>
              <a:ext uri="{FF2B5EF4-FFF2-40B4-BE49-F238E27FC236}">
                <a16:creationId xmlns:a16="http://schemas.microsoft.com/office/drawing/2014/main" id="{AF5BBE50-C4EE-47EE-8B5A-6BC122063C00}"/>
              </a:ext>
            </a:extLst>
          </p:cNvPr>
          <p:cNvPicPr>
            <a:picLocks noChangeAspect="1"/>
          </p:cNvPicPr>
          <p:nvPr/>
        </p:nvPicPr>
        <p:blipFill rotWithShape="1">
          <a:blip r:embed="rId2"/>
          <a:srcRect t="83268"/>
          <a:stretch/>
        </p:blipFill>
        <p:spPr>
          <a:xfrm>
            <a:off x="302531" y="4129525"/>
            <a:ext cx="6287854" cy="1143182"/>
          </a:xfrm>
          <a:prstGeom prst="rect">
            <a:avLst/>
          </a:prstGeom>
        </p:spPr>
      </p:pic>
      <p:sp>
        <p:nvSpPr>
          <p:cNvPr id="15" name="ZoneTexte 14">
            <a:extLst>
              <a:ext uri="{FF2B5EF4-FFF2-40B4-BE49-F238E27FC236}">
                <a16:creationId xmlns:a16="http://schemas.microsoft.com/office/drawing/2014/main" id="{C0D69432-CF2F-44DE-B953-D3AA6346AA3D}"/>
              </a:ext>
            </a:extLst>
          </p:cNvPr>
          <p:cNvSpPr txBox="1"/>
          <p:nvPr/>
        </p:nvSpPr>
        <p:spPr>
          <a:xfrm>
            <a:off x="4446166" y="5399831"/>
            <a:ext cx="2036135" cy="307777"/>
          </a:xfrm>
          <a:prstGeom prst="rect">
            <a:avLst/>
          </a:prstGeom>
          <a:noFill/>
        </p:spPr>
        <p:txBody>
          <a:bodyPr wrap="none" rtlCol="0">
            <a:spAutoFit/>
          </a:bodyPr>
          <a:lstStyle/>
          <a:p>
            <a:r>
              <a:rPr lang="fr-FR" sz="1400" dirty="0"/>
              <a:t>4367 doctoral candidates</a:t>
            </a:r>
          </a:p>
        </p:txBody>
      </p:sp>
    </p:spTree>
    <p:extLst>
      <p:ext uri="{BB962C8B-B14F-4D97-AF65-F5344CB8AC3E}">
        <p14:creationId xmlns:p14="http://schemas.microsoft.com/office/powerpoint/2010/main" val="925453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txBox="1">
            <a:spLocks noGrp="1"/>
          </p:cNvSpPr>
          <p:nvPr>
            <p:ph type="title"/>
          </p:nvPr>
        </p:nvSpPr>
        <p:spPr>
          <a:xfrm>
            <a:off x="277210" y="241599"/>
            <a:ext cx="11500934" cy="340623"/>
          </a:xfrm>
          <a:prstGeom prst="rect">
            <a:avLst/>
          </a:prstGeom>
        </p:spPr>
        <p:txBody>
          <a:bodyPr vert="horz" wrap="square" lIns="0" tIns="8145" rIns="0" bIns="0" rtlCol="0" anchor="ctr">
            <a:spAutoFit/>
          </a:bodyPr>
          <a:lstStyle/>
          <a:p>
            <a:pPr marL="8145">
              <a:spcBef>
                <a:spcPts val="64"/>
              </a:spcBef>
            </a:pPr>
            <a:r>
              <a:rPr lang="fr-FR" sz="2400" spc="-138" dirty="0">
                <a:solidFill>
                  <a:srgbClr val="63003C"/>
                </a:solidFill>
                <a:latin typeface="Open Sans" panose="020B0606030504020204" pitchFamily="34" charset="0"/>
                <a:ea typeface="Open Sans" panose="020B0606030504020204" pitchFamily="34" charset="0"/>
                <a:cs typeface="Open Sans" panose="020B0606030504020204" pitchFamily="34" charset="0"/>
              </a:rPr>
              <a:t>L’organisation des niveaux de diplômes système L.M.D / Système </a:t>
            </a:r>
            <a:r>
              <a:rPr lang="fr-FR" sz="2400" spc="-138" dirty="0" err="1">
                <a:solidFill>
                  <a:srgbClr val="63003C"/>
                </a:solidFill>
                <a:latin typeface="Open Sans" panose="020B0606030504020204" pitchFamily="34" charset="0"/>
                <a:ea typeface="Open Sans" panose="020B0606030504020204" pitchFamily="34" charset="0"/>
                <a:cs typeface="Open Sans" panose="020B0606030504020204" pitchFamily="34" charset="0"/>
              </a:rPr>
              <a:t>undergraduate</a:t>
            </a:r>
            <a:r>
              <a:rPr lang="fr-FR" sz="2400" spc="-138" dirty="0">
                <a:solidFill>
                  <a:srgbClr val="63003C"/>
                </a:solidFill>
                <a:latin typeface="Open Sans" panose="020B0606030504020204" pitchFamily="34" charset="0"/>
                <a:ea typeface="Open Sans" panose="020B0606030504020204" pitchFamily="34" charset="0"/>
                <a:cs typeface="Open Sans" panose="020B0606030504020204" pitchFamily="34" charset="0"/>
              </a:rPr>
              <a:t> / </a:t>
            </a:r>
            <a:r>
              <a:rPr lang="fr-FR" sz="2400" spc="-138" dirty="0" err="1">
                <a:solidFill>
                  <a:srgbClr val="63003C"/>
                </a:solidFill>
                <a:latin typeface="Open Sans" panose="020B0606030504020204" pitchFamily="34" charset="0"/>
                <a:ea typeface="Open Sans" panose="020B0606030504020204" pitchFamily="34" charset="0"/>
                <a:cs typeface="Open Sans" panose="020B0606030504020204" pitchFamily="34" charset="0"/>
              </a:rPr>
              <a:t>graduate</a:t>
            </a:r>
            <a:endParaRPr sz="2400" spc="-154" dirty="0">
              <a:solidFill>
                <a:srgbClr val="63003C"/>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6" name="Groupe 15">
            <a:extLst>
              <a:ext uri="{FF2B5EF4-FFF2-40B4-BE49-F238E27FC236}">
                <a16:creationId xmlns:a16="http://schemas.microsoft.com/office/drawing/2014/main" id="{C62B8843-9B93-458D-BDEC-7481EFD84C95}"/>
              </a:ext>
            </a:extLst>
          </p:cNvPr>
          <p:cNvGrpSpPr/>
          <p:nvPr/>
        </p:nvGrpSpPr>
        <p:grpSpPr>
          <a:xfrm>
            <a:off x="1147617" y="1041959"/>
            <a:ext cx="1173216" cy="5519906"/>
            <a:chOff x="590268" y="1051627"/>
            <a:chExt cx="1173216" cy="5519906"/>
          </a:xfrm>
        </p:grpSpPr>
        <p:sp>
          <p:nvSpPr>
            <p:cNvPr id="2" name="object 2"/>
            <p:cNvSpPr txBox="1"/>
            <p:nvPr/>
          </p:nvSpPr>
          <p:spPr>
            <a:xfrm>
              <a:off x="591881" y="1051627"/>
              <a:ext cx="1021718" cy="256091"/>
            </a:xfrm>
            <a:prstGeom prst="rect">
              <a:avLst/>
            </a:prstGeom>
          </p:spPr>
          <p:txBody>
            <a:bodyPr vert="horz" wrap="square" lIns="0" tIns="9774" rIns="0" bIns="0" rtlCol="0">
              <a:spAutoFit/>
            </a:bodyPr>
            <a:lstStyle/>
            <a:p>
              <a:pPr marL="8145">
                <a:spcBef>
                  <a:spcPts val="77"/>
                </a:spcBef>
              </a:pPr>
              <a:r>
                <a:rPr sz="1600" b="1" spc="3" dirty="0">
                  <a:solidFill>
                    <a:srgbClr val="63003C"/>
                  </a:solidFill>
                  <a:latin typeface="Open Sans" panose="020B0606030504020204" pitchFamily="34" charset="0"/>
                  <a:ea typeface="Open Sans" panose="020B0606030504020204" pitchFamily="34" charset="0"/>
                  <a:cs typeface="Open Sans" panose="020B0606030504020204" pitchFamily="34" charset="0"/>
                </a:rPr>
                <a:t>BAC </a:t>
              </a:r>
              <a:r>
                <a:rPr sz="1600" b="1" spc="26" dirty="0">
                  <a:solidFill>
                    <a:srgbClr val="63003C"/>
                  </a:solidFill>
                  <a:latin typeface="Open Sans" panose="020B0606030504020204" pitchFamily="34" charset="0"/>
                  <a:ea typeface="Open Sans" panose="020B0606030504020204" pitchFamily="34" charset="0"/>
                  <a:cs typeface="Open Sans" panose="020B0606030504020204" pitchFamily="34" charset="0"/>
                </a:rPr>
                <a:t>+8</a:t>
              </a:r>
              <a:r>
                <a:rPr sz="1600" b="1" spc="-77" dirty="0">
                  <a:solidFill>
                    <a:srgbClr val="63003C"/>
                  </a:solidFill>
                  <a:latin typeface="Open Sans" panose="020B0606030504020204" pitchFamily="34" charset="0"/>
                  <a:ea typeface="Open Sans" panose="020B0606030504020204" pitchFamily="34" charset="0"/>
                  <a:cs typeface="Open Sans" panose="020B0606030504020204" pitchFamily="34" charset="0"/>
                </a:rPr>
                <a:t> </a:t>
              </a:r>
              <a:r>
                <a:rPr sz="1600" b="1" spc="310" dirty="0">
                  <a:solidFill>
                    <a:srgbClr val="63003C"/>
                  </a:solidFill>
                  <a:latin typeface="Open Sans" panose="020B0606030504020204" pitchFamily="34" charset="0"/>
                  <a:ea typeface="Open Sans" panose="020B0606030504020204" pitchFamily="34" charset="0"/>
                  <a:cs typeface="Open Sans" panose="020B0606030504020204" pitchFamily="34" charset="0"/>
                </a:rPr>
                <a:t>—</a:t>
              </a:r>
              <a:endParaRPr sz="1600" b="1">
                <a:solidFill>
                  <a:srgbClr val="63003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object 3"/>
            <p:cNvSpPr txBox="1"/>
            <p:nvPr/>
          </p:nvSpPr>
          <p:spPr>
            <a:xfrm>
              <a:off x="593064" y="1709603"/>
              <a:ext cx="1019228" cy="256091"/>
            </a:xfrm>
            <a:prstGeom prst="rect">
              <a:avLst/>
            </a:prstGeom>
          </p:spPr>
          <p:txBody>
            <a:bodyPr vert="horz" wrap="square" lIns="0" tIns="9774" rIns="0" bIns="0" rtlCol="0">
              <a:spAutoFit/>
            </a:bodyPr>
            <a:lstStyle/>
            <a:p>
              <a:pPr marL="8145">
                <a:spcBef>
                  <a:spcPts val="77"/>
                </a:spcBef>
              </a:pPr>
              <a:r>
                <a:rPr sz="1600" b="1" spc="3" dirty="0">
                  <a:solidFill>
                    <a:srgbClr val="63003C"/>
                  </a:solidFill>
                  <a:latin typeface="Open Sans" panose="020B0606030504020204" pitchFamily="34" charset="0"/>
                  <a:ea typeface="Open Sans" panose="020B0606030504020204" pitchFamily="34" charset="0"/>
                  <a:cs typeface="Open Sans" panose="020B0606030504020204" pitchFamily="34" charset="0"/>
                </a:rPr>
                <a:t>BAC </a:t>
              </a:r>
              <a:r>
                <a:rPr sz="1600" b="1" spc="-3" dirty="0">
                  <a:solidFill>
                    <a:srgbClr val="63003C"/>
                  </a:solidFill>
                  <a:latin typeface="Open Sans" panose="020B0606030504020204" pitchFamily="34" charset="0"/>
                  <a:ea typeface="Open Sans" panose="020B0606030504020204" pitchFamily="34" charset="0"/>
                  <a:cs typeface="Open Sans" panose="020B0606030504020204" pitchFamily="34" charset="0"/>
                </a:rPr>
                <a:t>+7</a:t>
              </a:r>
              <a:r>
                <a:rPr sz="1600" b="1" spc="-29" dirty="0">
                  <a:solidFill>
                    <a:srgbClr val="63003C"/>
                  </a:solidFill>
                  <a:latin typeface="Open Sans" panose="020B0606030504020204" pitchFamily="34" charset="0"/>
                  <a:ea typeface="Open Sans" panose="020B0606030504020204" pitchFamily="34" charset="0"/>
                  <a:cs typeface="Open Sans" panose="020B0606030504020204" pitchFamily="34" charset="0"/>
                </a:rPr>
                <a:t> </a:t>
              </a:r>
              <a:r>
                <a:rPr sz="1600" b="1" spc="310" dirty="0">
                  <a:solidFill>
                    <a:srgbClr val="63003C"/>
                  </a:solidFill>
                  <a:latin typeface="Open Sans" panose="020B0606030504020204" pitchFamily="34" charset="0"/>
                  <a:ea typeface="Open Sans" panose="020B0606030504020204" pitchFamily="34" charset="0"/>
                  <a:cs typeface="Open Sans" panose="020B0606030504020204" pitchFamily="34" charset="0"/>
                </a:rPr>
                <a:t>—</a:t>
              </a:r>
              <a:endParaRPr sz="1600" b="1">
                <a:solidFill>
                  <a:srgbClr val="63003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object 4"/>
            <p:cNvSpPr txBox="1"/>
            <p:nvPr/>
          </p:nvSpPr>
          <p:spPr>
            <a:xfrm>
              <a:off x="590912" y="2367581"/>
              <a:ext cx="1024209" cy="256091"/>
            </a:xfrm>
            <a:prstGeom prst="rect">
              <a:avLst/>
            </a:prstGeom>
          </p:spPr>
          <p:txBody>
            <a:bodyPr vert="horz" wrap="square" lIns="0" tIns="9774" rIns="0" bIns="0" rtlCol="0">
              <a:spAutoFit/>
            </a:bodyPr>
            <a:lstStyle/>
            <a:p>
              <a:pPr marL="8145">
                <a:spcBef>
                  <a:spcPts val="77"/>
                </a:spcBef>
              </a:pPr>
              <a:r>
                <a:rPr sz="1600" b="1" spc="3" dirty="0">
                  <a:solidFill>
                    <a:srgbClr val="63003C"/>
                  </a:solidFill>
                  <a:latin typeface="Open Sans" panose="020B0606030504020204" pitchFamily="34" charset="0"/>
                  <a:ea typeface="Open Sans" panose="020B0606030504020204" pitchFamily="34" charset="0"/>
                  <a:cs typeface="Open Sans" panose="020B0606030504020204" pitchFamily="34" charset="0"/>
                </a:rPr>
                <a:t>BAC </a:t>
              </a:r>
              <a:r>
                <a:rPr sz="1600" b="1" spc="22" dirty="0">
                  <a:solidFill>
                    <a:srgbClr val="63003C"/>
                  </a:solidFill>
                  <a:latin typeface="Open Sans" panose="020B0606030504020204" pitchFamily="34" charset="0"/>
                  <a:ea typeface="Open Sans" panose="020B0606030504020204" pitchFamily="34" charset="0"/>
                  <a:cs typeface="Open Sans" panose="020B0606030504020204" pitchFamily="34" charset="0"/>
                </a:rPr>
                <a:t>+6</a:t>
              </a:r>
              <a:r>
                <a:rPr sz="1600" b="1" spc="-64" dirty="0">
                  <a:solidFill>
                    <a:srgbClr val="63003C"/>
                  </a:solidFill>
                  <a:latin typeface="Open Sans" panose="020B0606030504020204" pitchFamily="34" charset="0"/>
                  <a:ea typeface="Open Sans" panose="020B0606030504020204" pitchFamily="34" charset="0"/>
                  <a:cs typeface="Open Sans" panose="020B0606030504020204" pitchFamily="34" charset="0"/>
                </a:rPr>
                <a:t> </a:t>
              </a:r>
              <a:r>
                <a:rPr sz="1600" b="1" spc="310" dirty="0">
                  <a:solidFill>
                    <a:srgbClr val="63003C"/>
                  </a:solidFill>
                  <a:latin typeface="Open Sans" panose="020B0606030504020204" pitchFamily="34" charset="0"/>
                  <a:ea typeface="Open Sans" panose="020B0606030504020204" pitchFamily="34" charset="0"/>
                  <a:cs typeface="Open Sans" panose="020B0606030504020204" pitchFamily="34" charset="0"/>
                </a:rPr>
                <a:t>—</a:t>
              </a:r>
              <a:endParaRPr sz="1600" b="1">
                <a:solidFill>
                  <a:srgbClr val="63003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object 5"/>
            <p:cNvSpPr txBox="1"/>
            <p:nvPr/>
          </p:nvSpPr>
          <p:spPr>
            <a:xfrm>
              <a:off x="594354" y="3025557"/>
              <a:ext cx="1016739" cy="256091"/>
            </a:xfrm>
            <a:prstGeom prst="rect">
              <a:avLst/>
            </a:prstGeom>
          </p:spPr>
          <p:txBody>
            <a:bodyPr vert="horz" wrap="square" lIns="0" tIns="9774" rIns="0" bIns="0" rtlCol="0">
              <a:spAutoFit/>
            </a:bodyPr>
            <a:lstStyle/>
            <a:p>
              <a:pPr marL="8145">
                <a:spcBef>
                  <a:spcPts val="77"/>
                </a:spcBef>
              </a:pPr>
              <a:r>
                <a:rPr sz="1600" b="1" spc="3" dirty="0">
                  <a:solidFill>
                    <a:srgbClr val="63003C"/>
                  </a:solidFill>
                  <a:latin typeface="Open Sans" panose="020B0606030504020204" pitchFamily="34" charset="0"/>
                  <a:ea typeface="Open Sans" panose="020B0606030504020204" pitchFamily="34" charset="0"/>
                  <a:cs typeface="Open Sans" panose="020B0606030504020204" pitchFamily="34" charset="0"/>
                </a:rPr>
                <a:t>BAC </a:t>
              </a:r>
              <a:r>
                <a:rPr sz="1600" b="1" spc="6" dirty="0">
                  <a:solidFill>
                    <a:srgbClr val="63003C"/>
                  </a:solidFill>
                  <a:latin typeface="Open Sans" panose="020B0606030504020204" pitchFamily="34" charset="0"/>
                  <a:ea typeface="Open Sans" panose="020B0606030504020204" pitchFamily="34" charset="0"/>
                  <a:cs typeface="Open Sans" panose="020B0606030504020204" pitchFamily="34" charset="0"/>
                </a:rPr>
                <a:t>+5</a:t>
              </a:r>
              <a:r>
                <a:rPr sz="1600" b="1" spc="-61" dirty="0">
                  <a:solidFill>
                    <a:srgbClr val="63003C"/>
                  </a:solidFill>
                  <a:latin typeface="Open Sans" panose="020B0606030504020204" pitchFamily="34" charset="0"/>
                  <a:ea typeface="Open Sans" panose="020B0606030504020204" pitchFamily="34" charset="0"/>
                  <a:cs typeface="Open Sans" panose="020B0606030504020204" pitchFamily="34" charset="0"/>
                </a:rPr>
                <a:t> </a:t>
              </a:r>
              <a:r>
                <a:rPr sz="1600" b="1" spc="310" dirty="0">
                  <a:solidFill>
                    <a:srgbClr val="63003C"/>
                  </a:solidFill>
                  <a:latin typeface="Open Sans" panose="020B0606030504020204" pitchFamily="34" charset="0"/>
                  <a:ea typeface="Open Sans" panose="020B0606030504020204" pitchFamily="34" charset="0"/>
                  <a:cs typeface="Open Sans" panose="020B0606030504020204" pitchFamily="34" charset="0"/>
                </a:rPr>
                <a:t>—</a:t>
              </a:r>
              <a:endParaRPr sz="1600" b="1">
                <a:solidFill>
                  <a:srgbClr val="63003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object 6"/>
            <p:cNvSpPr txBox="1"/>
            <p:nvPr/>
          </p:nvSpPr>
          <p:spPr>
            <a:xfrm>
              <a:off x="590268" y="3683534"/>
              <a:ext cx="1025038" cy="256091"/>
            </a:xfrm>
            <a:prstGeom prst="rect">
              <a:avLst/>
            </a:prstGeom>
          </p:spPr>
          <p:txBody>
            <a:bodyPr vert="horz" wrap="square" lIns="0" tIns="9774" rIns="0" bIns="0" rtlCol="0">
              <a:spAutoFit/>
            </a:bodyPr>
            <a:lstStyle/>
            <a:p>
              <a:pPr marL="8145">
                <a:spcBef>
                  <a:spcPts val="77"/>
                </a:spcBef>
              </a:pPr>
              <a:r>
                <a:rPr sz="1600" b="1" spc="3" dirty="0">
                  <a:solidFill>
                    <a:srgbClr val="63003C"/>
                  </a:solidFill>
                  <a:latin typeface="Open Sans" panose="020B0606030504020204" pitchFamily="34" charset="0"/>
                  <a:ea typeface="Open Sans" panose="020B0606030504020204" pitchFamily="34" charset="0"/>
                  <a:cs typeface="Open Sans" panose="020B0606030504020204" pitchFamily="34" charset="0"/>
                </a:rPr>
                <a:t>BAC </a:t>
              </a:r>
              <a:r>
                <a:rPr sz="1600" b="1" spc="22" dirty="0">
                  <a:solidFill>
                    <a:srgbClr val="63003C"/>
                  </a:solidFill>
                  <a:latin typeface="Open Sans" panose="020B0606030504020204" pitchFamily="34" charset="0"/>
                  <a:ea typeface="Open Sans" panose="020B0606030504020204" pitchFamily="34" charset="0"/>
                  <a:cs typeface="Open Sans" panose="020B0606030504020204" pitchFamily="34" charset="0"/>
                </a:rPr>
                <a:t>+4</a:t>
              </a:r>
              <a:r>
                <a:rPr sz="1600" b="1" spc="-61" dirty="0">
                  <a:solidFill>
                    <a:srgbClr val="63003C"/>
                  </a:solidFill>
                  <a:latin typeface="Open Sans" panose="020B0606030504020204" pitchFamily="34" charset="0"/>
                  <a:ea typeface="Open Sans" panose="020B0606030504020204" pitchFamily="34" charset="0"/>
                  <a:cs typeface="Open Sans" panose="020B0606030504020204" pitchFamily="34" charset="0"/>
                </a:rPr>
                <a:t> </a:t>
              </a:r>
              <a:r>
                <a:rPr sz="1600" b="1" spc="310" dirty="0">
                  <a:solidFill>
                    <a:srgbClr val="63003C"/>
                  </a:solidFill>
                  <a:latin typeface="Open Sans" panose="020B0606030504020204" pitchFamily="34" charset="0"/>
                  <a:ea typeface="Open Sans" panose="020B0606030504020204" pitchFamily="34" charset="0"/>
                  <a:cs typeface="Open Sans" panose="020B0606030504020204" pitchFamily="34" charset="0"/>
                </a:rPr>
                <a:t>—</a:t>
              </a:r>
              <a:endParaRPr sz="1600" b="1">
                <a:solidFill>
                  <a:srgbClr val="63003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object 7"/>
            <p:cNvSpPr txBox="1"/>
            <p:nvPr/>
          </p:nvSpPr>
          <p:spPr>
            <a:xfrm>
              <a:off x="594999" y="4341512"/>
              <a:ext cx="1015078" cy="256091"/>
            </a:xfrm>
            <a:prstGeom prst="rect">
              <a:avLst/>
            </a:prstGeom>
          </p:spPr>
          <p:txBody>
            <a:bodyPr vert="horz" wrap="square" lIns="0" tIns="9774" rIns="0" bIns="0" rtlCol="0">
              <a:spAutoFit/>
            </a:bodyPr>
            <a:lstStyle/>
            <a:p>
              <a:pPr marL="8145">
                <a:spcBef>
                  <a:spcPts val="77"/>
                </a:spcBef>
              </a:pPr>
              <a:r>
                <a:rPr sz="1600" b="1" spc="3" dirty="0">
                  <a:solidFill>
                    <a:srgbClr val="63003C"/>
                  </a:solidFill>
                  <a:latin typeface="Open Sans" panose="020B0606030504020204" pitchFamily="34" charset="0"/>
                  <a:ea typeface="Open Sans" panose="020B0606030504020204" pitchFamily="34" charset="0"/>
                  <a:cs typeface="Open Sans" panose="020B0606030504020204" pitchFamily="34" charset="0"/>
                </a:rPr>
                <a:t>BAC </a:t>
              </a:r>
              <a:r>
                <a:rPr sz="1600" b="1" spc="6" dirty="0">
                  <a:solidFill>
                    <a:srgbClr val="63003C"/>
                  </a:solidFill>
                  <a:latin typeface="Open Sans" panose="020B0606030504020204" pitchFamily="34" charset="0"/>
                  <a:ea typeface="Open Sans" panose="020B0606030504020204" pitchFamily="34" charset="0"/>
                  <a:cs typeface="Open Sans" panose="020B0606030504020204" pitchFamily="34" charset="0"/>
                </a:rPr>
                <a:t>+3</a:t>
              </a:r>
              <a:r>
                <a:rPr sz="1600" b="1" spc="-64" dirty="0">
                  <a:solidFill>
                    <a:srgbClr val="63003C"/>
                  </a:solidFill>
                  <a:latin typeface="Open Sans" panose="020B0606030504020204" pitchFamily="34" charset="0"/>
                  <a:ea typeface="Open Sans" panose="020B0606030504020204" pitchFamily="34" charset="0"/>
                  <a:cs typeface="Open Sans" panose="020B0606030504020204" pitchFamily="34" charset="0"/>
                </a:rPr>
                <a:t> </a:t>
              </a:r>
              <a:r>
                <a:rPr sz="1600" b="1" spc="310" dirty="0">
                  <a:solidFill>
                    <a:srgbClr val="63003C"/>
                  </a:solidFill>
                  <a:latin typeface="Open Sans" panose="020B0606030504020204" pitchFamily="34" charset="0"/>
                  <a:ea typeface="Open Sans" panose="020B0606030504020204" pitchFamily="34" charset="0"/>
                  <a:cs typeface="Open Sans" panose="020B0606030504020204" pitchFamily="34" charset="0"/>
                </a:rPr>
                <a:t>—</a:t>
              </a:r>
              <a:endParaRPr sz="1600" b="1" dirty="0">
                <a:solidFill>
                  <a:srgbClr val="63003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object 8"/>
            <p:cNvSpPr txBox="1"/>
            <p:nvPr/>
          </p:nvSpPr>
          <p:spPr>
            <a:xfrm>
              <a:off x="596289" y="4999489"/>
              <a:ext cx="1012588" cy="256091"/>
            </a:xfrm>
            <a:prstGeom prst="rect">
              <a:avLst/>
            </a:prstGeom>
          </p:spPr>
          <p:txBody>
            <a:bodyPr vert="horz" wrap="square" lIns="0" tIns="9774" rIns="0" bIns="0" rtlCol="0">
              <a:spAutoFit/>
            </a:bodyPr>
            <a:lstStyle/>
            <a:p>
              <a:pPr marL="8145">
                <a:spcBef>
                  <a:spcPts val="77"/>
                </a:spcBef>
              </a:pPr>
              <a:r>
                <a:rPr sz="1600" b="1" spc="3" dirty="0">
                  <a:solidFill>
                    <a:srgbClr val="63003C"/>
                  </a:solidFill>
                  <a:latin typeface="Open Sans" panose="020B0606030504020204" pitchFamily="34" charset="0"/>
                  <a:ea typeface="Open Sans" panose="020B0606030504020204" pitchFamily="34" charset="0"/>
                  <a:cs typeface="Open Sans" panose="020B0606030504020204" pitchFamily="34" charset="0"/>
                </a:rPr>
                <a:t>BAC </a:t>
              </a:r>
              <a:r>
                <a:rPr sz="1600" b="1" dirty="0">
                  <a:solidFill>
                    <a:srgbClr val="63003C"/>
                  </a:solidFill>
                  <a:latin typeface="Open Sans" panose="020B0606030504020204" pitchFamily="34" charset="0"/>
                  <a:ea typeface="Open Sans" panose="020B0606030504020204" pitchFamily="34" charset="0"/>
                  <a:cs typeface="Open Sans" panose="020B0606030504020204" pitchFamily="34" charset="0"/>
                </a:rPr>
                <a:t>+2</a:t>
              </a:r>
              <a:r>
                <a:rPr sz="1600" b="1" spc="-64" dirty="0">
                  <a:solidFill>
                    <a:srgbClr val="63003C"/>
                  </a:solidFill>
                  <a:latin typeface="Open Sans" panose="020B0606030504020204" pitchFamily="34" charset="0"/>
                  <a:ea typeface="Open Sans" panose="020B0606030504020204" pitchFamily="34" charset="0"/>
                  <a:cs typeface="Open Sans" panose="020B0606030504020204" pitchFamily="34" charset="0"/>
                </a:rPr>
                <a:t> </a:t>
              </a:r>
              <a:r>
                <a:rPr sz="1600" b="1" spc="310" dirty="0">
                  <a:solidFill>
                    <a:srgbClr val="63003C"/>
                  </a:solidFill>
                  <a:latin typeface="Open Sans" panose="020B0606030504020204" pitchFamily="34" charset="0"/>
                  <a:ea typeface="Open Sans" panose="020B0606030504020204" pitchFamily="34" charset="0"/>
                  <a:cs typeface="Open Sans" panose="020B0606030504020204" pitchFamily="34" charset="0"/>
                </a:rPr>
                <a:t>—</a:t>
              </a:r>
              <a:endParaRPr sz="1600" b="1">
                <a:solidFill>
                  <a:srgbClr val="63003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object 9"/>
            <p:cNvSpPr txBox="1"/>
            <p:nvPr/>
          </p:nvSpPr>
          <p:spPr>
            <a:xfrm>
              <a:off x="602847" y="5657466"/>
              <a:ext cx="999310" cy="256091"/>
            </a:xfrm>
            <a:prstGeom prst="rect">
              <a:avLst/>
            </a:prstGeom>
          </p:spPr>
          <p:txBody>
            <a:bodyPr vert="horz" wrap="square" lIns="0" tIns="9774" rIns="0" bIns="0" rtlCol="0">
              <a:spAutoFit/>
            </a:bodyPr>
            <a:lstStyle/>
            <a:p>
              <a:pPr marL="8145">
                <a:spcBef>
                  <a:spcPts val="77"/>
                </a:spcBef>
              </a:pPr>
              <a:r>
                <a:rPr sz="1600" b="1" spc="3" dirty="0">
                  <a:solidFill>
                    <a:srgbClr val="63003C"/>
                  </a:solidFill>
                  <a:latin typeface="Open Sans" panose="020B0606030504020204" pitchFamily="34" charset="0"/>
                  <a:ea typeface="Open Sans" panose="020B0606030504020204" pitchFamily="34" charset="0"/>
                  <a:cs typeface="Open Sans" panose="020B0606030504020204" pitchFamily="34" charset="0"/>
                </a:rPr>
                <a:t>BAC </a:t>
              </a:r>
              <a:r>
                <a:rPr sz="1600" b="1" spc="-26" dirty="0">
                  <a:solidFill>
                    <a:srgbClr val="63003C"/>
                  </a:solidFill>
                  <a:latin typeface="Open Sans" panose="020B0606030504020204" pitchFamily="34" charset="0"/>
                  <a:ea typeface="Open Sans" panose="020B0606030504020204" pitchFamily="34" charset="0"/>
                  <a:cs typeface="Open Sans" panose="020B0606030504020204" pitchFamily="34" charset="0"/>
                </a:rPr>
                <a:t>+1</a:t>
              </a:r>
              <a:r>
                <a:rPr sz="1600" b="1" spc="-64" dirty="0">
                  <a:solidFill>
                    <a:srgbClr val="63003C"/>
                  </a:solidFill>
                  <a:latin typeface="Open Sans" panose="020B0606030504020204" pitchFamily="34" charset="0"/>
                  <a:ea typeface="Open Sans" panose="020B0606030504020204" pitchFamily="34" charset="0"/>
                  <a:cs typeface="Open Sans" panose="020B0606030504020204" pitchFamily="34" charset="0"/>
                </a:rPr>
                <a:t> </a:t>
              </a:r>
              <a:r>
                <a:rPr sz="1600" b="1" spc="310" dirty="0">
                  <a:solidFill>
                    <a:srgbClr val="63003C"/>
                  </a:solidFill>
                  <a:latin typeface="Open Sans" panose="020B0606030504020204" pitchFamily="34" charset="0"/>
                  <a:ea typeface="Open Sans" panose="020B0606030504020204" pitchFamily="34" charset="0"/>
                  <a:cs typeface="Open Sans" panose="020B0606030504020204" pitchFamily="34" charset="0"/>
                </a:rPr>
                <a:t>—</a:t>
              </a:r>
              <a:endParaRPr sz="1600" b="1">
                <a:solidFill>
                  <a:srgbClr val="63003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object 10"/>
            <p:cNvSpPr txBox="1"/>
            <p:nvPr/>
          </p:nvSpPr>
          <p:spPr>
            <a:xfrm>
              <a:off x="601771" y="6315442"/>
              <a:ext cx="1161713" cy="256091"/>
            </a:xfrm>
            <a:prstGeom prst="rect">
              <a:avLst/>
            </a:prstGeom>
          </p:spPr>
          <p:txBody>
            <a:bodyPr vert="horz" wrap="square" lIns="0" tIns="9774" rIns="0" bIns="0" rtlCol="0">
              <a:spAutoFit/>
            </a:bodyPr>
            <a:lstStyle/>
            <a:p>
              <a:pPr marL="8145">
                <a:spcBef>
                  <a:spcPts val="77"/>
                </a:spcBef>
                <a:tabLst>
                  <a:tab pos="365688" algn="l"/>
                </a:tabLst>
              </a:pPr>
              <a:r>
                <a:rPr sz="1600" b="1" spc="3" dirty="0">
                  <a:solidFill>
                    <a:srgbClr val="63003C"/>
                  </a:solidFill>
                  <a:latin typeface="Open Sans" panose="020B0606030504020204" pitchFamily="34" charset="0"/>
                  <a:ea typeface="Open Sans" panose="020B0606030504020204" pitchFamily="34" charset="0"/>
                  <a:cs typeface="Open Sans" panose="020B0606030504020204" pitchFamily="34" charset="0"/>
                </a:rPr>
                <a:t>BA</a:t>
              </a:r>
              <a:r>
                <a:rPr sz="1600" b="1" spc="6" dirty="0">
                  <a:solidFill>
                    <a:srgbClr val="63003C"/>
                  </a:solidFill>
                  <a:latin typeface="Open Sans" panose="020B0606030504020204" pitchFamily="34" charset="0"/>
                  <a:ea typeface="Open Sans" panose="020B0606030504020204" pitchFamily="34" charset="0"/>
                  <a:cs typeface="Open Sans" panose="020B0606030504020204" pitchFamily="34" charset="0"/>
                </a:rPr>
                <a:t>C</a:t>
              </a:r>
              <a:r>
                <a:rPr lang="fr-FR" sz="1600" b="1" spc="6" dirty="0">
                  <a:solidFill>
                    <a:srgbClr val="63003C"/>
                  </a:solidFill>
                  <a:latin typeface="Open Sans" panose="020B0606030504020204" pitchFamily="34" charset="0"/>
                  <a:ea typeface="Open Sans" panose="020B0606030504020204" pitchFamily="34" charset="0"/>
                  <a:cs typeface="Open Sans" panose="020B0606030504020204" pitchFamily="34" charset="0"/>
                </a:rPr>
                <a:t>      </a:t>
              </a:r>
              <a:r>
                <a:rPr sz="1600" b="1" spc="310" dirty="0">
                  <a:solidFill>
                    <a:srgbClr val="63003C"/>
                  </a:solidFill>
                  <a:latin typeface="Open Sans" panose="020B0606030504020204" pitchFamily="34" charset="0"/>
                  <a:ea typeface="Open Sans" panose="020B0606030504020204" pitchFamily="34" charset="0"/>
                  <a:cs typeface="Open Sans" panose="020B0606030504020204" pitchFamily="34" charset="0"/>
                </a:rPr>
                <a:t>—</a:t>
              </a:r>
              <a:endParaRPr sz="1600" b="1" dirty="0">
                <a:solidFill>
                  <a:srgbClr val="63003C"/>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50" name="Rectangle 49">
            <a:extLst>
              <a:ext uri="{FF2B5EF4-FFF2-40B4-BE49-F238E27FC236}">
                <a16:creationId xmlns:a16="http://schemas.microsoft.com/office/drawing/2014/main" id="{5FF8F013-5C00-4370-B6EF-68DEB8E624D9}"/>
              </a:ext>
            </a:extLst>
          </p:cNvPr>
          <p:cNvSpPr/>
          <p:nvPr/>
        </p:nvSpPr>
        <p:spPr>
          <a:xfrm>
            <a:off x="2320836" y="1158041"/>
            <a:ext cx="2808514" cy="1939384"/>
          </a:xfrm>
          <a:prstGeom prst="rect">
            <a:avLst/>
          </a:prstGeom>
          <a:solidFill>
            <a:srgbClr val="0E87C9"/>
          </a:solidFill>
          <a:ln w="12700" cap="flat">
            <a:solidFill>
              <a:srgbClr val="0E87C9"/>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4702" tIns="54702" rIns="54702" bIns="54702" numCol="1" spcCol="38100" rtlCol="0" anchor="ctr">
            <a:noAutofit/>
          </a:bodyPr>
          <a:lstStyle/>
          <a:p>
            <a:pPr algn="ctr" defTabSz="629079" hangingPunct="0"/>
            <a:r>
              <a:rPr lang="fr-FR" sz="16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Medium"/>
              </a:rPr>
              <a:t>Doctorat</a:t>
            </a:r>
          </a:p>
        </p:txBody>
      </p:sp>
      <p:grpSp>
        <p:nvGrpSpPr>
          <p:cNvPr id="18" name="Groupe 17">
            <a:extLst>
              <a:ext uri="{FF2B5EF4-FFF2-40B4-BE49-F238E27FC236}">
                <a16:creationId xmlns:a16="http://schemas.microsoft.com/office/drawing/2014/main" id="{C6CEB7F4-E786-4375-BBE0-626E02294ED5}"/>
              </a:ext>
            </a:extLst>
          </p:cNvPr>
          <p:cNvGrpSpPr/>
          <p:nvPr/>
        </p:nvGrpSpPr>
        <p:grpSpPr>
          <a:xfrm>
            <a:off x="3388368" y="3143934"/>
            <a:ext cx="999310" cy="3333698"/>
            <a:chOff x="3648109" y="3141747"/>
            <a:chExt cx="1810460" cy="3333698"/>
          </a:xfrm>
        </p:grpSpPr>
        <p:sp>
          <p:nvSpPr>
            <p:cNvPr id="51" name="Rectangle 50">
              <a:extLst>
                <a:ext uri="{FF2B5EF4-FFF2-40B4-BE49-F238E27FC236}">
                  <a16:creationId xmlns:a16="http://schemas.microsoft.com/office/drawing/2014/main" id="{BF72E9FC-5C23-44EA-BD1B-19B15EF7AD5D}"/>
                </a:ext>
              </a:extLst>
            </p:cNvPr>
            <p:cNvSpPr/>
            <p:nvPr/>
          </p:nvSpPr>
          <p:spPr>
            <a:xfrm>
              <a:off x="3648109" y="3141747"/>
              <a:ext cx="1810460" cy="1327119"/>
            </a:xfrm>
            <a:prstGeom prst="rect">
              <a:avLst/>
            </a:prstGeom>
            <a:solidFill>
              <a:srgbClr val="7C2A90"/>
            </a:solidFill>
            <a:ln w="12700" cap="flat">
              <a:solidFill>
                <a:srgbClr val="63003C"/>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4702" tIns="54702" rIns="54702" bIns="54702" numCol="1" spcCol="38100" rtlCol="0" anchor="ctr">
              <a:noAutofit/>
            </a:bodyPr>
            <a:lstStyle/>
            <a:p>
              <a:pPr algn="ctr" defTabSz="629079" hangingPunct="0"/>
              <a:r>
                <a:rPr lang="fr-FR" sz="16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Medium"/>
                </a:rPr>
                <a:t>Master</a:t>
              </a:r>
            </a:p>
          </p:txBody>
        </p:sp>
        <p:sp>
          <p:nvSpPr>
            <p:cNvPr id="52" name="Rectangle 51">
              <a:extLst>
                <a:ext uri="{FF2B5EF4-FFF2-40B4-BE49-F238E27FC236}">
                  <a16:creationId xmlns:a16="http://schemas.microsoft.com/office/drawing/2014/main" id="{DF7E2E9E-6139-46D4-92E7-CD1C596258F4}"/>
                </a:ext>
              </a:extLst>
            </p:cNvPr>
            <p:cNvSpPr/>
            <p:nvPr/>
          </p:nvSpPr>
          <p:spPr>
            <a:xfrm>
              <a:off x="3648109" y="4512376"/>
              <a:ext cx="1810460" cy="1963069"/>
            </a:xfrm>
            <a:prstGeom prst="rect">
              <a:avLst/>
            </a:prstGeom>
            <a:solidFill>
              <a:srgbClr val="ED145B"/>
            </a:solidFill>
            <a:ln w="12700" cap="flat">
              <a:solidFill>
                <a:srgbClr val="ED145B"/>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4702" tIns="54702" rIns="54702" bIns="54702" numCol="1" spcCol="38100" rtlCol="0" anchor="ctr">
              <a:noAutofit/>
            </a:bodyPr>
            <a:lstStyle/>
            <a:p>
              <a:pPr algn="ctr" defTabSz="629079" hangingPunct="0"/>
              <a:r>
                <a:rPr lang="fr-FR" sz="16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Medium"/>
                </a:rPr>
                <a:t>Licence</a:t>
              </a:r>
            </a:p>
            <a:p>
              <a:pPr algn="ctr" defTabSz="629079" hangingPunct="0"/>
              <a:r>
                <a:rPr lang="fr-FR" sz="16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Medium"/>
                </a:rPr>
                <a:t>LP, BUT</a:t>
              </a:r>
            </a:p>
          </p:txBody>
        </p:sp>
      </p:grpSp>
      <p:sp>
        <p:nvSpPr>
          <p:cNvPr id="53" name="Rectangle 52">
            <a:extLst>
              <a:ext uri="{FF2B5EF4-FFF2-40B4-BE49-F238E27FC236}">
                <a16:creationId xmlns:a16="http://schemas.microsoft.com/office/drawing/2014/main" id="{6E0DAE14-0BA0-4591-850F-D0C2DE9B5413}"/>
              </a:ext>
            </a:extLst>
          </p:cNvPr>
          <p:cNvSpPr/>
          <p:nvPr/>
        </p:nvSpPr>
        <p:spPr>
          <a:xfrm>
            <a:off x="2320833" y="3132079"/>
            <a:ext cx="999310" cy="3333698"/>
          </a:xfrm>
          <a:prstGeom prst="rect">
            <a:avLst/>
          </a:prstGeom>
          <a:solidFill>
            <a:srgbClr val="F37320"/>
          </a:solidFill>
          <a:ln w="12700" cap="flat">
            <a:solidFill>
              <a:srgbClr val="F3732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4702" tIns="54702" rIns="54702" bIns="54702" numCol="1" spcCol="38100" rtlCol="0" anchor="ctr">
            <a:noAutofit/>
          </a:bodyPr>
          <a:lstStyle/>
          <a:p>
            <a:pPr algn="ctr" defTabSz="629079" hangingPunct="0"/>
            <a:r>
              <a:rPr lang="fr-FR" sz="16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Medium"/>
              </a:rPr>
              <a:t>Grandes écoles</a:t>
            </a:r>
          </a:p>
          <a:p>
            <a:pPr algn="ctr" defTabSz="629079" hangingPunct="0"/>
            <a:r>
              <a:rPr lang="fr-FR" sz="16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Medium"/>
              </a:rPr>
              <a:t>Grade Master</a:t>
            </a:r>
          </a:p>
        </p:txBody>
      </p:sp>
      <p:sp>
        <p:nvSpPr>
          <p:cNvPr id="54" name="Rectangle 53">
            <a:extLst>
              <a:ext uri="{FF2B5EF4-FFF2-40B4-BE49-F238E27FC236}">
                <a16:creationId xmlns:a16="http://schemas.microsoft.com/office/drawing/2014/main" id="{1C9EC64A-81A6-4DE9-83FB-F606D309D7AB}"/>
              </a:ext>
            </a:extLst>
          </p:cNvPr>
          <p:cNvSpPr/>
          <p:nvPr/>
        </p:nvSpPr>
        <p:spPr>
          <a:xfrm>
            <a:off x="4455905" y="5114695"/>
            <a:ext cx="673445" cy="1351082"/>
          </a:xfrm>
          <a:prstGeom prst="rect">
            <a:avLst/>
          </a:prstGeom>
          <a:solidFill>
            <a:srgbClr val="00807A"/>
          </a:solidFill>
          <a:ln w="12700" cap="flat">
            <a:solidFill>
              <a:srgbClr val="00807A"/>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4702" tIns="54702" rIns="54702" bIns="54702" numCol="1" spcCol="38100" rtlCol="0" anchor="ctr">
            <a:noAutofit/>
          </a:bodyPr>
          <a:lstStyle/>
          <a:p>
            <a:pPr algn="ctr" defTabSz="629079" hangingPunct="0"/>
            <a:r>
              <a:rPr lang="fr-FR" sz="16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Medium"/>
              </a:rPr>
              <a:t>BTS, DUT</a:t>
            </a:r>
          </a:p>
        </p:txBody>
      </p:sp>
      <p:grpSp>
        <p:nvGrpSpPr>
          <p:cNvPr id="17" name="Groupe 16">
            <a:extLst>
              <a:ext uri="{FF2B5EF4-FFF2-40B4-BE49-F238E27FC236}">
                <a16:creationId xmlns:a16="http://schemas.microsoft.com/office/drawing/2014/main" id="{8BDE258C-145A-4272-8F98-22E70C4BD39B}"/>
              </a:ext>
            </a:extLst>
          </p:cNvPr>
          <p:cNvGrpSpPr/>
          <p:nvPr/>
        </p:nvGrpSpPr>
        <p:grpSpPr>
          <a:xfrm>
            <a:off x="5857355" y="1023700"/>
            <a:ext cx="1377724" cy="5538165"/>
            <a:chOff x="7234565" y="1039663"/>
            <a:chExt cx="1293606" cy="5538165"/>
          </a:xfrm>
        </p:grpSpPr>
        <p:sp>
          <p:nvSpPr>
            <p:cNvPr id="11" name="object 11"/>
            <p:cNvSpPr txBox="1"/>
            <p:nvPr/>
          </p:nvSpPr>
          <p:spPr>
            <a:xfrm>
              <a:off x="7240482" y="1039663"/>
              <a:ext cx="1287689" cy="256091"/>
            </a:xfrm>
            <a:prstGeom prst="rect">
              <a:avLst/>
            </a:prstGeom>
          </p:spPr>
          <p:txBody>
            <a:bodyPr vert="horz" wrap="square" lIns="0" tIns="9774" rIns="0" bIns="0" rtlCol="0">
              <a:spAutoFit/>
            </a:bodyPr>
            <a:lstStyle/>
            <a:p>
              <a:pPr marL="8145">
                <a:spcBef>
                  <a:spcPts val="77"/>
                </a:spcBef>
              </a:pPr>
              <a:r>
                <a:rPr sz="1600" b="1" spc="310" dirty="0">
                  <a:solidFill>
                    <a:srgbClr val="231F20"/>
                  </a:solidFill>
                  <a:latin typeface="Open Sans" panose="020B0606030504020204" pitchFamily="34" charset="0"/>
                  <a:ea typeface="Open Sans" panose="020B0606030504020204" pitchFamily="34" charset="0"/>
                  <a:cs typeface="Open Sans" panose="020B0606030504020204" pitchFamily="34" charset="0"/>
                </a:rPr>
                <a:t>—</a:t>
              </a:r>
              <a:r>
                <a:rPr sz="1600" b="1" spc="-61" dirty="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sz="1600" b="1" dirty="0">
                  <a:solidFill>
                    <a:srgbClr val="231F20"/>
                  </a:solidFill>
                  <a:latin typeface="Open Sans" panose="020B0606030504020204" pitchFamily="34" charset="0"/>
                  <a:ea typeface="Open Sans" panose="020B0606030504020204" pitchFamily="34" charset="0"/>
                  <a:cs typeface="Open Sans" panose="020B0606030504020204" pitchFamily="34" charset="0"/>
                </a:rPr>
                <a:t>EQF </a:t>
              </a:r>
              <a:r>
                <a:rPr sz="1600" b="1" spc="38" dirty="0">
                  <a:solidFill>
                    <a:srgbClr val="231F20"/>
                  </a:solidFill>
                  <a:latin typeface="Open Sans" panose="020B0606030504020204" pitchFamily="34" charset="0"/>
                  <a:ea typeface="Open Sans" panose="020B0606030504020204" pitchFamily="34" charset="0"/>
                  <a:cs typeface="Open Sans" panose="020B0606030504020204" pitchFamily="34" charset="0"/>
                </a:rPr>
                <a:t>8</a:t>
              </a:r>
              <a:r>
                <a:rPr lang="fr-FR" sz="1600" b="1" spc="38" dirty="0">
                  <a:solidFill>
                    <a:srgbClr val="231F20"/>
                  </a:solidFill>
                  <a:latin typeface="Open Sans" panose="020B0606030504020204" pitchFamily="34" charset="0"/>
                  <a:ea typeface="Open Sans" panose="020B0606030504020204" pitchFamily="34" charset="0"/>
                  <a:cs typeface="Open Sans" panose="020B0606030504020204" pitchFamily="34" charset="0"/>
                </a:rPr>
                <a:t> : </a:t>
              </a:r>
              <a:r>
                <a:rPr lang="fr-FR" sz="1600" b="1" spc="38" dirty="0">
                  <a:solidFill>
                    <a:srgbClr val="ED145B"/>
                  </a:solidFill>
                  <a:latin typeface="Open Sans" panose="020B0606030504020204" pitchFamily="34" charset="0"/>
                  <a:ea typeface="Open Sans" panose="020B0606030504020204" pitchFamily="34" charset="0"/>
                  <a:cs typeface="Open Sans" panose="020B0606030504020204" pitchFamily="34" charset="0"/>
                </a:rPr>
                <a:t>D</a:t>
              </a:r>
              <a:endParaRPr sz="1600" b="1" dirty="0">
                <a:solidFill>
                  <a:srgbClr val="ED145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object 12"/>
            <p:cNvSpPr txBox="1"/>
            <p:nvPr/>
          </p:nvSpPr>
          <p:spPr>
            <a:xfrm>
              <a:off x="7240482" y="3013702"/>
              <a:ext cx="1287689" cy="256091"/>
            </a:xfrm>
            <a:prstGeom prst="rect">
              <a:avLst/>
            </a:prstGeom>
          </p:spPr>
          <p:txBody>
            <a:bodyPr vert="horz" wrap="square" lIns="0" tIns="9774" rIns="0" bIns="0" rtlCol="0">
              <a:spAutoFit/>
            </a:bodyPr>
            <a:lstStyle/>
            <a:p>
              <a:pPr marL="166962" marR="3258" indent="-159225">
                <a:spcBef>
                  <a:spcPts val="77"/>
                </a:spcBef>
              </a:pPr>
              <a:r>
                <a:rPr sz="1600" b="1" spc="310" dirty="0">
                  <a:solidFill>
                    <a:srgbClr val="231F20"/>
                  </a:solidFill>
                  <a:latin typeface="Open Sans" panose="020B0606030504020204" pitchFamily="34" charset="0"/>
                  <a:ea typeface="Open Sans" panose="020B0606030504020204" pitchFamily="34" charset="0"/>
                  <a:cs typeface="Open Sans" panose="020B0606030504020204" pitchFamily="34" charset="0"/>
                </a:rPr>
                <a:t>—</a:t>
              </a:r>
              <a:r>
                <a:rPr sz="1600" b="1" spc="-109" dirty="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lang="fr-FR" sz="1600" b="1" dirty="0">
                  <a:solidFill>
                    <a:srgbClr val="231F20"/>
                  </a:solidFill>
                  <a:latin typeface="Open Sans" panose="020B0606030504020204" pitchFamily="34" charset="0"/>
                  <a:ea typeface="Open Sans" panose="020B0606030504020204" pitchFamily="34" charset="0"/>
                  <a:cs typeface="Open Sans" panose="020B0606030504020204" pitchFamily="34" charset="0"/>
                </a:rPr>
                <a:t>EQF</a:t>
              </a:r>
              <a:r>
                <a:rPr lang="fr-FR" sz="1600" b="1" spc="-96" dirty="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lang="fr-FR" sz="1600" b="1" spc="-22" dirty="0">
                  <a:solidFill>
                    <a:srgbClr val="231F20"/>
                  </a:solidFill>
                  <a:latin typeface="Open Sans" panose="020B0606030504020204" pitchFamily="34" charset="0"/>
                  <a:ea typeface="Open Sans" panose="020B0606030504020204" pitchFamily="34" charset="0"/>
                  <a:cs typeface="Open Sans" panose="020B0606030504020204" pitchFamily="34" charset="0"/>
                </a:rPr>
                <a:t>7 : </a:t>
              </a:r>
              <a:r>
                <a:rPr lang="fr-FR" sz="1600" b="1" spc="-22" dirty="0">
                  <a:solidFill>
                    <a:srgbClr val="ED145B"/>
                  </a:solidFill>
                  <a:latin typeface="Open Sans" panose="020B0606030504020204" pitchFamily="34" charset="0"/>
                  <a:ea typeface="Open Sans" panose="020B0606030504020204" pitchFamily="34" charset="0"/>
                  <a:cs typeface="Open Sans" panose="020B0606030504020204" pitchFamily="34" charset="0"/>
                </a:rPr>
                <a:t>M</a:t>
              </a:r>
              <a:endParaRPr sz="1600" b="1" dirty="0">
                <a:solidFill>
                  <a:srgbClr val="ED145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object 13"/>
            <p:cNvSpPr txBox="1"/>
            <p:nvPr/>
          </p:nvSpPr>
          <p:spPr>
            <a:xfrm>
              <a:off x="7261251" y="4397174"/>
              <a:ext cx="1266920" cy="256091"/>
            </a:xfrm>
            <a:prstGeom prst="rect">
              <a:avLst/>
            </a:prstGeom>
          </p:spPr>
          <p:txBody>
            <a:bodyPr vert="horz" wrap="square" lIns="0" tIns="9774" rIns="0" bIns="0" rtlCol="0">
              <a:spAutoFit/>
            </a:bodyPr>
            <a:lstStyle/>
            <a:p>
              <a:pPr marL="166962" marR="3258" indent="-159225">
                <a:spcBef>
                  <a:spcPts val="77"/>
                </a:spcBef>
              </a:pPr>
              <a:r>
                <a:rPr sz="1600" b="1" spc="310" dirty="0">
                  <a:solidFill>
                    <a:srgbClr val="231F20"/>
                  </a:solidFill>
                  <a:latin typeface="Open Sans" panose="020B0606030504020204" pitchFamily="34" charset="0"/>
                  <a:ea typeface="Open Sans" panose="020B0606030504020204" pitchFamily="34" charset="0"/>
                  <a:cs typeface="Open Sans" panose="020B0606030504020204" pitchFamily="34" charset="0"/>
                </a:rPr>
                <a:t>—</a:t>
              </a:r>
              <a:r>
                <a:rPr sz="1600" b="1" spc="-106" dirty="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lang="fr-FR" sz="1600" b="1" dirty="0">
                  <a:solidFill>
                    <a:srgbClr val="231F20"/>
                  </a:solidFill>
                  <a:latin typeface="Open Sans" panose="020B0606030504020204" pitchFamily="34" charset="0"/>
                  <a:ea typeface="Open Sans" panose="020B0606030504020204" pitchFamily="34" charset="0"/>
                  <a:cs typeface="Open Sans" panose="020B0606030504020204" pitchFamily="34" charset="0"/>
                </a:rPr>
                <a:t>EQF</a:t>
              </a:r>
              <a:r>
                <a:rPr lang="fr-FR" sz="1600" b="1" spc="-96" dirty="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lang="fr-FR" sz="1600" b="1" spc="29" dirty="0">
                  <a:solidFill>
                    <a:srgbClr val="231F20"/>
                  </a:solidFill>
                  <a:latin typeface="Open Sans" panose="020B0606030504020204" pitchFamily="34" charset="0"/>
                  <a:ea typeface="Open Sans" panose="020B0606030504020204" pitchFamily="34" charset="0"/>
                  <a:cs typeface="Open Sans" panose="020B0606030504020204" pitchFamily="34" charset="0"/>
                </a:rPr>
                <a:t>6 : </a:t>
              </a:r>
              <a:r>
                <a:rPr lang="fr-FR" sz="1600" b="1" spc="29" dirty="0">
                  <a:solidFill>
                    <a:srgbClr val="ED145B"/>
                  </a:solidFill>
                  <a:latin typeface="Open Sans" panose="020B0606030504020204" pitchFamily="34" charset="0"/>
                  <a:ea typeface="Open Sans" panose="020B0606030504020204" pitchFamily="34" charset="0"/>
                  <a:cs typeface="Open Sans" panose="020B0606030504020204" pitchFamily="34" charset="0"/>
                </a:rPr>
                <a:t>L</a:t>
              </a:r>
              <a:endParaRPr sz="1600" b="1" dirty="0">
                <a:solidFill>
                  <a:srgbClr val="ED145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object 14"/>
            <p:cNvSpPr txBox="1"/>
            <p:nvPr/>
          </p:nvSpPr>
          <p:spPr>
            <a:xfrm>
              <a:off x="7248772" y="5005784"/>
              <a:ext cx="999489" cy="256091"/>
            </a:xfrm>
            <a:prstGeom prst="rect">
              <a:avLst/>
            </a:prstGeom>
          </p:spPr>
          <p:txBody>
            <a:bodyPr vert="horz" wrap="square" lIns="0" tIns="9774" rIns="0" bIns="0" rtlCol="0">
              <a:spAutoFit/>
            </a:bodyPr>
            <a:lstStyle/>
            <a:p>
              <a:pPr marL="166962" marR="3258" indent="-159225">
                <a:spcBef>
                  <a:spcPts val="77"/>
                </a:spcBef>
              </a:pPr>
              <a:r>
                <a:rPr sz="1600" b="1" spc="310" dirty="0">
                  <a:solidFill>
                    <a:srgbClr val="231F20"/>
                  </a:solidFill>
                  <a:latin typeface="Open Sans" panose="020B0606030504020204" pitchFamily="34" charset="0"/>
                  <a:ea typeface="Open Sans" panose="020B0606030504020204" pitchFamily="34" charset="0"/>
                  <a:cs typeface="Open Sans" panose="020B0606030504020204" pitchFamily="34" charset="0"/>
                </a:rPr>
                <a:t>—</a:t>
              </a:r>
              <a:r>
                <a:rPr sz="1600" b="1" spc="-106" dirty="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lang="fr-FR" sz="1600" b="1" dirty="0">
                  <a:solidFill>
                    <a:srgbClr val="231F20"/>
                  </a:solidFill>
                  <a:latin typeface="Open Sans" panose="020B0606030504020204" pitchFamily="34" charset="0"/>
                  <a:ea typeface="Open Sans" panose="020B0606030504020204" pitchFamily="34" charset="0"/>
                  <a:cs typeface="Open Sans" panose="020B0606030504020204" pitchFamily="34" charset="0"/>
                </a:rPr>
                <a:t>EQF</a:t>
              </a:r>
              <a:r>
                <a:rPr lang="fr-FR" sz="1600" b="1" spc="-96" dirty="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lang="fr-FR" sz="1600" b="1" spc="3" dirty="0">
                  <a:solidFill>
                    <a:srgbClr val="231F20"/>
                  </a:solidFill>
                  <a:latin typeface="Open Sans" panose="020B0606030504020204" pitchFamily="34" charset="0"/>
                  <a:ea typeface="Open Sans" panose="020B0606030504020204" pitchFamily="34" charset="0"/>
                  <a:cs typeface="Open Sans" panose="020B0606030504020204" pitchFamily="34" charset="0"/>
                </a:rPr>
                <a:t>5</a:t>
              </a:r>
              <a:endParaRPr sz="1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56" name="object 14">
              <a:extLst>
                <a:ext uri="{FF2B5EF4-FFF2-40B4-BE49-F238E27FC236}">
                  <a16:creationId xmlns:a16="http://schemas.microsoft.com/office/drawing/2014/main" id="{8ED8D935-EE1E-4965-A0CA-AF4976A8BE98}"/>
                </a:ext>
              </a:extLst>
            </p:cNvPr>
            <p:cNvSpPr txBox="1"/>
            <p:nvPr/>
          </p:nvSpPr>
          <p:spPr>
            <a:xfrm>
              <a:off x="7234565" y="6321737"/>
              <a:ext cx="999490" cy="256091"/>
            </a:xfrm>
            <a:prstGeom prst="rect">
              <a:avLst/>
            </a:prstGeom>
          </p:spPr>
          <p:txBody>
            <a:bodyPr vert="horz" wrap="square" lIns="0" tIns="9774" rIns="0" bIns="0" rtlCol="0">
              <a:spAutoFit/>
            </a:bodyPr>
            <a:lstStyle/>
            <a:p>
              <a:pPr marL="166962" marR="3258" indent="-159225">
                <a:spcBef>
                  <a:spcPts val="77"/>
                </a:spcBef>
              </a:pPr>
              <a:r>
                <a:rPr sz="1600" b="1" spc="310" dirty="0">
                  <a:solidFill>
                    <a:srgbClr val="231F20"/>
                  </a:solidFill>
                  <a:latin typeface="Open Sans" panose="020B0606030504020204" pitchFamily="34" charset="0"/>
                  <a:ea typeface="Open Sans" panose="020B0606030504020204" pitchFamily="34" charset="0"/>
                  <a:cs typeface="Open Sans" panose="020B0606030504020204" pitchFamily="34" charset="0"/>
                </a:rPr>
                <a:t>—</a:t>
              </a:r>
              <a:r>
                <a:rPr sz="1600" b="1" dirty="0">
                  <a:solidFill>
                    <a:srgbClr val="231F20"/>
                  </a:solidFill>
                  <a:latin typeface="Open Sans" panose="020B0606030504020204" pitchFamily="34" charset="0"/>
                  <a:ea typeface="Open Sans" panose="020B0606030504020204" pitchFamily="34" charset="0"/>
                  <a:cs typeface="Open Sans" panose="020B0606030504020204" pitchFamily="34" charset="0"/>
                </a:rPr>
                <a:t>EQF</a:t>
              </a:r>
              <a:r>
                <a:rPr lang="fr-FR" sz="1600" b="1" spc="-96" dirty="0">
                  <a:solidFill>
                    <a:srgbClr val="231F20"/>
                  </a:solidFill>
                  <a:latin typeface="Open Sans" panose="020B0606030504020204" pitchFamily="34" charset="0"/>
                  <a:ea typeface="Open Sans" panose="020B0606030504020204" pitchFamily="34" charset="0"/>
                  <a:cs typeface="Open Sans" panose="020B0606030504020204" pitchFamily="34" charset="0"/>
                </a:rPr>
                <a:t>4</a:t>
              </a:r>
              <a:endParaRPr sz="1600" b="1"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25" name="Rectangle 24">
            <a:extLst>
              <a:ext uri="{FF2B5EF4-FFF2-40B4-BE49-F238E27FC236}">
                <a16:creationId xmlns:a16="http://schemas.microsoft.com/office/drawing/2014/main" id="{D97ABC82-5B17-43E0-AC88-A99A3CD9D359}"/>
              </a:ext>
            </a:extLst>
          </p:cNvPr>
          <p:cNvSpPr/>
          <p:nvPr/>
        </p:nvSpPr>
        <p:spPr>
          <a:xfrm>
            <a:off x="7963086" y="1179672"/>
            <a:ext cx="2522034" cy="2639181"/>
          </a:xfrm>
          <a:prstGeom prst="rect">
            <a:avLst/>
          </a:prstGeom>
          <a:solidFill>
            <a:srgbClr val="0E87C9"/>
          </a:solidFill>
          <a:ln w="12700" cap="flat">
            <a:solidFill>
              <a:srgbClr val="0E87C9"/>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4702" tIns="54702" rIns="54702" bIns="54702" numCol="1" spcCol="38100" rtlCol="0" anchor="ctr">
            <a:noAutofit/>
          </a:bodyPr>
          <a:lstStyle/>
          <a:p>
            <a:pPr algn="ctr" defTabSz="629079" hangingPunct="0"/>
            <a:r>
              <a:rPr lang="fr-FR" sz="1600" b="1" dirty="0" err="1">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Medium"/>
              </a:rPr>
              <a:t>Graduate</a:t>
            </a:r>
            <a:r>
              <a:rPr lang="fr-FR" sz="16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Medium"/>
              </a:rPr>
              <a:t> </a:t>
            </a:r>
            <a:r>
              <a:rPr lang="fr-FR" sz="1600" b="1" dirty="0" err="1">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Medium"/>
              </a:rPr>
              <a:t>Schools</a:t>
            </a:r>
            <a:endParaRPr lang="fr-FR" sz="16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Medium"/>
            </a:endParaRPr>
          </a:p>
          <a:p>
            <a:pPr algn="ctr" defTabSz="629079" hangingPunct="0"/>
            <a:endParaRPr lang="fr-FR" sz="16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Medium"/>
            </a:endParaRPr>
          </a:p>
          <a:p>
            <a:pPr algn="ctr" defTabSz="629079" hangingPunct="0"/>
            <a:r>
              <a:rPr lang="fr-FR" sz="1600" b="1" dirty="0" err="1">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Medium"/>
              </a:rPr>
              <a:t>Degree</a:t>
            </a:r>
            <a:r>
              <a:rPr lang="fr-FR" sz="16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Medium"/>
              </a:rPr>
              <a:t> : PhD</a:t>
            </a:r>
          </a:p>
          <a:p>
            <a:pPr algn="ctr" defTabSz="629079" hangingPunct="0"/>
            <a:endParaRPr lang="fr-FR" sz="16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Medium"/>
            </a:endParaRPr>
          </a:p>
          <a:p>
            <a:pPr algn="ctr" defTabSz="629079" hangingPunct="0"/>
            <a:r>
              <a:rPr lang="fr-FR" sz="1600" b="1" dirty="0" err="1">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Medium"/>
              </a:rPr>
              <a:t>Graduate</a:t>
            </a:r>
            <a:r>
              <a:rPr lang="fr-FR" sz="16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Medium"/>
              </a:rPr>
              <a:t> </a:t>
            </a:r>
            <a:r>
              <a:rPr lang="fr-FR" sz="1600" b="1" dirty="0" err="1">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Medium"/>
              </a:rPr>
              <a:t>students</a:t>
            </a:r>
            <a:r>
              <a:rPr lang="fr-FR" sz="16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Medium"/>
              </a:rPr>
              <a:t> </a:t>
            </a:r>
          </a:p>
          <a:p>
            <a:pPr algn="ctr" defTabSz="629079" hangingPunct="0"/>
            <a:endParaRPr lang="fr-FR" sz="16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Medium"/>
            </a:endParaRPr>
          </a:p>
          <a:p>
            <a:pPr algn="ctr" defTabSz="629079" hangingPunct="0"/>
            <a:r>
              <a:rPr lang="fr-FR" sz="1600" b="1" i="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Medium"/>
              </a:rPr>
              <a:t>PhD Candidates</a:t>
            </a:r>
          </a:p>
          <a:p>
            <a:pPr algn="ctr" defTabSz="629079" hangingPunct="0"/>
            <a:endParaRPr lang="fr-FR" sz="1600" b="1" i="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Medium"/>
            </a:endParaRPr>
          </a:p>
          <a:p>
            <a:pPr algn="ctr" defTabSz="629079" hangingPunct="0"/>
            <a:r>
              <a:rPr lang="fr-FR" sz="1600" b="1" i="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Medium"/>
              </a:rPr>
              <a:t>PhD </a:t>
            </a:r>
            <a:r>
              <a:rPr lang="fr-FR" sz="1600" b="1" i="1" dirty="0" err="1">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Medium"/>
              </a:rPr>
              <a:t>Students</a:t>
            </a:r>
            <a:r>
              <a:rPr lang="fr-FR" sz="1600" b="1" i="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Medium"/>
              </a:rPr>
              <a:t> or MSC </a:t>
            </a:r>
            <a:r>
              <a:rPr lang="fr-FR" sz="1600" b="1" i="1" dirty="0" err="1">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Medium"/>
              </a:rPr>
              <a:t>students</a:t>
            </a:r>
            <a:endParaRPr lang="fr-FR" sz="1600" b="1" i="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Medium"/>
            </a:endParaRPr>
          </a:p>
        </p:txBody>
      </p:sp>
      <p:sp>
        <p:nvSpPr>
          <p:cNvPr id="26" name="Rectangle 25">
            <a:extLst>
              <a:ext uri="{FF2B5EF4-FFF2-40B4-BE49-F238E27FC236}">
                <a16:creationId xmlns:a16="http://schemas.microsoft.com/office/drawing/2014/main" id="{F81010A9-AA3D-4C31-A83B-F3ECF6069528}"/>
              </a:ext>
            </a:extLst>
          </p:cNvPr>
          <p:cNvSpPr/>
          <p:nvPr/>
        </p:nvSpPr>
        <p:spPr>
          <a:xfrm>
            <a:off x="7963088" y="3884167"/>
            <a:ext cx="2522033" cy="2560422"/>
          </a:xfrm>
          <a:prstGeom prst="rect">
            <a:avLst/>
          </a:prstGeom>
          <a:solidFill>
            <a:srgbClr val="ED145B"/>
          </a:solidFill>
          <a:ln w="12700" cap="flat">
            <a:solidFill>
              <a:srgbClr val="ED145B"/>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4702" tIns="54702" rIns="54702" bIns="54702" numCol="1" spcCol="38100" rtlCol="0" anchor="ctr">
            <a:noAutofit/>
          </a:bodyPr>
          <a:lstStyle/>
          <a:p>
            <a:pPr algn="ctr" defTabSz="629079" hangingPunct="0"/>
            <a:r>
              <a:rPr lang="fr-FR" sz="1600" b="1" dirty="0" err="1">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Medium"/>
              </a:rPr>
              <a:t>Colleges</a:t>
            </a:r>
            <a:endParaRPr lang="fr-FR" sz="16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Medium"/>
            </a:endParaRPr>
          </a:p>
          <a:p>
            <a:pPr algn="ctr" defTabSz="629079" hangingPunct="0"/>
            <a:endParaRPr lang="fr-FR" sz="16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Medium"/>
            </a:endParaRPr>
          </a:p>
          <a:p>
            <a:pPr algn="ctr" defTabSz="629079" hangingPunct="0"/>
            <a:r>
              <a:rPr lang="fr-FR" sz="1600" b="1" dirty="0" err="1">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Medium"/>
              </a:rPr>
              <a:t>Degree</a:t>
            </a:r>
            <a:r>
              <a:rPr lang="fr-FR" sz="16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Medium"/>
              </a:rPr>
              <a:t> : </a:t>
            </a:r>
            <a:r>
              <a:rPr lang="fr-FR" sz="1600" b="1" dirty="0" err="1">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Medium"/>
              </a:rPr>
              <a:t>Bachelor</a:t>
            </a:r>
            <a:endParaRPr lang="fr-FR" sz="16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Medium"/>
            </a:endParaRPr>
          </a:p>
          <a:p>
            <a:pPr algn="ctr" defTabSz="629079" hangingPunct="0"/>
            <a:endParaRPr lang="fr-FR" sz="16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Medium"/>
            </a:endParaRPr>
          </a:p>
          <a:p>
            <a:pPr algn="ctr" defTabSz="629079" hangingPunct="0"/>
            <a:r>
              <a:rPr lang="fr-FR" sz="1600" b="1" i="1" dirty="0" err="1">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Medium"/>
              </a:rPr>
              <a:t>Undergraduate</a:t>
            </a:r>
            <a:r>
              <a:rPr lang="fr-FR" sz="1600" b="1" i="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Medium"/>
              </a:rPr>
              <a:t> </a:t>
            </a:r>
            <a:r>
              <a:rPr lang="fr-FR" sz="1600" b="1" i="1" dirty="0" err="1">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Medium"/>
              </a:rPr>
              <a:t>students</a:t>
            </a:r>
            <a:endParaRPr lang="fr-FR" sz="1600" b="1" i="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Medium"/>
            </a:endParaRPr>
          </a:p>
        </p:txBody>
      </p:sp>
    </p:spTree>
    <p:extLst>
      <p:ext uri="{BB962C8B-B14F-4D97-AF65-F5344CB8AC3E}">
        <p14:creationId xmlns:p14="http://schemas.microsoft.com/office/powerpoint/2010/main" val="508774728"/>
      </p:ext>
    </p:extLst>
  </p:cSld>
  <p:clrMapOvr>
    <a:masterClrMapping/>
  </p:clrMapOvr>
</p:sld>
</file>

<file path=ppt/theme/theme1.xml><?xml version="1.0" encoding="utf-8"?>
<a:theme xmlns:a="http://schemas.openxmlformats.org/drawingml/2006/main" name="Thème Office">
  <a:themeElements>
    <a:clrScheme name="Personnalisé RNCD">
      <a:dk1>
        <a:sysClr val="windowText" lastClr="000000"/>
      </a:dk1>
      <a:lt1>
        <a:sysClr val="window" lastClr="FFFFFF"/>
      </a:lt1>
      <a:dk2>
        <a:srgbClr val="44546A"/>
      </a:dk2>
      <a:lt2>
        <a:srgbClr val="E7E6E6"/>
      </a:lt2>
      <a:accent1>
        <a:srgbClr val="624CA0"/>
      </a:accent1>
      <a:accent2>
        <a:srgbClr val="EE4C86"/>
      </a:accent2>
      <a:accent3>
        <a:srgbClr val="EF3E2D"/>
      </a:accent3>
      <a:accent4>
        <a:srgbClr val="EF3C60"/>
      </a:accent4>
      <a:accent5>
        <a:srgbClr val="FECB40"/>
      </a:accent5>
      <a:accent6>
        <a:srgbClr val="D8D8D8"/>
      </a:accent6>
      <a:hlink>
        <a:srgbClr val="7F7F7F"/>
      </a:hlink>
      <a:folHlink>
        <a:srgbClr val="59595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7541</TotalTime>
  <Words>3631</Words>
  <Application>Microsoft Office PowerPoint</Application>
  <PresentationFormat>Grand écran</PresentationFormat>
  <Paragraphs>294</Paragraphs>
  <Slides>32</Slides>
  <Notes>3</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32</vt:i4>
      </vt:variant>
    </vt:vector>
  </HeadingPairs>
  <TitlesOfParts>
    <vt:vector size="42" baseType="lpstr">
      <vt:lpstr>Arial</vt:lpstr>
      <vt:lpstr>Calibri</vt:lpstr>
      <vt:lpstr>Calibri Light</vt:lpstr>
      <vt:lpstr>DM Sans Bold</vt:lpstr>
      <vt:lpstr>Helvetica Neue Medium</vt:lpstr>
      <vt:lpstr>Open Sans</vt:lpstr>
      <vt:lpstr>Segoe UI</vt:lpstr>
      <vt:lpstr>Times New Roman</vt:lpstr>
      <vt:lpstr>Wingdings</vt:lpstr>
      <vt:lpstr>Thème Office</vt:lpstr>
      <vt:lpstr>Présentation PowerPoint</vt:lpstr>
      <vt:lpstr>Références : le cadre du doctorat</vt:lpstr>
      <vt:lpstr>Quelques chiffres clés au niveau national</vt:lpstr>
      <vt:lpstr>Présentation PowerPoint</vt:lpstr>
      <vt:lpstr>3 grands domaines</vt:lpstr>
      <vt:lpstr>Présentation PowerPoint</vt:lpstr>
      <vt:lpstr>Présentation PowerPoint</vt:lpstr>
      <vt:lpstr>Reconnaissance et visibilité internationale (exemple)</vt:lpstr>
      <vt:lpstr>L’organisation des niveaux de diplômes système L.M.D / Système undergraduate / graduate</vt:lpstr>
      <vt:lpstr>Organisation en Graduate Schools et Institut</vt:lpstr>
      <vt:lpstr>Présentation PowerPoint</vt:lpstr>
      <vt:lpstr>Répartition des rôles entre les différents acteurs du doctorat</vt:lpstr>
      <vt:lpstr>Chiffres clés pour la GS SIS</vt:lpstr>
      <vt:lpstr>Présentation PowerPoint</vt:lpstr>
      <vt:lpstr>Le  cadre de la formation doctorale et les attendus des formations doctorales complémentaires</vt:lpstr>
      <vt:lpstr>Les doctorants sont à la fois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En résumé</vt:lpstr>
      <vt:lpstr>Note de cadrage de l’UPSaclay pour l’ensemble des écoles doctorales</vt:lpstr>
      <vt:lpstr>Présentation PowerPoint</vt:lpstr>
      <vt:lpstr>Présentation PowerPoint</vt:lpstr>
      <vt:lpstr>Présentation PowerPoint</vt:lpstr>
      <vt:lpstr>Présentation PowerPoint</vt:lpstr>
      <vt:lpstr>Tous les parcours « carrière de docteurs »</vt:lpstr>
      <vt:lpstr>Deux dispositifs complémentaires pour développer par la pratique ses compétences professionnelles</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Sylvie Pommier</dc:creator>
  <cp:lastModifiedBy>Sylvie Pommier</cp:lastModifiedBy>
  <cp:revision>157</cp:revision>
  <dcterms:created xsi:type="dcterms:W3CDTF">2022-10-11T09:23:17Z</dcterms:created>
  <dcterms:modified xsi:type="dcterms:W3CDTF">2024-01-15T12:27:01Z</dcterms:modified>
</cp:coreProperties>
</file>