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63" r:id="rId5"/>
    <p:sldId id="260" r:id="rId6"/>
    <p:sldId id="264" r:id="rId7"/>
    <p:sldId id="265" r:id="rId8"/>
    <p:sldId id="259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63" d="100"/>
          <a:sy n="63" d="100"/>
        </p:scale>
        <p:origin x="7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 dirty="0"/>
              <a:t>M2- </a:t>
            </a:r>
            <a:r>
              <a:rPr lang="fr-FR" dirty="0" smtClean="0"/>
              <a:t>2020-2021 lieu</a:t>
            </a:r>
            <a:r>
              <a:rPr lang="fr-FR" baseline="0" dirty="0" smtClean="0"/>
              <a:t> de stage</a:t>
            </a:r>
            <a:endParaRPr lang="fr-FR" dirty="0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4650034650034647E-2"/>
          <c:y val="0.1896992042661334"/>
          <c:w val="0.77031310535247544"/>
          <c:h val="0.8103007957338666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M2</c:v>
                </c:pt>
              </c:strCache>
            </c:strRef>
          </c:tx>
          <c:cat>
            <c:strRef>
              <c:f>Feuil1!$A$2:$A$3</c:f>
              <c:strCache>
                <c:ptCount val="2"/>
                <c:pt idx="0">
                  <c:v>Industrie</c:v>
                </c:pt>
                <c:pt idx="1">
                  <c:v>Université, école, Inserm</c:v>
                </c:pt>
              </c:strCache>
            </c:strRef>
          </c:cat>
          <c:val>
            <c:numRef>
              <c:f>Feuil1!$B$2:$B$3</c:f>
              <c:numCache>
                <c:formatCode>General</c:formatCode>
                <c:ptCount val="2"/>
                <c:pt idx="0">
                  <c:v>3</c:v>
                </c:pt>
                <c:pt idx="1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0D4-46CA-9C0B-ECB5C1CA84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 dirty="0"/>
              <a:t>M2- </a:t>
            </a:r>
            <a:r>
              <a:rPr lang="fr-FR" dirty="0" smtClean="0"/>
              <a:t>2020-2021 </a:t>
            </a:r>
            <a:r>
              <a:rPr lang="fr-FR" dirty="0" smtClean="0"/>
              <a:t>Sujets</a:t>
            </a:r>
            <a:r>
              <a:rPr lang="fr-FR" baseline="0" dirty="0" smtClean="0"/>
              <a:t> de </a:t>
            </a:r>
            <a:r>
              <a:rPr lang="fr-FR" baseline="0" dirty="0" smtClean="0"/>
              <a:t>stage</a:t>
            </a:r>
            <a:endParaRPr lang="fr-FR" dirty="0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4650034650034647E-2"/>
          <c:y val="0.1896992042661334"/>
          <c:w val="0.77031310535247544"/>
          <c:h val="0.8103007957338666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M2</c:v>
                </c:pt>
              </c:strCache>
            </c:strRef>
          </c:tx>
          <c:cat>
            <c:strRef>
              <c:f>Feuil1!$A$2:$A$5</c:f>
              <c:strCache>
                <c:ptCount val="4"/>
                <c:pt idx="0">
                  <c:v>Synthèse</c:v>
                </c:pt>
                <c:pt idx="1">
                  <c:v>Caractérisation, extraction</c:v>
                </c:pt>
                <c:pt idx="2">
                  <c:v>nanoparticules pour le biomédical</c:v>
                </c:pt>
                <c:pt idx="3">
                  <c:v>Recherche d'emploi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5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0D4-46CA-9C0B-ECB5C1CA84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 dirty="0"/>
              <a:t>M2- </a:t>
            </a:r>
            <a:r>
              <a:rPr lang="fr-FR" dirty="0" smtClean="0"/>
              <a:t>2019-2020 bilan Insertion Professionnelle après 4 mois janvier 2021</a:t>
            </a:r>
            <a:endParaRPr lang="fr-FR" dirty="0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M2</c:v>
                </c:pt>
              </c:strCache>
            </c:strRef>
          </c:tx>
          <c:cat>
            <c:strRef>
              <c:f>Feuil1!$A$2:$A$4</c:f>
              <c:strCache>
                <c:ptCount val="3"/>
                <c:pt idx="0">
                  <c:v>CDD &amp; CDI</c:v>
                </c:pt>
                <c:pt idx="1">
                  <c:v>Thèse</c:v>
                </c:pt>
                <c:pt idx="2">
                  <c:v>Recherche d'emploi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4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0D4-46CA-9C0B-ECB5C1CA84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 dirty="0"/>
              <a:t>M2- </a:t>
            </a:r>
            <a:r>
              <a:rPr lang="fr-FR" dirty="0" smtClean="0"/>
              <a:t>2020-2021 </a:t>
            </a:r>
            <a:r>
              <a:rPr lang="fr-FR" dirty="0" smtClean="0"/>
              <a:t>Lieu</a:t>
            </a:r>
            <a:r>
              <a:rPr lang="fr-FR" baseline="0" dirty="0" smtClean="0"/>
              <a:t> </a:t>
            </a:r>
            <a:r>
              <a:rPr lang="fr-FR" baseline="0" dirty="0" smtClean="0"/>
              <a:t>de stage</a:t>
            </a:r>
            <a:endParaRPr lang="fr-FR" dirty="0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4650034650034647E-2"/>
          <c:y val="0.1896992042661334"/>
          <c:w val="0.77031310535247544"/>
          <c:h val="0.8103007957338666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M2</c:v>
                </c:pt>
              </c:strCache>
            </c:strRef>
          </c:tx>
          <c:cat>
            <c:strRef>
              <c:f>Feuil1!$A$2:$A$3</c:f>
              <c:strCache>
                <c:ptCount val="2"/>
                <c:pt idx="0">
                  <c:v>Industrie</c:v>
                </c:pt>
                <c:pt idx="1">
                  <c:v>Université, Ecole, Inserm</c:v>
                </c:pt>
              </c:strCache>
            </c:strRef>
          </c:cat>
          <c:val>
            <c:numRef>
              <c:f>Feuil1!$B$2:$B$3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0D4-46CA-9C0B-ECB5C1CA84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 dirty="0" smtClean="0"/>
              <a:t>M2- 2019-2020 Sujets</a:t>
            </a:r>
            <a:r>
              <a:rPr lang="fr-FR" baseline="0" dirty="0" smtClean="0"/>
              <a:t> de stage</a:t>
            </a:r>
            <a:endParaRPr lang="fr-FR" dirty="0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1896992042661334"/>
          <c:w val="0.77031310535247544"/>
          <c:h val="0.8103007957338666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M2</c:v>
                </c:pt>
              </c:strCache>
            </c:strRef>
          </c:tx>
          <c:cat>
            <c:strRef>
              <c:f>Feuil1!$A$2:$A$3</c:f>
              <c:strCache>
                <c:ptCount val="2"/>
                <c:pt idx="0">
                  <c:v>Synthèse</c:v>
                </c:pt>
                <c:pt idx="1">
                  <c:v>Caractérisation, extraction</c:v>
                </c:pt>
              </c:strCache>
            </c:strRef>
          </c:cat>
          <c:val>
            <c:numRef>
              <c:f>Feuil1!$B$2:$B$3</c:f>
              <c:numCache>
                <c:formatCode>General</c:formatCode>
                <c:ptCount val="2"/>
                <c:pt idx="0">
                  <c:v>5</c:v>
                </c:pt>
                <c:pt idx="1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0D4-46CA-9C0B-ECB5C1CA84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7FDC-F661-4179-88A4-662E205D46A6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F4DF-FCAE-4030-95B8-5573D4362E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7135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7FDC-F661-4179-88A4-662E205D46A6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F4DF-FCAE-4030-95B8-5573D4362E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116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7FDC-F661-4179-88A4-662E205D46A6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F4DF-FCAE-4030-95B8-5573D4362E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123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7FDC-F661-4179-88A4-662E205D46A6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F4DF-FCAE-4030-95B8-5573D4362E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014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7FDC-F661-4179-88A4-662E205D46A6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F4DF-FCAE-4030-95B8-5573D4362E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111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7FDC-F661-4179-88A4-662E205D46A6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F4DF-FCAE-4030-95B8-5573D4362E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7733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7FDC-F661-4179-88A4-662E205D46A6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F4DF-FCAE-4030-95B8-5573D4362E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223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7FDC-F661-4179-88A4-662E205D46A6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F4DF-FCAE-4030-95B8-5573D4362E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957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7FDC-F661-4179-88A4-662E205D46A6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F4DF-FCAE-4030-95B8-5573D4362E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1894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7FDC-F661-4179-88A4-662E205D46A6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F4DF-FCAE-4030-95B8-5573D4362E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5693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57FDC-F661-4179-88A4-662E205D46A6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7F4DF-FCAE-4030-95B8-5573D4362E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8669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57FDC-F661-4179-88A4-662E205D46A6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7F4DF-FCAE-4030-95B8-5573D4362E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711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POWERPOINTdiapo(150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2097741" y="2798052"/>
            <a:ext cx="8570259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400" b="1" dirty="0">
                <a:solidFill>
                  <a:srgbClr val="0F6FC6"/>
                </a:solidFill>
                <a:latin typeface="Tahoma" panose="020B0604030504040204" pitchFamily="34" charset="0"/>
              </a:rPr>
              <a:t>SEMESTRE 1 SOCLE FONDAMENTAL+ METIER = 30 ECTS</a:t>
            </a:r>
            <a:endParaRPr lang="fr-FR" altLang="fr-FR" sz="1400" dirty="0">
              <a:solidFill>
                <a:srgbClr val="0F6FC6"/>
              </a:solidFill>
              <a:latin typeface="Tahoma" panose="020B0604030504040204" pitchFamily="34" charset="0"/>
            </a:endParaRPr>
          </a:p>
          <a:p>
            <a:pPr eaLnBrk="1" hangingPunct="1"/>
            <a:endParaRPr lang="fr-FR" altLang="fr-FR" sz="1400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eaLnBrk="1" hangingPunct="1"/>
            <a:r>
              <a:rPr lang="fr-FR" altLang="fr-FR" sz="1400" b="1" u="sng" dirty="0">
                <a:solidFill>
                  <a:srgbClr val="0F6FC6"/>
                </a:solidFill>
                <a:latin typeface="Tahoma" panose="020B0604030504040204" pitchFamily="34" charset="0"/>
              </a:rPr>
              <a:t>UE SOCLE FONDAMENTAL 19 ECTS:</a:t>
            </a:r>
            <a:endParaRPr lang="fr-FR" altLang="fr-FR" sz="1400" dirty="0">
              <a:solidFill>
                <a:srgbClr val="0F6FC6"/>
              </a:solidFill>
              <a:latin typeface="Tahoma" panose="020B0604030504040204" pitchFamily="34" charset="0"/>
            </a:endParaRPr>
          </a:p>
          <a:p>
            <a:pPr eaLnBrk="1" hangingPunct="1"/>
            <a:r>
              <a:rPr lang="fr-FR" altLang="fr-FR" sz="1400" b="1" dirty="0">
                <a:solidFill>
                  <a:srgbClr val="FF9900"/>
                </a:solidFill>
                <a:latin typeface="Tahoma" panose="020B0604030504040204" pitchFamily="34" charset="0"/>
              </a:rPr>
              <a:t>-UE Plateforme « travaux pratiques</a:t>
            </a:r>
            <a:r>
              <a:rPr lang="fr-FR" altLang="fr-FR" sz="1400" b="1" dirty="0">
                <a:solidFill>
                  <a:srgbClr val="FFC000"/>
                </a:solidFill>
                <a:latin typeface="Tahoma" panose="020B0604030504040204" pitchFamily="34" charset="0"/>
              </a:rPr>
              <a:t> </a:t>
            </a:r>
            <a:r>
              <a:rPr lang="fr-FR" altLang="fr-FR" sz="1400" dirty="0">
                <a:solidFill>
                  <a:srgbClr val="000000"/>
                </a:solidFill>
                <a:latin typeface="Tahoma" panose="020B0604030504040204" pitchFamily="34" charset="0"/>
              </a:rPr>
              <a:t>21H TP, 4 ECTS</a:t>
            </a:r>
            <a:endParaRPr lang="fr-FR" altLang="fr-FR" sz="1400" b="1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eaLnBrk="1" hangingPunct="1"/>
            <a:r>
              <a:rPr lang="fr-FR" altLang="fr-FR" sz="1400" b="1" dirty="0">
                <a:solidFill>
                  <a:srgbClr val="FF9900"/>
                </a:solidFill>
                <a:latin typeface="Tahoma" panose="020B0604030504040204" pitchFamily="34" charset="0"/>
              </a:rPr>
              <a:t>-UE Projet bibliographique </a:t>
            </a:r>
            <a:r>
              <a:rPr lang="fr-FR" altLang="fr-FR" sz="1400" dirty="0">
                <a:solidFill>
                  <a:srgbClr val="000000"/>
                </a:solidFill>
                <a:latin typeface="Tahoma" panose="020B0604030504040204" pitchFamily="34" charset="0"/>
              </a:rPr>
              <a:t>2H TD, 3 ECTS</a:t>
            </a:r>
          </a:p>
          <a:p>
            <a:pPr eaLnBrk="1" hangingPunct="1"/>
            <a:r>
              <a:rPr lang="fr-FR" altLang="fr-FR" sz="1400" b="1" dirty="0">
                <a:solidFill>
                  <a:srgbClr val="FF9900"/>
                </a:solidFill>
                <a:latin typeface="Tahoma" panose="020B0604030504040204" pitchFamily="34" charset="0"/>
              </a:rPr>
              <a:t>-UE Caractérisation avancée de la matière</a:t>
            </a:r>
            <a:r>
              <a:rPr lang="fr-FR" altLang="fr-FR" sz="1400" dirty="0">
                <a:solidFill>
                  <a:srgbClr val="FF9900"/>
                </a:solidFill>
                <a:latin typeface="Tahoma" panose="020B0604030504040204" pitchFamily="34" charset="0"/>
              </a:rPr>
              <a:t> </a:t>
            </a:r>
            <a:r>
              <a:rPr lang="fr-FR" altLang="fr-FR" sz="1400" dirty="0">
                <a:solidFill>
                  <a:srgbClr val="000000"/>
                </a:solidFill>
                <a:latin typeface="Tahoma" panose="020B0604030504040204" pitchFamily="34" charset="0"/>
              </a:rPr>
              <a:t>18h CM+12h TD, 4 ECTS</a:t>
            </a:r>
          </a:p>
          <a:p>
            <a:pPr eaLnBrk="1" hangingPunct="1"/>
            <a:r>
              <a:rPr lang="fr-FR" altLang="fr-FR" sz="1400" b="1" dirty="0">
                <a:solidFill>
                  <a:srgbClr val="FF9900"/>
                </a:solidFill>
                <a:latin typeface="Tahoma" panose="020B0604030504040204" pitchFamily="34" charset="0"/>
              </a:rPr>
              <a:t>-UE Physique et chimie des matériaux</a:t>
            </a:r>
            <a:r>
              <a:rPr lang="fr-FR" altLang="fr-FR" sz="1400" dirty="0">
                <a:solidFill>
                  <a:srgbClr val="000000"/>
                </a:solidFill>
                <a:latin typeface="Tahoma" panose="020B0604030504040204" pitchFamily="34" charset="0"/>
              </a:rPr>
              <a:t> 16h CM+14h TD, 4 ECTS</a:t>
            </a:r>
            <a:endParaRPr lang="fr-FR" altLang="fr-FR" sz="1400" b="1" dirty="0">
              <a:solidFill>
                <a:srgbClr val="FF9900"/>
              </a:solidFill>
              <a:latin typeface="Tahoma" panose="020B0604030504040204" pitchFamily="34" charset="0"/>
            </a:endParaRPr>
          </a:p>
          <a:p>
            <a:pPr eaLnBrk="1" hangingPunct="1"/>
            <a:r>
              <a:rPr lang="fr-FR" altLang="fr-FR" sz="1400" b="1" dirty="0">
                <a:solidFill>
                  <a:srgbClr val="FF9900"/>
                </a:solidFill>
                <a:latin typeface="Tahoma" panose="020B0604030504040204" pitchFamily="34" charset="0"/>
              </a:rPr>
              <a:t>-UE Modélisation et Simulation numérique</a:t>
            </a:r>
            <a:r>
              <a:rPr lang="fr-FR" altLang="fr-FR" sz="1400" dirty="0">
                <a:solidFill>
                  <a:srgbClr val="000000"/>
                </a:solidFill>
                <a:latin typeface="Tahoma" panose="020B0604030504040204" pitchFamily="34" charset="0"/>
              </a:rPr>
              <a:t> 18h CM+18h TD, 4ECTS</a:t>
            </a:r>
          </a:p>
          <a:p>
            <a:pPr eaLnBrk="1" hangingPunct="1"/>
            <a:endParaRPr lang="fr-FR" altLang="fr-FR" sz="1400" b="1" u="sng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eaLnBrk="1" hangingPunct="1"/>
            <a:r>
              <a:rPr lang="fr-FR" altLang="fr-FR" sz="1400" b="1" u="sng" dirty="0">
                <a:solidFill>
                  <a:srgbClr val="0F6FC6"/>
                </a:solidFill>
                <a:latin typeface="Tahoma" panose="020B0604030504040204" pitchFamily="34" charset="0"/>
              </a:rPr>
              <a:t>UE Métier 11 ECTS :</a:t>
            </a:r>
            <a:endParaRPr lang="fr-FR" altLang="fr-FR" sz="1400" dirty="0">
              <a:solidFill>
                <a:srgbClr val="0F6FC6"/>
              </a:solidFill>
              <a:latin typeface="Tahoma" panose="020B0604030504040204" pitchFamily="34" charset="0"/>
            </a:endParaRPr>
          </a:p>
          <a:p>
            <a:pPr eaLnBrk="1" hangingPunct="1"/>
            <a:r>
              <a:rPr lang="fr-FR" altLang="fr-FR" sz="1400" b="1" dirty="0">
                <a:solidFill>
                  <a:srgbClr val="FF9900"/>
                </a:solidFill>
                <a:latin typeface="Tahoma" panose="020B0604030504040204" pitchFamily="34" charset="0"/>
              </a:rPr>
              <a:t>-UE Polymères, Matériaux pour la santé et l’environnement</a:t>
            </a:r>
            <a:r>
              <a:rPr lang="fr-FR" altLang="fr-FR" sz="1400" dirty="0">
                <a:solidFill>
                  <a:srgbClr val="000000"/>
                </a:solidFill>
                <a:latin typeface="Tahoma" panose="020B0604030504040204" pitchFamily="34" charset="0"/>
              </a:rPr>
              <a:t> 18h CM+12h TD, 3 ECTS </a:t>
            </a:r>
          </a:p>
          <a:p>
            <a:pPr eaLnBrk="1" hangingPunct="1"/>
            <a:r>
              <a:rPr lang="fr-FR" altLang="fr-FR" sz="1400" b="1" dirty="0">
                <a:solidFill>
                  <a:srgbClr val="FF9900"/>
                </a:solidFill>
                <a:latin typeface="Tahoma" panose="020B0604030504040204" pitchFamily="34" charset="0"/>
              </a:rPr>
              <a:t>-UE Matériaux </a:t>
            </a:r>
            <a:r>
              <a:rPr lang="fr-FR" altLang="fr-FR" sz="1400" b="1" dirty="0" err="1">
                <a:solidFill>
                  <a:srgbClr val="FF9900"/>
                </a:solidFill>
                <a:latin typeface="Tahoma" panose="020B0604030504040204" pitchFamily="34" charset="0"/>
              </a:rPr>
              <a:t>Biosourcés</a:t>
            </a:r>
            <a:r>
              <a:rPr lang="fr-FR" altLang="fr-FR" sz="1400" b="1" dirty="0">
                <a:solidFill>
                  <a:srgbClr val="FF9900"/>
                </a:solidFill>
                <a:latin typeface="Tahoma" panose="020B0604030504040204" pitchFamily="34" charset="0"/>
              </a:rPr>
              <a:t> </a:t>
            </a:r>
            <a:r>
              <a:rPr lang="fr-FR" altLang="fr-FR" sz="1400" dirty="0">
                <a:solidFill>
                  <a:srgbClr val="000000"/>
                </a:solidFill>
                <a:latin typeface="Tahoma" panose="020B0604030504040204" pitchFamily="34" charset="0"/>
              </a:rPr>
              <a:t>18</a:t>
            </a:r>
            <a:r>
              <a:rPr lang="en-GB" altLang="fr-FR" sz="1400" dirty="0">
                <a:solidFill>
                  <a:srgbClr val="000000"/>
                </a:solidFill>
                <a:latin typeface="Tahoma" panose="020B0604030504040204" pitchFamily="34" charset="0"/>
              </a:rPr>
              <a:t>h CM+12h TD, 4 ECTS</a:t>
            </a:r>
            <a:endParaRPr lang="fr-FR" altLang="fr-FR" sz="1400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eaLnBrk="1" hangingPunct="1"/>
            <a:r>
              <a:rPr lang="fr-FR" altLang="fr-FR" sz="1400" b="1" dirty="0">
                <a:solidFill>
                  <a:srgbClr val="FF9900"/>
                </a:solidFill>
                <a:latin typeface="Tahoma" panose="020B0604030504040204" pitchFamily="34" charset="0"/>
              </a:rPr>
              <a:t>-UE Chimie Organique des polymères et </a:t>
            </a:r>
            <a:r>
              <a:rPr lang="fr-FR" altLang="fr-FR" sz="1400" b="1" dirty="0" err="1">
                <a:solidFill>
                  <a:srgbClr val="FF9900"/>
                </a:solidFill>
                <a:latin typeface="Tahoma" panose="020B0604030504040204" pitchFamily="34" charset="0"/>
              </a:rPr>
              <a:t>nanochimie</a:t>
            </a:r>
            <a:r>
              <a:rPr lang="fr-FR" altLang="fr-FR" sz="14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r>
              <a:rPr lang="fr-FR" altLang="fr-FR" sz="1400" b="1" dirty="0">
                <a:solidFill>
                  <a:srgbClr val="FF9900"/>
                </a:solidFill>
                <a:latin typeface="Tahoma" panose="020B0604030504040204" pitchFamily="34" charset="0"/>
              </a:rPr>
              <a:t>organique</a:t>
            </a:r>
            <a:r>
              <a:rPr lang="fr-FR" altLang="fr-FR" sz="1400" dirty="0">
                <a:solidFill>
                  <a:srgbClr val="000000"/>
                </a:solidFill>
                <a:latin typeface="Tahoma" panose="020B0604030504040204" pitchFamily="34" charset="0"/>
              </a:rPr>
              <a:t> 18</a:t>
            </a:r>
            <a:r>
              <a:rPr lang="en-GB" altLang="fr-FR" sz="1400" dirty="0">
                <a:solidFill>
                  <a:srgbClr val="000000"/>
                </a:solidFill>
                <a:latin typeface="Tahoma" panose="020B0604030504040204" pitchFamily="34" charset="0"/>
              </a:rPr>
              <a:t>h CM+12h TD, 4 ECTS </a:t>
            </a:r>
            <a:endParaRPr lang="fr-FR" altLang="fr-FR" sz="1400" b="1" u="sng" dirty="0">
              <a:solidFill>
                <a:srgbClr val="0F6FC6"/>
              </a:solidFill>
              <a:latin typeface="Tahoma" panose="020B0604030504040204" pitchFamily="34" charset="0"/>
            </a:endParaRPr>
          </a:p>
        </p:txBody>
      </p:sp>
      <p:pic>
        <p:nvPicPr>
          <p:cNvPr id="10244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050" y="1"/>
            <a:ext cx="5956300" cy="248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Rectangle 2"/>
          <p:cNvSpPr>
            <a:spLocks noGrp="1"/>
          </p:cNvSpPr>
          <p:nvPr>
            <p:ph type="title" idx="4294967295"/>
          </p:nvPr>
        </p:nvSpPr>
        <p:spPr>
          <a:xfrm>
            <a:off x="1905933" y="2077326"/>
            <a:ext cx="8380133" cy="72072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eaLnBrk="1" hangingPunct="1"/>
            <a:r>
              <a:rPr lang="fr-FR" altLang="fr-FR" sz="2300" b="1" dirty="0"/>
              <a:t>Master 2 mention Chimie Université Paris-Saclay – Polymères et Biomatériaux</a:t>
            </a:r>
          </a:p>
        </p:txBody>
      </p:sp>
    </p:spTree>
    <p:extLst>
      <p:ext uri="{BB962C8B-B14F-4D97-AF65-F5344CB8AC3E}">
        <p14:creationId xmlns:p14="http://schemas.microsoft.com/office/powerpoint/2010/main" val="155277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POWERPOINTdiapo(150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1748118" y="3463925"/>
            <a:ext cx="8919882" cy="2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400" b="1" dirty="0">
                <a:solidFill>
                  <a:srgbClr val="0F6FC6"/>
                </a:solidFill>
                <a:latin typeface="Tahoma" panose="020B0604030504040204" pitchFamily="34" charset="0"/>
              </a:rPr>
              <a:t>SEMESTRE 2 SPECIALITES+ STAGE = 30 ECTS</a:t>
            </a:r>
            <a:endParaRPr lang="fr-FR" altLang="fr-FR" sz="1400" dirty="0">
              <a:solidFill>
                <a:srgbClr val="0F6FC6"/>
              </a:solidFill>
              <a:latin typeface="Tahoma" panose="020B0604030504040204" pitchFamily="34" charset="0"/>
            </a:endParaRPr>
          </a:p>
          <a:p>
            <a:pPr eaLnBrk="1" hangingPunct="1"/>
            <a:endParaRPr lang="fr-FR" altLang="fr-FR" sz="1400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eaLnBrk="1" hangingPunct="1"/>
            <a:r>
              <a:rPr lang="fr-FR" altLang="fr-FR" sz="1400" b="1" u="sng" dirty="0">
                <a:solidFill>
                  <a:srgbClr val="0F6FC6"/>
                </a:solidFill>
                <a:latin typeface="Tahoma" panose="020B0604030504040204" pitchFamily="34" charset="0"/>
              </a:rPr>
              <a:t>UE SPECIALITES 12 ECTS:</a:t>
            </a:r>
            <a:endParaRPr lang="fr-FR" altLang="fr-FR" sz="1400" dirty="0">
              <a:solidFill>
                <a:srgbClr val="0F6FC6"/>
              </a:solidFill>
              <a:latin typeface="Tahoma" panose="020B0604030504040204" pitchFamily="34" charset="0"/>
            </a:endParaRPr>
          </a:p>
          <a:p>
            <a:pPr eaLnBrk="1" hangingPunct="1"/>
            <a:r>
              <a:rPr lang="fr-FR" altLang="fr-FR" sz="1400" b="1" dirty="0">
                <a:solidFill>
                  <a:srgbClr val="FF9900"/>
                </a:solidFill>
                <a:latin typeface="Tahoma" panose="020B0604030504040204" pitchFamily="34" charset="0"/>
              </a:rPr>
              <a:t>-UE Physique et Chimie des surfaces et fonctionnalisation</a:t>
            </a:r>
            <a:r>
              <a:rPr lang="fr-FR" altLang="fr-FR" sz="1400" dirty="0">
                <a:solidFill>
                  <a:srgbClr val="000000"/>
                </a:solidFill>
                <a:latin typeface="Tahoma" panose="020B0604030504040204" pitchFamily="34" charset="0"/>
              </a:rPr>
              <a:t> 18h CM+12h TD, 4 ECTS</a:t>
            </a:r>
          </a:p>
          <a:p>
            <a:pPr eaLnBrk="1" hangingPunct="1"/>
            <a:r>
              <a:rPr lang="fr-FR" altLang="fr-FR" sz="1400" b="1" dirty="0">
                <a:solidFill>
                  <a:srgbClr val="FF9900"/>
                </a:solidFill>
                <a:latin typeface="Tahoma" panose="020B0604030504040204" pitchFamily="34" charset="0"/>
              </a:rPr>
              <a:t>-UE Polymère de synthèse</a:t>
            </a:r>
            <a:r>
              <a:rPr lang="fr-FR" altLang="fr-FR" sz="1400" dirty="0">
                <a:solidFill>
                  <a:srgbClr val="000000"/>
                </a:solidFill>
                <a:latin typeface="Tahoma" panose="020B0604030504040204" pitchFamily="34" charset="0"/>
              </a:rPr>
              <a:t> 18h CM+12h TD, 4 ECTS</a:t>
            </a:r>
          </a:p>
          <a:p>
            <a:pPr eaLnBrk="1" hangingPunct="1"/>
            <a:r>
              <a:rPr lang="fr-FR" altLang="fr-FR" sz="1400" b="1" dirty="0">
                <a:solidFill>
                  <a:srgbClr val="FF9900"/>
                </a:solidFill>
                <a:latin typeface="Tahoma" panose="020B0604030504040204" pitchFamily="34" charset="0"/>
              </a:rPr>
              <a:t>-UE Transport en milieux confinés </a:t>
            </a:r>
            <a:r>
              <a:rPr lang="fr-FR" altLang="fr-FR" sz="1400" dirty="0">
                <a:solidFill>
                  <a:srgbClr val="000000"/>
                </a:solidFill>
                <a:latin typeface="Tahoma" panose="020B0604030504040204" pitchFamily="34" charset="0"/>
              </a:rPr>
              <a:t>18h CM+12h TD, 4 ECTS</a:t>
            </a:r>
          </a:p>
          <a:p>
            <a:pPr eaLnBrk="1" hangingPunct="1"/>
            <a:endParaRPr lang="fr-FR" altLang="fr-FR" sz="1400" b="1" u="sng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eaLnBrk="1" hangingPunct="1"/>
            <a:r>
              <a:rPr lang="fr-FR" altLang="fr-FR" sz="1400" b="1" u="sng" dirty="0">
                <a:solidFill>
                  <a:srgbClr val="0F6FC6"/>
                </a:solidFill>
                <a:latin typeface="Tahoma" panose="020B0604030504040204" pitchFamily="34" charset="0"/>
              </a:rPr>
              <a:t>UE Stage 18 ECTS :</a:t>
            </a:r>
            <a:endParaRPr lang="fr-FR" altLang="fr-FR" sz="1400" dirty="0">
              <a:solidFill>
                <a:srgbClr val="0F6FC6"/>
              </a:solidFill>
              <a:latin typeface="Tahoma" panose="020B0604030504040204" pitchFamily="34" charset="0"/>
            </a:endParaRPr>
          </a:p>
          <a:p>
            <a:pPr eaLnBrk="1" hangingPunct="1"/>
            <a:r>
              <a:rPr lang="fr-FR" altLang="fr-FR" sz="1400" b="1" dirty="0">
                <a:solidFill>
                  <a:srgbClr val="FF9900"/>
                </a:solidFill>
                <a:latin typeface="Tahoma" panose="020B0604030504040204" pitchFamily="34" charset="0"/>
              </a:rPr>
              <a:t>5 mois minimum à 7 mois maximum</a:t>
            </a:r>
            <a:endParaRPr lang="fr-FR" altLang="fr-FR" sz="1400" b="1" u="sng" dirty="0">
              <a:solidFill>
                <a:srgbClr val="0F6FC6"/>
              </a:solidFill>
              <a:latin typeface="Tahoma" panose="020B0604030504040204" pitchFamily="34" charset="0"/>
            </a:endParaRPr>
          </a:p>
        </p:txBody>
      </p:sp>
      <p:pic>
        <p:nvPicPr>
          <p:cNvPr id="11268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050" y="1"/>
            <a:ext cx="5956300" cy="248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/>
          </p:cNvSpPr>
          <p:nvPr/>
        </p:nvSpPr>
        <p:spPr bwMode="auto">
          <a:xfrm>
            <a:off x="1117973" y="2308134"/>
            <a:ext cx="955002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cs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cs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cs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cs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fr-FR" sz="2300" b="1" kern="0" dirty="0"/>
              <a:t>Master 2 mention Chimie Université Paris-Saclay – Polymères et Biomatériaux</a:t>
            </a:r>
          </a:p>
        </p:txBody>
      </p:sp>
    </p:spTree>
    <p:extLst>
      <p:ext uri="{BB962C8B-B14F-4D97-AF65-F5344CB8AC3E}">
        <p14:creationId xmlns:p14="http://schemas.microsoft.com/office/powerpoint/2010/main" val="3853317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phique 1"/>
          <p:cNvGraphicFramePr/>
          <p:nvPr>
            <p:extLst>
              <p:ext uri="{D42A27DB-BD31-4B8C-83A1-F6EECF244321}">
                <p14:modId xmlns:p14="http://schemas.microsoft.com/office/powerpoint/2010/main" val="332717823"/>
              </p:ext>
            </p:extLst>
          </p:nvPr>
        </p:nvGraphicFramePr>
        <p:xfrm>
          <a:off x="121920" y="2487614"/>
          <a:ext cx="10995660" cy="384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050" y="1"/>
            <a:ext cx="5956300" cy="248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8971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phique 1"/>
          <p:cNvGraphicFramePr/>
          <p:nvPr>
            <p:extLst>
              <p:ext uri="{D42A27DB-BD31-4B8C-83A1-F6EECF244321}">
                <p14:modId xmlns:p14="http://schemas.microsoft.com/office/powerpoint/2010/main" val="1928673057"/>
              </p:ext>
            </p:extLst>
          </p:nvPr>
        </p:nvGraphicFramePr>
        <p:xfrm>
          <a:off x="91440" y="2487614"/>
          <a:ext cx="10995660" cy="384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050" y="1"/>
            <a:ext cx="5956300" cy="248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5768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phique 1"/>
          <p:cNvGraphicFramePr/>
          <p:nvPr>
            <p:extLst>
              <p:ext uri="{D42A27DB-BD31-4B8C-83A1-F6EECF244321}">
                <p14:modId xmlns:p14="http://schemas.microsoft.com/office/powerpoint/2010/main" val="1045077766"/>
              </p:ext>
            </p:extLst>
          </p:nvPr>
        </p:nvGraphicFramePr>
        <p:xfrm>
          <a:off x="746760" y="2487614"/>
          <a:ext cx="10995660" cy="384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050" y="1"/>
            <a:ext cx="5956300" cy="248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1748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phique 1"/>
          <p:cNvGraphicFramePr/>
          <p:nvPr>
            <p:extLst>
              <p:ext uri="{D42A27DB-BD31-4B8C-83A1-F6EECF244321}">
                <p14:modId xmlns:p14="http://schemas.microsoft.com/office/powerpoint/2010/main" val="3536974922"/>
              </p:ext>
            </p:extLst>
          </p:nvPr>
        </p:nvGraphicFramePr>
        <p:xfrm>
          <a:off x="121920" y="2487614"/>
          <a:ext cx="10995660" cy="384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050" y="1"/>
            <a:ext cx="5956300" cy="248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5540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phique 1"/>
          <p:cNvGraphicFramePr/>
          <p:nvPr>
            <p:extLst>
              <p:ext uri="{D42A27DB-BD31-4B8C-83A1-F6EECF244321}">
                <p14:modId xmlns:p14="http://schemas.microsoft.com/office/powerpoint/2010/main" val="2342575875"/>
              </p:ext>
            </p:extLst>
          </p:nvPr>
        </p:nvGraphicFramePr>
        <p:xfrm>
          <a:off x="91440" y="2487614"/>
          <a:ext cx="10995660" cy="384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050" y="1"/>
            <a:ext cx="5956300" cy="248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9260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4" descr="POWERPOINTdiapo(150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3" name="Picture 3" descr="1X100009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027989" y="198438"/>
            <a:ext cx="2479675" cy="3306762"/>
          </a:xfrm>
          <a:ln>
            <a:solidFill>
              <a:srgbClr val="FFFFFF"/>
            </a:solidFill>
            <a:miter lim="800000"/>
            <a:headEnd/>
            <a:tailEnd/>
          </a:ln>
        </p:spPr>
      </p:pic>
      <p:sp>
        <p:nvSpPr>
          <p:cNvPr id="40964" name="Rectangle 7"/>
          <p:cNvSpPr>
            <a:spLocks/>
          </p:cNvSpPr>
          <p:nvPr/>
        </p:nvSpPr>
        <p:spPr bwMode="auto">
          <a:xfrm>
            <a:off x="4154489" y="2249489"/>
            <a:ext cx="3240087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900">
                <a:latin typeface="Calibri" panose="020F0502020204030204" pitchFamily="34" charset="0"/>
              </a:rPr>
              <a:t>Mardi 01 septembre 2020</a:t>
            </a:r>
          </a:p>
        </p:txBody>
      </p:sp>
      <p:sp>
        <p:nvSpPr>
          <p:cNvPr id="40965" name="Rectangle 3"/>
          <p:cNvSpPr>
            <a:spLocks noChangeArrowheads="1"/>
          </p:cNvSpPr>
          <p:nvPr/>
        </p:nvSpPr>
        <p:spPr bwMode="auto">
          <a:xfrm>
            <a:off x="3143251" y="2970214"/>
            <a:ext cx="5262563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400" b="1">
                <a:latin typeface="Calibri" panose="020F0502020204030204" pitchFamily="34" charset="0"/>
              </a:rPr>
              <a:t>Responsable  du  M2 Polymère et Biomatériaux:</a:t>
            </a:r>
            <a:endParaRPr lang="fr-FR" altLang="fr-FR" sz="1400">
              <a:latin typeface="Calibri" panose="020F0502020204030204" pitchFamily="34" charset="0"/>
            </a:endParaRPr>
          </a:p>
          <a:p>
            <a:pPr eaLnBrk="1" hangingPunct="1"/>
            <a:r>
              <a:rPr lang="fr-FR" altLang="fr-FR" sz="1400" b="1" i="1">
                <a:latin typeface="Calibri" panose="020F0502020204030204" pitchFamily="34" charset="0"/>
              </a:rPr>
              <a:t>Nathalie Jarroux</a:t>
            </a:r>
          </a:p>
          <a:p>
            <a:pPr eaLnBrk="1" hangingPunct="1"/>
            <a:r>
              <a:rPr lang="fr-FR" altLang="fr-FR" sz="1400" b="1" i="1">
                <a:latin typeface="Calibri" panose="020F0502020204030204" pitchFamily="34" charset="0"/>
              </a:rPr>
              <a:t>Bâtiment Maupertuis 03W51; </a:t>
            </a:r>
            <a:r>
              <a:rPr lang="fr-FR" altLang="fr-FR" sz="1400">
                <a:latin typeface="Calibri" panose="020F0502020204030204" pitchFamily="34" charset="0"/>
              </a:rPr>
              <a:t>Tel : 01 69 47 77 19</a:t>
            </a:r>
          </a:p>
          <a:p>
            <a:pPr eaLnBrk="1" hangingPunct="1"/>
            <a:r>
              <a:rPr lang="fr-FR" altLang="fr-FR" sz="1400" u="sng">
                <a:latin typeface="Calibri" panose="020F0502020204030204" pitchFamily="34" charset="0"/>
              </a:rPr>
              <a:t>nathalie.jarroux@univ-evry.fr</a:t>
            </a:r>
          </a:p>
          <a:p>
            <a:pPr eaLnBrk="1" hangingPunct="1"/>
            <a:endParaRPr lang="fr-FR" altLang="fr-FR" sz="1400">
              <a:latin typeface="Calibri" panose="020F0502020204030204" pitchFamily="34" charset="0"/>
            </a:endParaRPr>
          </a:p>
          <a:p>
            <a:pPr eaLnBrk="1" hangingPunct="1"/>
            <a:r>
              <a:rPr lang="fr-FR" altLang="fr-FR" sz="1400" b="1" i="1">
                <a:latin typeface="Calibri" panose="020F0502020204030204" pitchFamily="34" charset="0"/>
              </a:rPr>
              <a:t>Scolarité :  Isabelle Diaz </a:t>
            </a:r>
          </a:p>
          <a:p>
            <a:pPr eaLnBrk="1" hangingPunct="1"/>
            <a:r>
              <a:rPr lang="fr-FR" altLang="fr-FR" sz="1400" b="1" i="1">
                <a:latin typeface="Calibri" panose="020F0502020204030204" pitchFamily="34" charset="0"/>
              </a:rPr>
              <a:t>Bâtiment Maupertuis ; Bureau HN09</a:t>
            </a:r>
          </a:p>
          <a:p>
            <a:pPr eaLnBrk="1" hangingPunct="1"/>
            <a:r>
              <a:rPr lang="fr-FR" altLang="fr-FR" sz="1400">
                <a:latin typeface="Calibri" panose="020F0502020204030204" pitchFamily="34" charset="0"/>
              </a:rPr>
              <a:t>Tel : 01 69 47 77 35</a:t>
            </a:r>
          </a:p>
          <a:p>
            <a:pPr eaLnBrk="1" hangingPunct="1"/>
            <a:r>
              <a:rPr lang="fr-FR" altLang="fr-FR" sz="1400" u="sng">
                <a:latin typeface="Calibri" panose="020F0502020204030204" pitchFamily="34" charset="0"/>
              </a:rPr>
              <a:t>isabelle.diaz@univ-evry.fr</a:t>
            </a:r>
          </a:p>
          <a:p>
            <a:pPr eaLnBrk="1" hangingPunct="1"/>
            <a:endParaRPr lang="fr-FR" altLang="fr-FR" sz="1400" u="sng">
              <a:latin typeface="Calibri" panose="020F0502020204030204" pitchFamily="34" charset="0"/>
            </a:endParaRPr>
          </a:p>
          <a:p>
            <a:pPr eaLnBrk="1" hangingPunct="1"/>
            <a:r>
              <a:rPr lang="fr-FR" altLang="fr-FR" sz="1400" b="1">
                <a:latin typeface="Calibri" panose="020F0502020204030204" pitchFamily="34" charset="0"/>
              </a:rPr>
              <a:t>Coordinatrice de la mention Chimie du Master:</a:t>
            </a:r>
            <a:endParaRPr lang="fr-FR" altLang="fr-FR" sz="1400">
              <a:latin typeface="Calibri" panose="020F0502020204030204" pitchFamily="34" charset="0"/>
            </a:endParaRPr>
          </a:p>
          <a:p>
            <a:pPr eaLnBrk="1" hangingPunct="1"/>
            <a:r>
              <a:rPr lang="fr-FR" altLang="fr-FR" sz="1400" b="1" i="1">
                <a:latin typeface="Calibri" panose="020F0502020204030204" pitchFamily="34" charset="0"/>
              </a:rPr>
              <a:t>Rachel MEALLET-RENAULT</a:t>
            </a:r>
          </a:p>
          <a:p>
            <a:pPr eaLnBrk="1" hangingPunct="1"/>
            <a:r>
              <a:rPr lang="fr-FR" altLang="fr-FR" sz="1400" b="1" i="1">
                <a:latin typeface="Calibri" panose="020F0502020204030204" pitchFamily="34" charset="0"/>
              </a:rPr>
              <a:t>Institut des Sciences Moléculaires d'Orsay</a:t>
            </a:r>
          </a:p>
          <a:p>
            <a:pPr eaLnBrk="1" hangingPunct="1"/>
            <a:r>
              <a:rPr lang="fr-FR" altLang="fr-FR" sz="1400" b="1" i="1">
                <a:latin typeface="Calibri" panose="020F0502020204030204" pitchFamily="34" charset="0"/>
              </a:rPr>
              <a:t>Biophysique et Biophotonique- Bureau 4 – </a:t>
            </a:r>
            <a:br>
              <a:rPr lang="fr-FR" altLang="fr-FR" sz="1400" b="1" i="1">
                <a:latin typeface="Calibri" panose="020F0502020204030204" pitchFamily="34" charset="0"/>
              </a:rPr>
            </a:br>
            <a:r>
              <a:rPr lang="fr-FR" altLang="fr-FR" sz="1400" b="1" i="1">
                <a:latin typeface="Calibri" panose="020F0502020204030204" pitchFamily="34" charset="0"/>
              </a:rPr>
              <a:t>Bâtiment 350 - Avenue Jean Perrin-  91400 Orsay</a:t>
            </a:r>
          </a:p>
          <a:p>
            <a:pPr eaLnBrk="1" hangingPunct="1"/>
            <a:r>
              <a:rPr lang="fr-FR" altLang="fr-FR" sz="1400" u="sng">
                <a:latin typeface="Calibri" panose="020F0502020204030204" pitchFamily="34" charset="0"/>
              </a:rPr>
              <a:t>rachel.meallet-renault@univ-paris-saclay.fr</a:t>
            </a:r>
          </a:p>
        </p:txBody>
      </p:sp>
      <p:pic>
        <p:nvPicPr>
          <p:cNvPr id="40966" name="Picture 2" descr="https://www.univ-evry.fr/fileadmin/mediatheque/ueve-institutionnel/000_Actus/Imgs/2019/BonneRentre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051" y="3768725"/>
            <a:ext cx="3376613" cy="169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7" name="Imag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050" y="1"/>
            <a:ext cx="5956300" cy="248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8" name="Rectangle 2"/>
          <p:cNvSpPr txBox="1">
            <a:spLocks/>
          </p:cNvSpPr>
          <p:nvPr/>
        </p:nvSpPr>
        <p:spPr bwMode="auto">
          <a:xfrm>
            <a:off x="3102772" y="2074864"/>
            <a:ext cx="4960144" cy="720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5pPr>
            <a:lvl6pPr marL="19192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6pPr>
            <a:lvl7pPr marL="23764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7pPr>
            <a:lvl8pPr marL="28336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8pPr>
            <a:lvl9pPr marL="3290888" indent="-20955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300" b="1" dirty="0">
                <a:solidFill>
                  <a:schemeClr val="tx2"/>
                </a:solidFill>
                <a:latin typeface="Calibri" panose="020F0502020204030204" pitchFamily="34" charset="0"/>
              </a:rPr>
              <a:t>Master 2 Polymères et Biomatériaux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300" b="1" dirty="0">
                <a:solidFill>
                  <a:schemeClr val="tx2"/>
                </a:solidFill>
                <a:latin typeface="Calibri" panose="020F0502020204030204" pitchFamily="34" charset="0"/>
              </a:rPr>
              <a:t>Mention Chimie </a:t>
            </a:r>
            <a:br>
              <a:rPr lang="fr-FR" altLang="fr-FR" sz="2300" b="1" dirty="0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fr-FR" altLang="fr-FR" sz="2300" b="1" dirty="0">
                <a:solidFill>
                  <a:schemeClr val="tx2"/>
                </a:solidFill>
                <a:latin typeface="Calibri" panose="020F0502020204030204" pitchFamily="34" charset="0"/>
              </a:rPr>
              <a:t>Université Paris-Saclay - Site Evry</a:t>
            </a:r>
          </a:p>
        </p:txBody>
      </p:sp>
    </p:spTree>
    <p:extLst>
      <p:ext uri="{BB962C8B-B14F-4D97-AF65-F5344CB8AC3E}">
        <p14:creationId xmlns:p14="http://schemas.microsoft.com/office/powerpoint/2010/main" val="30791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157</Words>
  <Application>Microsoft Office PowerPoint</Application>
  <PresentationFormat>Grand écran</PresentationFormat>
  <Paragraphs>47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Wingdings 2</vt:lpstr>
      <vt:lpstr>Thème Office</vt:lpstr>
      <vt:lpstr>Master 2 mention Chimie Université Paris-Saclay – Polymères et Biomatériaux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2 mention Chimie Université Paris-Saclay – Polymères et Biomatériaux</dc:title>
  <dc:creator>Nathalie Jarroux</dc:creator>
  <cp:lastModifiedBy>Nathalie Jarroux</cp:lastModifiedBy>
  <cp:revision>5</cp:revision>
  <dcterms:created xsi:type="dcterms:W3CDTF">2021-03-17T09:44:38Z</dcterms:created>
  <dcterms:modified xsi:type="dcterms:W3CDTF">2021-03-26T16:57:31Z</dcterms:modified>
</cp:coreProperties>
</file>